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8" r:id="rId1"/>
  </p:sldMasterIdLst>
  <p:notesMasterIdLst>
    <p:notesMasterId r:id="rId10"/>
  </p:notesMasterIdLst>
  <p:sldIdLst>
    <p:sldId id="274" r:id="rId2"/>
    <p:sldId id="276" r:id="rId3"/>
    <p:sldId id="275" r:id="rId4"/>
    <p:sldId id="259" r:id="rId5"/>
    <p:sldId id="260" r:id="rId6"/>
    <p:sldId id="265" r:id="rId7"/>
    <p:sldId id="268" r:id="rId8"/>
    <p:sldId id="273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291" autoAdjust="0"/>
  </p:normalViewPr>
  <p:slideViewPr>
    <p:cSldViewPr snapToGrid="0">
      <p:cViewPr varScale="1">
        <p:scale>
          <a:sx n="87" d="100"/>
          <a:sy n="87" d="100"/>
        </p:scale>
        <p:origin x="1092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5E23E1-3B6F-4543-A5B3-99AFEEEC47A8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FE0CF4-5CD2-4064-894C-662EDF3647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0902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DB303-61E7-4CAB-B8B3-FA6B0D9D71D7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D657AC26-2137-4D24-A18A-1A387A387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121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DB303-61E7-4CAB-B8B3-FA6B0D9D71D7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657AC26-2137-4D24-A18A-1A387A387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5177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DB303-61E7-4CAB-B8B3-FA6B0D9D71D7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657AC26-2137-4D24-A18A-1A387A38753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27209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DB303-61E7-4CAB-B8B3-FA6B0D9D71D7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657AC26-2137-4D24-A18A-1A387A387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0347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DB303-61E7-4CAB-B8B3-FA6B0D9D71D7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657AC26-2137-4D24-A18A-1A387A38753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31535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DB303-61E7-4CAB-B8B3-FA6B0D9D71D7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657AC26-2137-4D24-A18A-1A387A387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7690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DB303-61E7-4CAB-B8B3-FA6B0D9D71D7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7AC26-2137-4D24-A18A-1A387A387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4619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DB303-61E7-4CAB-B8B3-FA6B0D9D71D7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7AC26-2137-4D24-A18A-1A387A387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594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DB303-61E7-4CAB-B8B3-FA6B0D9D71D7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7AC26-2137-4D24-A18A-1A387A387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505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DB303-61E7-4CAB-B8B3-FA6B0D9D71D7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657AC26-2137-4D24-A18A-1A387A387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927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DB303-61E7-4CAB-B8B3-FA6B0D9D71D7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D657AC26-2137-4D24-A18A-1A387A387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867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DB303-61E7-4CAB-B8B3-FA6B0D9D71D7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D657AC26-2137-4D24-A18A-1A387A387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772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DB303-61E7-4CAB-B8B3-FA6B0D9D71D7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7AC26-2137-4D24-A18A-1A387A387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470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DB303-61E7-4CAB-B8B3-FA6B0D9D71D7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7AC26-2137-4D24-A18A-1A387A387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570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DB303-61E7-4CAB-B8B3-FA6B0D9D71D7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7AC26-2137-4D24-A18A-1A387A387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998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DB303-61E7-4CAB-B8B3-FA6B0D9D71D7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657AC26-2137-4D24-A18A-1A387A387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364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4DB303-61E7-4CAB-B8B3-FA6B0D9D71D7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657AC26-2137-4D24-A18A-1A387A387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127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uk.wikipedia.org/wiki/%D0%92%D1%96%D0%B9%D0%BD%D0%B0_%D0%B2_%D0%90%D1%84%D0%B3%D0%B0%D0%BD%D1%96%D1%81%D1%82%D0%B0%D0%BD%D1%96_(1979%E2%80%941989)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6864A50-7B57-4035-B369-05AE273D2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830" y="1979721"/>
            <a:ext cx="5628476" cy="422135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E9C8E7F-06FB-47E7-AA45-F964B96AAE12}"/>
              </a:ext>
            </a:extLst>
          </p:cNvPr>
          <p:cNvSpPr/>
          <p:nvPr/>
        </p:nvSpPr>
        <p:spPr>
          <a:xfrm>
            <a:off x="4289036" y="416300"/>
            <a:ext cx="450397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4000" b="1" dirty="0">
                <a:ln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4000" b="1" dirty="0" err="1">
                <a:ln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фган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uk-UA" sz="4000" b="1" dirty="0" err="1">
                <a:ln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ька</a:t>
            </a:r>
            <a:r>
              <a:rPr lang="uk-UA" sz="4000" b="1" dirty="0">
                <a:ln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війна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uk-UA" sz="4000" b="1" dirty="0">
              <a:ln/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4000" b="1" dirty="0">
                <a:ln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 років відлуння</a:t>
            </a:r>
            <a:endParaRPr lang="ru-RU" sz="4000" b="1" dirty="0">
              <a:ln/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18B7A1-51C5-468D-A1EF-C2EE17B4A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6314" y="339046"/>
            <a:ext cx="2652722" cy="1477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0825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7A3E0A4-FE2F-45B0-BEC1-E7AE52E9BED4}"/>
              </a:ext>
            </a:extLst>
          </p:cNvPr>
          <p:cNvSpPr/>
          <p:nvPr/>
        </p:nvSpPr>
        <p:spPr>
          <a:xfrm>
            <a:off x="2809782" y="185068"/>
            <a:ext cx="51690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Source Sans Pro" panose="020B0503030403020204" pitchFamily="34" charset="0"/>
              </a:rPr>
              <a:t>25 </a:t>
            </a:r>
            <a:r>
              <a:rPr lang="ru-RU" dirty="0" err="1">
                <a:latin typeface="Source Sans Pro" panose="020B0503030403020204" pitchFamily="34" charset="0"/>
              </a:rPr>
              <a:t>грудня</a:t>
            </a:r>
            <a:r>
              <a:rPr lang="ru-RU" dirty="0">
                <a:latin typeface="Source Sans Pro" panose="020B0503030403020204" pitchFamily="34" charset="0"/>
              </a:rPr>
              <a:t> 1979 року-15 лютого 1989</a:t>
            </a:r>
          </a:p>
          <a:p>
            <a:r>
              <a:rPr lang="ru-RU" dirty="0">
                <a:latin typeface="Source Sans Pro" panose="020B0503030403020204" pitchFamily="34" charset="0"/>
              </a:rPr>
              <a:t>  10-річчя </a:t>
            </a:r>
            <a:r>
              <a:rPr lang="ru-RU" dirty="0" err="1">
                <a:latin typeface="Source Sans Pro" panose="020B0503030403020204" pitchFamily="34" charset="0"/>
              </a:rPr>
              <a:t>неймовірних</a:t>
            </a:r>
            <a:r>
              <a:rPr lang="ru-RU" dirty="0">
                <a:latin typeface="Source Sans Pro" panose="020B0503030403020204" pitchFamily="34" charset="0"/>
              </a:rPr>
              <a:t> </a:t>
            </a:r>
            <a:r>
              <a:rPr lang="ru-RU" dirty="0" err="1">
                <a:latin typeface="Source Sans Pro" panose="020B0503030403020204" pitchFamily="34" charset="0"/>
              </a:rPr>
              <a:t>втрат</a:t>
            </a:r>
            <a:r>
              <a:rPr lang="ru-RU" dirty="0">
                <a:latin typeface="Source Sans Pro" panose="020B0503030403020204" pitchFamily="34" charset="0"/>
              </a:rPr>
              <a:t>, </a:t>
            </a:r>
            <a:r>
              <a:rPr lang="ru-RU" dirty="0" err="1">
                <a:latin typeface="Source Sans Pro" panose="020B0503030403020204" pitchFamily="34" charset="0"/>
              </a:rPr>
              <a:t>жорстокості</a:t>
            </a:r>
            <a:r>
              <a:rPr lang="ru-RU" dirty="0">
                <a:latin typeface="Source Sans Pro" panose="020B0503030403020204" pitchFamily="34" charset="0"/>
              </a:rPr>
              <a:t> і </a:t>
            </a:r>
            <a:r>
              <a:rPr lang="ru-RU" dirty="0" err="1">
                <a:latin typeface="Source Sans Pro" panose="020B0503030403020204" pitchFamily="34" charset="0"/>
              </a:rPr>
              <a:t>невимовного</a:t>
            </a:r>
            <a:r>
              <a:rPr lang="ru-RU" dirty="0">
                <a:latin typeface="Source Sans Pro" panose="020B0503030403020204" pitchFamily="34" charset="0"/>
              </a:rPr>
              <a:t> болю. Час </a:t>
            </a:r>
            <a:r>
              <a:rPr lang="ru-RU" b="1" i="1" u="sng" dirty="0" err="1">
                <a:latin typeface="Source Sans Pro" panose="020B0503030403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війни</a:t>
            </a:r>
            <a:r>
              <a:rPr lang="ru-RU" b="1" i="1" u="sng" dirty="0">
                <a:latin typeface="Source Sans Pro" panose="020B0503030403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в </a:t>
            </a:r>
            <a:r>
              <a:rPr lang="ru-RU" b="1" i="1" u="sng" dirty="0" err="1">
                <a:latin typeface="Source Sans Pro" panose="020B0503030403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Афганістані</a:t>
            </a:r>
            <a:r>
              <a:rPr lang="ru-RU" b="1" i="1" u="sng" dirty="0">
                <a:latin typeface="Source Sans Pro" panose="020B0503030403020204" pitchFamily="34" charset="0"/>
              </a:rPr>
              <a:t>.</a:t>
            </a:r>
            <a:endParaRPr lang="ru-RU" b="1" i="1" u="sng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8DEFF61-4E24-4BEF-A022-327E309922A7}"/>
              </a:ext>
            </a:extLst>
          </p:cNvPr>
          <p:cNvSpPr/>
          <p:nvPr/>
        </p:nvSpPr>
        <p:spPr>
          <a:xfrm>
            <a:off x="832283" y="1431564"/>
            <a:ext cx="48316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Source Sans Pro" panose="020B0503030403020204" pitchFamily="34" charset="0"/>
              </a:rPr>
              <a:t>15 лютого 1989 року для </a:t>
            </a:r>
            <a:r>
              <a:rPr lang="ru-RU" dirty="0" err="1">
                <a:latin typeface="Source Sans Pro" panose="020B0503030403020204" pitchFamily="34" charset="0"/>
              </a:rPr>
              <a:t>багатьох</a:t>
            </a:r>
            <a:r>
              <a:rPr lang="ru-RU" dirty="0">
                <a:latin typeface="Source Sans Pro" panose="020B0503030403020204" pitchFamily="34" charset="0"/>
              </a:rPr>
              <a:t> став днем, коли </a:t>
            </a:r>
            <a:r>
              <a:rPr lang="ru-RU" dirty="0" err="1">
                <a:latin typeface="Source Sans Pro" panose="020B0503030403020204" pitchFamily="34" charset="0"/>
              </a:rPr>
              <a:t>скінчився</a:t>
            </a:r>
            <a:r>
              <a:rPr lang="ru-RU" dirty="0">
                <a:latin typeface="Source Sans Pro" panose="020B0503030403020204" pitchFamily="34" charset="0"/>
              </a:rPr>
              <a:t> </a:t>
            </a:r>
            <a:r>
              <a:rPr lang="ru-RU" dirty="0" err="1">
                <a:latin typeface="Source Sans Pro" panose="020B0503030403020204" pitchFamily="34" charset="0"/>
              </a:rPr>
              <a:t>рахунок</a:t>
            </a:r>
            <a:r>
              <a:rPr lang="ru-RU" dirty="0">
                <a:latin typeface="Source Sans Pro" panose="020B0503030403020204" pitchFamily="34" charset="0"/>
              </a:rPr>
              <a:t> </a:t>
            </a:r>
            <a:r>
              <a:rPr lang="ru-RU" dirty="0" err="1">
                <a:latin typeface="Source Sans Pro" panose="020B0503030403020204" pitchFamily="34" charset="0"/>
              </a:rPr>
              <a:t>непоправним</a:t>
            </a:r>
            <a:r>
              <a:rPr lang="ru-RU" dirty="0">
                <a:latin typeface="Source Sans Pro" panose="020B0503030403020204" pitchFamily="34" charset="0"/>
              </a:rPr>
              <a:t> </a:t>
            </a:r>
            <a:r>
              <a:rPr lang="ru-RU" dirty="0" err="1">
                <a:latin typeface="Source Sans Pro" panose="020B0503030403020204" pitchFamily="34" charset="0"/>
              </a:rPr>
              <a:t>втратам</a:t>
            </a:r>
            <a:r>
              <a:rPr lang="ru-RU" dirty="0">
                <a:latin typeface="Source Sans Pro" panose="020B0503030403020204" pitchFamily="34" charset="0"/>
              </a:rPr>
              <a:t>. Та </a:t>
            </a:r>
            <a:r>
              <a:rPr lang="ru-RU" dirty="0" err="1">
                <a:latin typeface="Source Sans Pro" panose="020B0503030403020204" pitchFamily="34" charset="0"/>
              </a:rPr>
              <a:t>Афганістан</a:t>
            </a:r>
            <a:r>
              <a:rPr lang="ru-RU" dirty="0">
                <a:latin typeface="Source Sans Pro" panose="020B0503030403020204" pitchFamily="34" charset="0"/>
              </a:rPr>
              <a:t> </a:t>
            </a:r>
            <a:r>
              <a:rPr lang="ru-RU" dirty="0" err="1">
                <a:latin typeface="Source Sans Pro" panose="020B0503030403020204" pitchFamily="34" charset="0"/>
              </a:rPr>
              <a:t>ще</a:t>
            </a:r>
            <a:r>
              <a:rPr lang="ru-RU" dirty="0">
                <a:latin typeface="Source Sans Pro" panose="020B0503030403020204" pitchFamily="34" charset="0"/>
              </a:rPr>
              <a:t> </a:t>
            </a:r>
            <a:r>
              <a:rPr lang="ru-RU" dirty="0" err="1">
                <a:latin typeface="Source Sans Pro" panose="020B0503030403020204" pitchFamily="34" charset="0"/>
              </a:rPr>
              <a:t>довго</a:t>
            </a:r>
            <a:r>
              <a:rPr lang="ru-RU" dirty="0">
                <a:latin typeface="Source Sans Pro" panose="020B0503030403020204" pitchFamily="34" charset="0"/>
              </a:rPr>
              <a:t> буде </a:t>
            </a:r>
            <a:r>
              <a:rPr lang="ru-RU" dirty="0" err="1">
                <a:latin typeface="Source Sans Pro" panose="020B0503030403020204" pitchFamily="34" charset="0"/>
              </a:rPr>
              <a:t>щеміти</a:t>
            </a:r>
            <a:r>
              <a:rPr lang="ru-RU" dirty="0">
                <a:latin typeface="Source Sans Pro" panose="020B0503030403020204" pitchFamily="34" charset="0"/>
              </a:rPr>
              <a:t> в грудях </a:t>
            </a:r>
            <a:r>
              <a:rPr lang="ru-RU" dirty="0" err="1">
                <a:latin typeface="Source Sans Pro" panose="020B0503030403020204" pitchFamily="34" charset="0"/>
              </a:rPr>
              <a:t>багатьох</a:t>
            </a:r>
            <a:r>
              <a:rPr lang="ru-RU" dirty="0">
                <a:latin typeface="Source Sans Pro" panose="020B0503030403020204" pitchFamily="34" charset="0"/>
              </a:rPr>
              <a:t> </a:t>
            </a:r>
            <a:r>
              <a:rPr lang="ru-RU" dirty="0" err="1">
                <a:latin typeface="Source Sans Pro" panose="020B0503030403020204" pitchFamily="34" charset="0"/>
              </a:rPr>
              <a:t>із</a:t>
            </a:r>
            <a:r>
              <a:rPr lang="ru-RU" dirty="0">
                <a:latin typeface="Source Sans Pro" panose="020B0503030403020204" pitchFamily="34" charset="0"/>
              </a:rPr>
              <a:t> нас, </a:t>
            </a:r>
            <a:r>
              <a:rPr lang="ru-RU" dirty="0" err="1">
                <a:latin typeface="Source Sans Pro" panose="020B0503030403020204" pitchFamily="34" charset="0"/>
              </a:rPr>
              <a:t>бо</a:t>
            </a:r>
            <a:r>
              <a:rPr lang="ru-RU" dirty="0">
                <a:latin typeface="Source Sans Pro" panose="020B0503030403020204" pitchFamily="34" charset="0"/>
              </a:rPr>
              <a:t> </a:t>
            </a:r>
            <a:r>
              <a:rPr lang="ru-RU" dirty="0" err="1">
                <a:latin typeface="Source Sans Pro" panose="020B0503030403020204" pitchFamily="34" charset="0"/>
              </a:rPr>
              <a:t>загиблих</a:t>
            </a:r>
            <a:r>
              <a:rPr lang="ru-RU" dirty="0">
                <a:latin typeface="Source Sans Pro" panose="020B0503030403020204" pitchFamily="34" charset="0"/>
              </a:rPr>
              <a:t> не </a:t>
            </a:r>
            <a:r>
              <a:rPr lang="ru-RU" dirty="0" err="1">
                <a:latin typeface="Source Sans Pro" panose="020B0503030403020204" pitchFamily="34" charset="0"/>
              </a:rPr>
              <a:t>повернути</a:t>
            </a:r>
            <a:r>
              <a:rPr lang="ru-RU" dirty="0">
                <a:latin typeface="Source Sans Pro" panose="020B0503030403020204" pitchFamily="34" charset="0"/>
              </a:rPr>
              <a:t>. Не </a:t>
            </a:r>
            <a:r>
              <a:rPr lang="ru-RU" dirty="0" err="1">
                <a:latin typeface="Source Sans Pro" panose="020B0503030403020204" pitchFamily="34" charset="0"/>
              </a:rPr>
              <a:t>відболить</a:t>
            </a:r>
            <a:r>
              <a:rPr lang="ru-RU" dirty="0">
                <a:latin typeface="Source Sans Pro" panose="020B0503030403020204" pitchFamily="34" charset="0"/>
              </a:rPr>
              <a:t> </a:t>
            </a:r>
            <a:r>
              <a:rPr lang="ru-RU" dirty="0" err="1">
                <a:latin typeface="Source Sans Pro" panose="020B0503030403020204" pitchFamily="34" charset="0"/>
              </a:rPr>
              <a:t>це</a:t>
            </a:r>
            <a:r>
              <a:rPr lang="ru-RU" dirty="0">
                <a:latin typeface="Source Sans Pro" panose="020B0503030403020204" pitchFamily="34" charset="0"/>
              </a:rPr>
              <a:t> горе, не </a:t>
            </a:r>
            <a:r>
              <a:rPr lang="ru-RU" dirty="0" err="1">
                <a:latin typeface="Source Sans Pro" panose="020B0503030403020204" pitchFamily="34" charset="0"/>
              </a:rPr>
              <a:t>виплачеться</a:t>
            </a:r>
            <a:r>
              <a:rPr lang="ru-RU" dirty="0">
                <a:latin typeface="Source Sans Pro" panose="020B0503030403020204" pitchFamily="34" charset="0"/>
              </a:rPr>
              <a:t> і не </a:t>
            </a:r>
            <a:r>
              <a:rPr lang="ru-RU" dirty="0" err="1">
                <a:latin typeface="Source Sans Pro" panose="020B0503030403020204" pitchFamily="34" charset="0"/>
              </a:rPr>
              <a:t>відпечалиться</a:t>
            </a:r>
            <a:r>
              <a:rPr lang="ru-RU" dirty="0">
                <a:latin typeface="Source Sans Pro" panose="020B0503030403020204" pitchFamily="34" charset="0"/>
              </a:rPr>
              <a:t> на </a:t>
            </a:r>
            <a:r>
              <a:rPr lang="ru-RU" dirty="0" err="1">
                <a:latin typeface="Source Sans Pro" panose="020B0503030403020204" pitchFamily="34" charset="0"/>
              </a:rPr>
              <a:t>нашій</a:t>
            </a:r>
            <a:r>
              <a:rPr lang="ru-RU" dirty="0">
                <a:latin typeface="Source Sans Pro" panose="020B0503030403020204" pitchFamily="34" charset="0"/>
              </a:rPr>
              <a:t> </a:t>
            </a:r>
            <a:r>
              <a:rPr lang="ru-RU" dirty="0" err="1">
                <a:latin typeface="Source Sans Pro" panose="020B0503030403020204" pitchFamily="34" charset="0"/>
              </a:rPr>
              <a:t>землі</a:t>
            </a:r>
            <a:r>
              <a:rPr lang="ru-RU" dirty="0">
                <a:latin typeface="Source Sans Pro" panose="020B0503030403020204" pitchFamily="34" charset="0"/>
              </a:rPr>
              <a:t>, </a:t>
            </a:r>
            <a:r>
              <a:rPr lang="ru-RU" dirty="0" err="1">
                <a:latin typeface="Source Sans Pro" panose="020B0503030403020204" pitchFamily="34" charset="0"/>
              </a:rPr>
              <a:t>допоки</a:t>
            </a:r>
            <a:r>
              <a:rPr lang="ru-RU" dirty="0">
                <a:latin typeface="Source Sans Pro" panose="020B0503030403020204" pitchFamily="34" charset="0"/>
              </a:rPr>
              <a:t> </a:t>
            </a:r>
            <a:r>
              <a:rPr lang="ru-RU" dirty="0" err="1">
                <a:latin typeface="Source Sans Pro" panose="020B0503030403020204" pitchFamily="34" charset="0"/>
              </a:rPr>
              <a:t>житимуть</a:t>
            </a:r>
            <a:r>
              <a:rPr lang="ru-RU" dirty="0">
                <a:latin typeface="Source Sans Pro" panose="020B0503030403020204" pitchFamily="34" charset="0"/>
              </a:rPr>
              <a:t> батьки, </a:t>
            </a:r>
            <a:r>
              <a:rPr lang="ru-RU" dirty="0" err="1">
                <a:latin typeface="Source Sans Pro" panose="020B0503030403020204" pitchFamily="34" charset="0"/>
              </a:rPr>
              <a:t>брати</a:t>
            </a:r>
            <a:r>
              <a:rPr lang="ru-RU" dirty="0">
                <a:latin typeface="Source Sans Pro" panose="020B0503030403020204" pitchFamily="34" charset="0"/>
              </a:rPr>
              <a:t> і </a:t>
            </a:r>
            <a:r>
              <a:rPr lang="ru-RU" dirty="0" err="1">
                <a:latin typeface="Source Sans Pro" panose="020B0503030403020204" pitchFamily="34" charset="0"/>
              </a:rPr>
              <a:t>сестри</a:t>
            </a:r>
            <a:r>
              <a:rPr lang="ru-RU" dirty="0">
                <a:latin typeface="Source Sans Pro" panose="020B0503030403020204" pitchFamily="34" charset="0"/>
              </a:rPr>
              <a:t>, </a:t>
            </a:r>
            <a:r>
              <a:rPr lang="ru-RU" dirty="0" err="1">
                <a:latin typeface="Source Sans Pro" panose="020B0503030403020204" pitchFamily="34" charset="0"/>
              </a:rPr>
              <a:t>вдови</a:t>
            </a:r>
            <a:r>
              <a:rPr lang="ru-RU" dirty="0">
                <a:latin typeface="Source Sans Pro" panose="020B0503030403020204" pitchFamily="34" charset="0"/>
              </a:rPr>
              <a:t> і </a:t>
            </a:r>
            <a:r>
              <a:rPr lang="ru-RU" dirty="0" err="1">
                <a:latin typeface="Source Sans Pro" panose="020B0503030403020204" pitchFamily="34" charset="0"/>
              </a:rPr>
              <a:t>діти</a:t>
            </a:r>
            <a:r>
              <a:rPr lang="ru-RU" dirty="0">
                <a:latin typeface="Source Sans Pro" panose="020B0503030403020204" pitchFamily="34" charset="0"/>
              </a:rPr>
              <a:t> </a:t>
            </a:r>
            <a:r>
              <a:rPr lang="ru-RU" dirty="0" err="1">
                <a:latin typeface="Source Sans Pro" panose="020B0503030403020204" pitchFamily="34" charset="0"/>
              </a:rPr>
              <a:t>підступно</a:t>
            </a:r>
            <a:r>
              <a:rPr lang="ru-RU" dirty="0">
                <a:latin typeface="Source Sans Pro" panose="020B0503030403020204" pitchFamily="34" charset="0"/>
              </a:rPr>
              <a:t> </a:t>
            </a:r>
            <a:r>
              <a:rPr lang="ru-RU" dirty="0" err="1">
                <a:latin typeface="Source Sans Pro" panose="020B0503030403020204" pitchFamily="34" charset="0"/>
              </a:rPr>
              <a:t>винищених</a:t>
            </a:r>
            <a:r>
              <a:rPr lang="ru-RU" dirty="0">
                <a:latin typeface="Source Sans Pro" panose="020B0503030403020204" pitchFamily="34" charset="0"/>
              </a:rPr>
              <a:t> у горах </a:t>
            </a:r>
            <a:r>
              <a:rPr lang="ru-RU" dirty="0" err="1">
                <a:latin typeface="Source Sans Pro" panose="020B0503030403020204" pitchFamily="34" charset="0"/>
              </a:rPr>
              <a:t>Афганістану</a:t>
            </a:r>
            <a:r>
              <a:rPr lang="ru-RU" dirty="0">
                <a:latin typeface="Source Sans Pro" panose="020B0503030403020204" pitchFamily="34" charset="0"/>
              </a:rPr>
              <a:t> </a:t>
            </a:r>
            <a:r>
              <a:rPr lang="ru-RU" dirty="0" err="1">
                <a:latin typeface="Source Sans Pro" panose="020B0503030403020204" pitchFamily="34" charset="0"/>
              </a:rPr>
              <a:t>синів</a:t>
            </a:r>
            <a:r>
              <a:rPr lang="ru-RU" dirty="0">
                <a:latin typeface="Source Sans Pro" panose="020B0503030403020204" pitchFamily="34" charset="0"/>
              </a:rPr>
              <a:t> </a:t>
            </a:r>
            <a:r>
              <a:rPr lang="ru-RU" dirty="0" err="1">
                <a:latin typeface="Source Sans Pro" panose="020B0503030403020204" pitchFamily="34" charset="0"/>
              </a:rPr>
              <a:t>України</a:t>
            </a:r>
            <a:r>
              <a:rPr lang="ru-RU" dirty="0">
                <a:latin typeface="Source Sans Pro" panose="020B0503030403020204" pitchFamily="34" charset="0"/>
              </a:rPr>
              <a:t>.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A99D06D-D55E-4AE6-8A46-7146AD1053DA}"/>
              </a:ext>
            </a:extLst>
          </p:cNvPr>
          <p:cNvSpPr/>
          <p:nvPr/>
        </p:nvSpPr>
        <p:spPr>
          <a:xfrm>
            <a:off x="1267288" y="4250975"/>
            <a:ext cx="516902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Source Sans Pro" panose="020B0503030403020204" pitchFamily="34" charset="0"/>
              </a:rPr>
              <a:t>Уроки, </a:t>
            </a:r>
            <a:r>
              <a:rPr lang="ru-RU" dirty="0" err="1">
                <a:latin typeface="Source Sans Pro" panose="020B0503030403020204" pitchFamily="34" charset="0"/>
              </a:rPr>
              <a:t>які</a:t>
            </a:r>
            <a:r>
              <a:rPr lang="ru-RU" dirty="0">
                <a:latin typeface="Source Sans Pro" panose="020B0503030403020204" pitchFamily="34" charset="0"/>
              </a:rPr>
              <a:t> ми почерпнули з </a:t>
            </a:r>
            <a:r>
              <a:rPr lang="ru-RU" dirty="0" err="1">
                <a:latin typeface="Source Sans Pro" panose="020B0503030403020204" pitchFamily="34" charset="0"/>
              </a:rPr>
              <a:t>цієї</a:t>
            </a:r>
            <a:r>
              <a:rPr lang="ru-RU" dirty="0">
                <a:latin typeface="Source Sans Pro" panose="020B0503030403020204" pitchFamily="34" charset="0"/>
              </a:rPr>
              <a:t> </a:t>
            </a:r>
            <a:r>
              <a:rPr lang="ru-RU" dirty="0" err="1">
                <a:latin typeface="Source Sans Pro" panose="020B0503030403020204" pitchFamily="34" charset="0"/>
              </a:rPr>
              <a:t>війни</a:t>
            </a:r>
            <a:r>
              <a:rPr lang="ru-RU" dirty="0">
                <a:latin typeface="Source Sans Pro" panose="020B0503030403020204" pitchFamily="34" charset="0"/>
              </a:rPr>
              <a:t>, </a:t>
            </a:r>
            <a:r>
              <a:rPr lang="ru-RU" dirty="0" err="1">
                <a:latin typeface="Source Sans Pro" panose="020B0503030403020204" pitchFamily="34" charset="0"/>
              </a:rPr>
              <a:t>переконливо</a:t>
            </a:r>
            <a:r>
              <a:rPr lang="ru-RU" dirty="0">
                <a:latin typeface="Source Sans Pro" panose="020B0503030403020204" pitchFamily="34" charset="0"/>
              </a:rPr>
              <a:t> </a:t>
            </a:r>
            <a:r>
              <a:rPr lang="ru-RU" dirty="0" err="1">
                <a:latin typeface="Source Sans Pro" panose="020B0503030403020204" pitchFamily="34" charset="0"/>
              </a:rPr>
              <a:t>свідчать</a:t>
            </a:r>
            <a:r>
              <a:rPr lang="ru-RU" dirty="0">
                <a:latin typeface="Source Sans Pro" panose="020B0503030403020204" pitchFamily="34" charset="0"/>
              </a:rPr>
              <a:t>, </a:t>
            </a:r>
            <a:r>
              <a:rPr lang="ru-RU" dirty="0" err="1">
                <a:latin typeface="Source Sans Pro" panose="020B0503030403020204" pitchFamily="34" charset="0"/>
              </a:rPr>
              <a:t>що</a:t>
            </a:r>
            <a:r>
              <a:rPr lang="ru-RU" dirty="0">
                <a:latin typeface="Source Sans Pro" panose="020B0503030403020204" pitchFamily="34" charset="0"/>
              </a:rPr>
              <a:t> </a:t>
            </a:r>
            <a:r>
              <a:rPr lang="ru-RU" dirty="0" err="1">
                <a:latin typeface="Source Sans Pro" panose="020B0503030403020204" pitchFamily="34" charset="0"/>
              </a:rPr>
              <a:t>проти</a:t>
            </a:r>
            <a:r>
              <a:rPr lang="ru-RU" dirty="0">
                <a:latin typeface="Source Sans Pro" panose="020B0503030403020204" pitchFamily="34" charset="0"/>
              </a:rPr>
              <a:t> народу </a:t>
            </a:r>
            <a:r>
              <a:rPr lang="ru-RU" dirty="0" err="1">
                <a:latin typeface="Source Sans Pro" panose="020B0503030403020204" pitchFamily="34" charset="0"/>
              </a:rPr>
              <a:t>воювати</a:t>
            </a:r>
            <a:r>
              <a:rPr lang="ru-RU" dirty="0">
                <a:latin typeface="Source Sans Pro" panose="020B0503030403020204" pitchFamily="34" charset="0"/>
              </a:rPr>
              <a:t> </a:t>
            </a:r>
            <a:r>
              <a:rPr lang="ru-RU" dirty="0" err="1">
                <a:latin typeface="Source Sans Pro" panose="020B0503030403020204" pitchFamily="34" charset="0"/>
              </a:rPr>
              <a:t>неможливо</a:t>
            </a:r>
            <a:r>
              <a:rPr lang="ru-RU" dirty="0">
                <a:latin typeface="Source Sans Pro" panose="020B0503030403020204" pitchFamily="34" charset="0"/>
              </a:rPr>
              <a:t>, </a:t>
            </a:r>
            <a:r>
              <a:rPr lang="ru-RU" dirty="0" err="1">
                <a:latin typeface="Source Sans Pro" panose="020B0503030403020204" pitchFamily="34" charset="0"/>
              </a:rPr>
              <a:t>що</a:t>
            </a:r>
            <a:r>
              <a:rPr lang="ru-RU" dirty="0">
                <a:latin typeface="Source Sans Pro" panose="020B0503030403020204" pitchFamily="34" charset="0"/>
              </a:rPr>
              <a:t> </a:t>
            </a:r>
            <a:r>
              <a:rPr lang="ru-RU" dirty="0" err="1">
                <a:latin typeface="Source Sans Pro" panose="020B0503030403020204" pitchFamily="34" charset="0"/>
              </a:rPr>
              <a:t>кожен</a:t>
            </a:r>
            <a:r>
              <a:rPr lang="ru-RU" dirty="0">
                <a:latin typeface="Source Sans Pro" panose="020B0503030403020204" pitchFamily="34" charset="0"/>
              </a:rPr>
              <a:t> </a:t>
            </a:r>
            <a:r>
              <a:rPr lang="ru-RU" dirty="0" err="1">
                <a:latin typeface="Source Sans Pro" panose="020B0503030403020204" pitchFamily="34" charset="0"/>
              </a:rPr>
              <a:t>має</a:t>
            </a:r>
            <a:r>
              <a:rPr lang="ru-RU" dirty="0">
                <a:latin typeface="Source Sans Pro" panose="020B0503030403020204" pitchFamily="34" charset="0"/>
              </a:rPr>
              <a:t> </a:t>
            </a:r>
            <a:r>
              <a:rPr lang="ru-RU" dirty="0" err="1">
                <a:latin typeface="Source Sans Pro" panose="020B0503030403020204" pitchFamily="34" charset="0"/>
              </a:rPr>
              <a:t>беззаперечне</a:t>
            </a:r>
            <a:r>
              <a:rPr lang="ru-RU" dirty="0">
                <a:latin typeface="Source Sans Pro" panose="020B0503030403020204" pitchFamily="34" charset="0"/>
              </a:rPr>
              <a:t> право на </a:t>
            </a:r>
            <a:r>
              <a:rPr lang="ru-RU" dirty="0" err="1">
                <a:latin typeface="Source Sans Pro" panose="020B0503030403020204" pitchFamily="34" charset="0"/>
              </a:rPr>
              <a:t>будівництво</a:t>
            </a:r>
            <a:r>
              <a:rPr lang="ru-RU" dirty="0">
                <a:latin typeface="Source Sans Pro" panose="020B0503030403020204" pitchFamily="34" charset="0"/>
              </a:rPr>
              <a:t> </a:t>
            </a:r>
            <a:r>
              <a:rPr lang="ru-RU" dirty="0" err="1">
                <a:latin typeface="Source Sans Pro" panose="020B0503030403020204" pitchFamily="34" charset="0"/>
              </a:rPr>
              <a:t>своєї</a:t>
            </a:r>
            <a:r>
              <a:rPr lang="ru-RU" dirty="0">
                <a:latin typeface="Source Sans Pro" panose="020B0503030403020204" pitchFamily="34" charset="0"/>
              </a:rPr>
              <a:t> </a:t>
            </a:r>
            <a:r>
              <a:rPr lang="ru-RU" dirty="0" err="1">
                <a:latin typeface="Source Sans Pro" panose="020B0503030403020204" pitchFamily="34" charset="0"/>
              </a:rPr>
              <a:t>держави</a:t>
            </a:r>
            <a:r>
              <a:rPr lang="ru-RU" dirty="0">
                <a:latin typeface="Source Sans Pro" panose="020B0503030403020204" pitchFamily="34" charset="0"/>
              </a:rPr>
              <a:t>, а будь-яка </a:t>
            </a:r>
            <a:r>
              <a:rPr lang="ru-RU" dirty="0" err="1">
                <a:latin typeface="Source Sans Pro" panose="020B0503030403020204" pitchFamily="34" charset="0"/>
              </a:rPr>
              <a:t>нація</a:t>
            </a:r>
            <a:r>
              <a:rPr lang="ru-RU" dirty="0">
                <a:latin typeface="Source Sans Pro" panose="020B0503030403020204" pitchFamily="34" charset="0"/>
              </a:rPr>
              <a:t> за </a:t>
            </a:r>
            <a:r>
              <a:rPr lang="ru-RU" dirty="0" err="1">
                <a:latin typeface="Source Sans Pro" panose="020B0503030403020204" pitchFamily="34" charset="0"/>
              </a:rPr>
              <a:t>своєю</a:t>
            </a:r>
            <a:r>
              <a:rPr lang="ru-RU" dirty="0">
                <a:latin typeface="Source Sans Pro" panose="020B0503030403020204" pitchFamily="34" charset="0"/>
              </a:rPr>
              <a:t> </a:t>
            </a:r>
            <a:r>
              <a:rPr lang="ru-RU" dirty="0" err="1">
                <a:latin typeface="Source Sans Pro" panose="020B0503030403020204" pitchFamily="34" charset="0"/>
              </a:rPr>
              <a:t>сутністю</a:t>
            </a:r>
            <a:r>
              <a:rPr lang="ru-RU" dirty="0">
                <a:latin typeface="Source Sans Pro" panose="020B0503030403020204" pitchFamily="34" charset="0"/>
              </a:rPr>
              <a:t> є </a:t>
            </a:r>
            <a:r>
              <a:rPr lang="ru-RU" dirty="0" err="1">
                <a:latin typeface="Source Sans Pro" panose="020B0503030403020204" pitchFamily="34" charset="0"/>
              </a:rPr>
              <a:t>багатовіковим</a:t>
            </a:r>
            <a:r>
              <a:rPr lang="ru-RU" dirty="0">
                <a:latin typeface="Source Sans Pro" panose="020B0503030403020204" pitchFamily="34" charset="0"/>
              </a:rPr>
              <a:t> </a:t>
            </a:r>
            <a:r>
              <a:rPr lang="ru-RU" dirty="0" err="1">
                <a:latin typeface="Source Sans Pro" panose="020B0503030403020204" pitchFamily="34" charset="0"/>
              </a:rPr>
              <a:t>Божим</a:t>
            </a:r>
            <a:r>
              <a:rPr lang="ru-RU" dirty="0">
                <a:latin typeface="Source Sans Pro" panose="020B0503030403020204" pitchFamily="34" charset="0"/>
              </a:rPr>
              <a:t> </a:t>
            </a:r>
            <a:r>
              <a:rPr lang="ru-RU" dirty="0" err="1">
                <a:latin typeface="Source Sans Pro" panose="020B0503030403020204" pitchFamily="34" charset="0"/>
              </a:rPr>
              <a:t>утворенням</a:t>
            </a:r>
            <a:r>
              <a:rPr lang="ru-RU" dirty="0">
                <a:latin typeface="Source Sans Pro" panose="020B0503030403020204" pitchFamily="34" charset="0"/>
              </a:rPr>
              <a:t> </a:t>
            </a:r>
            <a:r>
              <a:rPr lang="ru-RU" dirty="0" err="1">
                <a:latin typeface="Source Sans Pro" panose="020B0503030403020204" pitchFamily="34" charset="0"/>
              </a:rPr>
              <a:t>зі</a:t>
            </a:r>
            <a:r>
              <a:rPr lang="ru-RU" dirty="0">
                <a:latin typeface="Source Sans Pro" panose="020B0503030403020204" pitchFamily="34" charset="0"/>
              </a:rPr>
              <a:t> </a:t>
            </a:r>
            <a:r>
              <a:rPr lang="ru-RU" dirty="0" err="1">
                <a:latin typeface="Source Sans Pro" panose="020B0503030403020204" pitchFamily="34" charset="0"/>
              </a:rPr>
              <a:t>своєю</a:t>
            </a:r>
            <a:r>
              <a:rPr lang="ru-RU" dirty="0">
                <a:latin typeface="Source Sans Pro" panose="020B0503030403020204" pitchFamily="34" charset="0"/>
              </a:rPr>
              <a:t> культурою, </a:t>
            </a:r>
            <a:r>
              <a:rPr lang="ru-RU" dirty="0" err="1">
                <a:latin typeface="Source Sans Pro" panose="020B0503030403020204" pitchFamily="34" charset="0"/>
              </a:rPr>
              <a:t>традиціями</a:t>
            </a:r>
            <a:r>
              <a:rPr lang="ru-RU" dirty="0">
                <a:latin typeface="Source Sans Pro" panose="020B0503030403020204" pitchFamily="34" charset="0"/>
              </a:rPr>
              <a:t> та </a:t>
            </a:r>
            <a:r>
              <a:rPr lang="ru-RU" dirty="0" err="1">
                <a:latin typeface="Source Sans Pro" panose="020B0503030403020204" pitchFamily="34" charset="0"/>
              </a:rPr>
              <a:t>віросповіданням</a:t>
            </a:r>
            <a:r>
              <a:rPr lang="ru-RU" dirty="0">
                <a:latin typeface="Source Sans Pro" panose="020B0503030403020204" pitchFamily="34" charset="0"/>
              </a:rPr>
              <a:t>.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C018A2-978C-4D48-9576-30C6A09A7C2A}"/>
              </a:ext>
            </a:extLst>
          </p:cNvPr>
          <p:cNvSpPr txBox="1"/>
          <p:nvPr/>
        </p:nvSpPr>
        <p:spPr>
          <a:xfrm>
            <a:off x="161828" y="92735"/>
            <a:ext cx="2725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chemeClr val="accent1">
                    <a:lumMod val="75000"/>
                  </a:schemeClr>
                </a:solidFill>
              </a:rPr>
              <a:t>Афганська війна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:</a:t>
            </a:r>
            <a:endParaRPr lang="uk-UA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uk-UA" b="1" dirty="0">
                <a:solidFill>
                  <a:schemeClr val="accent1">
                    <a:lumMod val="75000"/>
                  </a:schemeClr>
                </a:solidFill>
              </a:rPr>
              <a:t> 37 років відлуння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0E7B60C-4274-4712-8AEA-61AFE890E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954" y="1373420"/>
            <a:ext cx="3060305" cy="30373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26688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315A86-5467-46B9-A17E-CBA6D9AFA67E}"/>
              </a:ext>
            </a:extLst>
          </p:cNvPr>
          <p:cNvSpPr txBox="1"/>
          <p:nvPr/>
        </p:nvSpPr>
        <p:spPr>
          <a:xfrm>
            <a:off x="2894119" y="576221"/>
            <a:ext cx="56284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/>
              <a:t>Поки жити нам і доти пам'ятати</a:t>
            </a:r>
          </a:p>
          <a:p>
            <a:r>
              <a:rPr lang="uk-UA" b="1" i="1" dirty="0"/>
              <a:t>Матерям молитись нашим «Боже </a:t>
            </a:r>
            <a:r>
              <a:rPr lang="uk-UA" b="1" i="1" dirty="0" err="1"/>
              <a:t>хрань</a:t>
            </a:r>
            <a:r>
              <a:rPr lang="uk-UA" b="1" i="1" dirty="0"/>
              <a:t>»,</a:t>
            </a:r>
          </a:p>
          <a:p>
            <a:r>
              <a:rPr lang="uk-UA" b="1" i="1" dirty="0"/>
              <a:t>Щоб колись ще на Вкраїну й на Карпати</a:t>
            </a:r>
          </a:p>
          <a:p>
            <a:r>
              <a:rPr lang="uk-UA" b="1" i="1" dirty="0"/>
              <a:t>Впала ніч, якою був Афганістан</a:t>
            </a:r>
          </a:p>
          <a:p>
            <a:r>
              <a:rPr lang="uk-UA" b="1" i="1" dirty="0"/>
              <a:t>    				                 Василь Густі</a:t>
            </a:r>
            <a:endParaRPr lang="ru-RU" b="1" i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142CAF-E85F-41F6-A3CB-C921507C4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101" y="639191"/>
            <a:ext cx="3267739" cy="524911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A6D5F5-2660-4B25-BD5A-F0807583B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7563" y="2053549"/>
            <a:ext cx="3390890" cy="22605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2B46AE-9F27-4C57-8A23-A0C8C111EBC1}"/>
              </a:ext>
            </a:extLst>
          </p:cNvPr>
          <p:cNvSpPr txBox="1"/>
          <p:nvPr/>
        </p:nvSpPr>
        <p:spPr>
          <a:xfrm>
            <a:off x="252634" y="71334"/>
            <a:ext cx="2725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chemeClr val="accent1">
                    <a:lumMod val="75000"/>
                  </a:schemeClr>
                </a:solidFill>
              </a:rPr>
              <a:t>Афганська війна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:</a:t>
            </a:r>
            <a:endParaRPr lang="uk-UA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uk-UA" b="1" dirty="0">
                <a:solidFill>
                  <a:schemeClr val="accent1">
                    <a:lumMod val="75000"/>
                  </a:schemeClr>
                </a:solidFill>
              </a:rPr>
              <a:t> 37 років відлуння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A0D70E-E02F-4FF7-B631-21427EEB1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0061" y="3722302"/>
            <a:ext cx="4030838" cy="249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318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E107FB-5187-4A17-927A-FFAB87F0E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698" y="648561"/>
            <a:ext cx="6347713" cy="1320800"/>
          </a:xfrm>
        </p:spPr>
        <p:txBody>
          <a:bodyPr>
            <a:normAutofit/>
          </a:bodyPr>
          <a:lstStyle/>
          <a:p>
            <a:r>
              <a:rPr lang="ru-RU" sz="2200" b="1" i="1" dirty="0" err="1">
                <a:solidFill>
                  <a:schemeClr val="accent2">
                    <a:lumMod val="50000"/>
                  </a:schemeClr>
                </a:solidFill>
              </a:rPr>
              <a:t>Закарпатці</a:t>
            </a:r>
            <a:r>
              <a:rPr lang="ru-RU" sz="2200" b="1" i="1" dirty="0">
                <a:solidFill>
                  <a:schemeClr val="accent2">
                    <a:lumMod val="50000"/>
                  </a:schemeClr>
                </a:solidFill>
              </a:rPr>
              <a:t> у </a:t>
            </a:r>
            <a:r>
              <a:rPr lang="ru-RU" sz="2200" b="1" i="1" dirty="0" err="1">
                <a:solidFill>
                  <a:schemeClr val="accent2">
                    <a:lumMod val="50000"/>
                  </a:schemeClr>
                </a:solidFill>
              </a:rPr>
              <a:t>вирі</a:t>
            </a:r>
            <a:r>
              <a:rPr lang="ru-RU" sz="22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200" b="1" i="1" dirty="0" err="1">
                <a:solidFill>
                  <a:schemeClr val="accent2">
                    <a:lumMod val="50000"/>
                  </a:schemeClr>
                </a:solidFill>
              </a:rPr>
              <a:t>афганської</a:t>
            </a:r>
            <a:r>
              <a:rPr lang="ru-RU" sz="22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200" b="1" i="1" dirty="0" err="1">
                <a:solidFill>
                  <a:schemeClr val="accent2">
                    <a:lumMod val="50000"/>
                  </a:schemeClr>
                </a:solidFill>
              </a:rPr>
              <a:t>війни</a:t>
            </a:r>
            <a:r>
              <a:rPr lang="ru-RU" sz="2200" b="1" i="1" dirty="0">
                <a:solidFill>
                  <a:schemeClr val="accent2">
                    <a:lumMod val="50000"/>
                  </a:schemeClr>
                </a:solidFill>
              </a:rPr>
              <a:t> / </a:t>
            </a:r>
            <a:r>
              <a:rPr lang="ru-RU" sz="2200" b="1" i="1" dirty="0" err="1">
                <a:solidFill>
                  <a:schemeClr val="accent2">
                    <a:lumMod val="50000"/>
                  </a:schemeClr>
                </a:solidFill>
              </a:rPr>
              <a:t>Упоряд</a:t>
            </a:r>
            <a:r>
              <a:rPr lang="ru-RU" sz="2200" b="1" i="1" dirty="0">
                <a:solidFill>
                  <a:schemeClr val="accent2">
                    <a:lumMod val="50000"/>
                  </a:schemeClr>
                </a:solidFill>
              </a:rPr>
              <a:t>. А.М. </a:t>
            </a:r>
            <a:r>
              <a:rPr lang="ru-RU" sz="2200" b="1" i="1" dirty="0" err="1">
                <a:solidFill>
                  <a:schemeClr val="accent2">
                    <a:lumMod val="50000"/>
                  </a:schemeClr>
                </a:solidFill>
              </a:rPr>
              <a:t>Ухаль</a:t>
            </a:r>
            <a:r>
              <a:rPr lang="ru-RU" sz="2200" b="1" i="1" dirty="0">
                <a:solidFill>
                  <a:schemeClr val="accent2">
                    <a:lumMod val="50000"/>
                  </a:schemeClr>
                </a:solidFill>
              </a:rPr>
              <a:t>. – Ужгород: ТОВ «ІВА», 2012. – 460с.</a:t>
            </a:r>
          </a:p>
        </p:txBody>
      </p:sp>
      <p:pic>
        <p:nvPicPr>
          <p:cNvPr id="6" name="Объект 5" descr="Картинки по запросу &quot;книга закарпатці у вирі афганської війни&quot;">
            <a:extLst>
              <a:ext uri="{FF2B5EF4-FFF2-40B4-BE49-F238E27FC236}">
                <a16:creationId xmlns:a16="http://schemas.microsoft.com/office/drawing/2014/main" id="{FF5F52EE-B5A7-4574-BD35-13087C25B1B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3723" y="2497210"/>
            <a:ext cx="2512905" cy="358781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C7CF8E0-962F-424F-B127-25D3A0B5A9C7}"/>
              </a:ext>
            </a:extLst>
          </p:cNvPr>
          <p:cNvSpPr/>
          <p:nvPr/>
        </p:nvSpPr>
        <p:spPr>
          <a:xfrm>
            <a:off x="3221503" y="-1899138"/>
            <a:ext cx="5148774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/>
          </a:p>
          <a:p>
            <a:endParaRPr lang="ru-RU" sz="1200" dirty="0"/>
          </a:p>
          <a:p>
            <a:endParaRPr lang="ru-RU" sz="1200" dirty="0"/>
          </a:p>
          <a:p>
            <a:endParaRPr lang="ru-RU" sz="1200" dirty="0"/>
          </a:p>
          <a:p>
            <a:endParaRPr lang="ru-RU" sz="1200" dirty="0"/>
          </a:p>
          <a:p>
            <a:endParaRPr lang="ru-RU" sz="1200" dirty="0"/>
          </a:p>
          <a:p>
            <a:endParaRPr lang="ru-RU" sz="1200" dirty="0"/>
          </a:p>
          <a:p>
            <a:endParaRPr lang="ru-RU" sz="1200" dirty="0"/>
          </a:p>
          <a:p>
            <a:endParaRPr lang="ru-RU" sz="1200" dirty="0"/>
          </a:p>
          <a:p>
            <a:endParaRPr lang="ru-RU" sz="1200" dirty="0"/>
          </a:p>
          <a:p>
            <a:endParaRPr lang="ru-RU" sz="1200" dirty="0"/>
          </a:p>
          <a:p>
            <a:endParaRPr lang="ru-RU" sz="1200" dirty="0"/>
          </a:p>
          <a:p>
            <a:endParaRPr lang="ru-RU" sz="1200" dirty="0"/>
          </a:p>
          <a:p>
            <a:endParaRPr lang="ru-RU" sz="1200" dirty="0"/>
          </a:p>
          <a:p>
            <a:endParaRPr lang="ru-RU" sz="1200" dirty="0"/>
          </a:p>
          <a:p>
            <a:endParaRPr lang="ru-RU" sz="1200" dirty="0"/>
          </a:p>
          <a:p>
            <a:endParaRPr lang="ru-RU" sz="1200" dirty="0"/>
          </a:p>
          <a:p>
            <a:endParaRPr lang="ru-RU" sz="1200" dirty="0"/>
          </a:p>
          <a:p>
            <a:endParaRPr lang="ru-RU" sz="1200" dirty="0"/>
          </a:p>
          <a:p>
            <a:endParaRPr lang="ru-RU" sz="1200" dirty="0"/>
          </a:p>
          <a:p>
            <a:endParaRPr lang="ru-RU" sz="1200" dirty="0"/>
          </a:p>
          <a:p>
            <a:endParaRPr lang="ru-RU" sz="1200" dirty="0"/>
          </a:p>
          <a:p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B21F176-8E20-497C-8C24-19B80DF71961}"/>
              </a:ext>
            </a:extLst>
          </p:cNvPr>
          <p:cNvSpPr/>
          <p:nvPr/>
        </p:nvSpPr>
        <p:spPr>
          <a:xfrm>
            <a:off x="3384532" y="2105043"/>
            <a:ext cx="5475383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Книгу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склали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спогади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учасників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бойових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дій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в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Афганістані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,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нариси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,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інтерв’ю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, в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яких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ідеться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про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людські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долі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наших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співвітчизників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краян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,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котрим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випало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пройти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тяжкі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випробування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війною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. По—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різному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склалося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їх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життя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у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мирний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час. Але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всі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вони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були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і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залишаються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людьми з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великої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літери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,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особистостями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, солдатами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обов’язку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,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високих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моральних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і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людських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якостей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. Вони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чесно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і до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кінця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виконали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свій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обов’язок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і на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цей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раз сказали добре,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праведне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слово про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своїх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бойових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побратимів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. У кожному рядку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біль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і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гірка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невтішна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чоловіча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сльоза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, яка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пропікає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до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глибини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душі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. 	Так само, як і в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армії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бійці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шикуються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у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цій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книзі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наші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краяни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–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учасники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бойових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дій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в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Афганістані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вишикувались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у списках порайонно, по кожному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місту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і селу.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Вчитаймось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у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їх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імена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і перед нами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постануть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красиві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,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молоді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не по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літах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зрілі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і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мужні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сини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нашого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прекрасного краю.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Боляче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,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що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цілий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окремий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список як скарб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солдатського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строю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імен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склали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ті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,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яких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забрала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війна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, а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також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список тих,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які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вважаються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зниклими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безвісти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.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Їх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,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оплаканих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і не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забутих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не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вистачає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в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житті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рідним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,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близьким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, землякам.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5A5AF2-566C-4A6F-80A4-AA5BF721D6EF}"/>
              </a:ext>
            </a:extLst>
          </p:cNvPr>
          <p:cNvSpPr txBox="1"/>
          <p:nvPr/>
        </p:nvSpPr>
        <p:spPr>
          <a:xfrm>
            <a:off x="252634" y="71334"/>
            <a:ext cx="2725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chemeClr val="accent1">
                    <a:lumMod val="75000"/>
                  </a:schemeClr>
                </a:solidFill>
              </a:rPr>
              <a:t>Афганська війна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:</a:t>
            </a:r>
            <a:endParaRPr lang="uk-UA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uk-UA" b="1" dirty="0">
                <a:solidFill>
                  <a:schemeClr val="accent1">
                    <a:lumMod val="75000"/>
                  </a:schemeClr>
                </a:solidFill>
              </a:rPr>
              <a:t> 37 років відлуння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967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D459B0-7BE1-4452-944D-17301A7B7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0023" y="585466"/>
            <a:ext cx="6571343" cy="1049235"/>
          </a:xfrm>
        </p:spPr>
        <p:txBody>
          <a:bodyPr>
            <a:normAutofit fontScale="90000"/>
          </a:bodyPr>
          <a:lstStyle/>
          <a:p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	Дмитренко,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</a:rPr>
              <a:t>Олексій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 АІСТ: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</a:rPr>
              <a:t>Сильніший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</a:rPr>
              <a:t>від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</a:rPr>
              <a:t>смерті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</a:rPr>
              <a:t>повість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 /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</a:rPr>
              <a:t>Олексій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 Дмитренко. – К.: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</a:rPr>
              <a:t>Криниця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, 2011. – 672 с.</a:t>
            </a:r>
          </a:p>
        </p:txBody>
      </p:sp>
      <p:pic>
        <p:nvPicPr>
          <p:cNvPr id="4" name="Объект 3" descr="Картинки по запросу &quot;книга дмитренко аист&quot;">
            <a:extLst>
              <a:ext uri="{FF2B5EF4-FFF2-40B4-BE49-F238E27FC236}">
                <a16:creationId xmlns:a16="http://schemas.microsoft.com/office/drawing/2014/main" id="{3360B378-BD1F-4565-883C-17450CF08B7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523" y="2251374"/>
            <a:ext cx="2450205" cy="388143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5291E02-9AF3-4B63-9BAA-28BB381B8E8E}"/>
              </a:ext>
            </a:extLst>
          </p:cNvPr>
          <p:cNvSpPr/>
          <p:nvPr/>
        </p:nvSpPr>
        <p:spPr>
          <a:xfrm>
            <a:off x="2876590" y="1930400"/>
            <a:ext cx="5925887" cy="5347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16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uk-UA" sz="1600" i="1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Ця книжка (доповнений та перероблений україномовний варіант повісті «</a:t>
            </a:r>
            <a:r>
              <a:rPr lang="uk-UA" sz="1600" i="1" dirty="0" err="1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Аист</a:t>
            </a:r>
            <a:r>
              <a:rPr lang="uk-UA" sz="1600" i="1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», 1985 р, Шевченківська премія, 1987 р.) розповідає про життя та смерть поета, лейтенанта з Дніпропетровщини Олександра </a:t>
            </a:r>
            <a:r>
              <a:rPr lang="uk-UA" sz="1600" i="1" dirty="0" err="1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Стовби</a:t>
            </a:r>
            <a:r>
              <a:rPr lang="uk-UA" sz="1600" i="1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, що загинув у замовчуваній війні в Афганістані у 1980 році. За мужність та героїзм при виконанні військового обов’язку </a:t>
            </a:r>
            <a:r>
              <a:rPr lang="uk-UA" sz="1600" i="1" dirty="0" err="1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О.Стовба</a:t>
            </a:r>
            <a:r>
              <a:rPr lang="uk-UA" sz="1600" i="1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був удостоєний Зірки Героя. У 1984 році його посмертно прийнято до Спілки письменників України.</a:t>
            </a:r>
            <a:endParaRPr lang="ru-RU" sz="1600" i="1" dirty="0"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1600" i="1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	Автор порушує </a:t>
            </a:r>
            <a:r>
              <a:rPr lang="uk-UA" sz="1600" i="1" dirty="0" err="1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непроминущі</a:t>
            </a:r>
            <a:r>
              <a:rPr lang="uk-UA" sz="1600" i="1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проблеми формування гідної особистості, громадянина і патріота, відношення до військового обов’язку, а також висвітлює трагічну тему винищення молодого покоління у афганській кривавій війні 1979-1989 років.</a:t>
            </a:r>
            <a:endParaRPr lang="ru-RU" sz="1600" i="1" dirty="0"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1600" i="1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	Повість містить багато історичних фактів, документальних свідчень очевидців, вона спонукає до роздумів, підкреслює історичну необхідність і значимість утворення незалежної держави Україна та життєву важливість для українського народу її миротворчої політики.</a:t>
            </a:r>
            <a:endParaRPr lang="ru-RU" sz="1600" i="1" dirty="0"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6B1A29-4B34-4EF3-8F4C-C26ECAF2CFFC}"/>
              </a:ext>
            </a:extLst>
          </p:cNvPr>
          <p:cNvSpPr txBox="1"/>
          <p:nvPr/>
        </p:nvSpPr>
        <p:spPr>
          <a:xfrm>
            <a:off x="252634" y="71334"/>
            <a:ext cx="2725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chemeClr val="accent1">
                    <a:lumMod val="75000"/>
                  </a:schemeClr>
                </a:solidFill>
              </a:rPr>
              <a:t>Афганська війна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:</a:t>
            </a:r>
            <a:endParaRPr lang="uk-UA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uk-UA" b="1" dirty="0">
                <a:solidFill>
                  <a:schemeClr val="accent1">
                    <a:lumMod val="75000"/>
                  </a:schemeClr>
                </a:solidFill>
              </a:rPr>
              <a:t> 37 років відлуння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740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5A15B7-821C-4230-BE75-693DB989C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1204" y="483854"/>
            <a:ext cx="6571343" cy="1049235"/>
          </a:xfrm>
        </p:spPr>
        <p:txBody>
          <a:bodyPr>
            <a:noAutofit/>
          </a:bodyPr>
          <a:lstStyle/>
          <a:p>
            <a:pPr indent="449580">
              <a:spcAft>
                <a:spcPts val="0"/>
              </a:spcAft>
            </a:pPr>
            <a:r>
              <a:rPr lang="uk-UA" sz="2200" b="1" i="1" dirty="0" err="1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Моісєєнко</a:t>
            </a:r>
            <a:r>
              <a:rPr lang="uk-UA" sz="2200" b="1" i="1" dirty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Ігор. Сектор обстрілу – «АІСТИ» Роман, статті, поезії /  Ігор </a:t>
            </a:r>
            <a:r>
              <a:rPr lang="uk-UA" sz="2200" b="1" i="1" dirty="0" err="1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Моісеєнко</a:t>
            </a:r>
            <a:r>
              <a:rPr lang="uk-UA" sz="2200" b="1" i="1" dirty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– К.: «Криниця», 2011. – 383с</a:t>
            </a:r>
            <a:r>
              <a:rPr lang="uk-UA" sz="2200" dirty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2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Объект 3" descr="Картинки по запросу &quot;книга моісеєнко сектор обстрілу&quot;">
            <a:extLst>
              <a:ext uri="{FF2B5EF4-FFF2-40B4-BE49-F238E27FC236}">
                <a16:creationId xmlns:a16="http://schemas.microsoft.com/office/drawing/2014/main" id="{FCA9FE92-D5E2-48C6-9818-043964D0C64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761" y="2146781"/>
            <a:ext cx="2809298" cy="4017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5066C67-2711-4A72-A262-6C9BA7FE9FF0}"/>
              </a:ext>
            </a:extLst>
          </p:cNvPr>
          <p:cNvSpPr/>
          <p:nvPr/>
        </p:nvSpPr>
        <p:spPr>
          <a:xfrm>
            <a:off x="3393836" y="1933935"/>
            <a:ext cx="5343181" cy="4241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Ігор </a:t>
            </a:r>
            <a:r>
              <a:rPr lang="uk-UA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Моісєєнко</a:t>
            </a:r>
            <a:r>
              <a:rPr lang="uk-UA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строкову службу проходив в Афганістані у батальйоні загиблого Поета-героя «</a:t>
            </a:r>
            <a:r>
              <a:rPr lang="uk-UA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Аіст</a:t>
            </a:r>
            <a:r>
              <a:rPr lang="uk-UA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» (</a:t>
            </a:r>
            <a:r>
              <a:rPr lang="uk-UA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О.І.Стовби</a:t>
            </a:r>
            <a:r>
              <a:rPr lang="uk-UA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Як же </a:t>
            </a:r>
            <a:r>
              <a:rPr lang="uk-UA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потужно</a:t>
            </a:r>
            <a:r>
              <a:rPr lang="uk-UA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просвічується місія «</a:t>
            </a:r>
            <a:r>
              <a:rPr lang="uk-UA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Аіста</a:t>
            </a:r>
            <a:r>
              <a:rPr lang="uk-UA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» в одному з віршів </a:t>
            </a:r>
            <a:r>
              <a:rPr lang="uk-UA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В.Слапчука</a:t>
            </a:r>
            <a:r>
              <a:rPr lang="uk-UA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який долав палаючі гірські перевали слідом за </a:t>
            </a:r>
            <a:r>
              <a:rPr lang="uk-UA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Стовбою</a:t>
            </a:r>
            <a:r>
              <a:rPr lang="uk-UA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Одна із його збірок так і зветься – «Птах з обламаним крилом»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	«…Тіла горіли у вогні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	А душі вже знялись у вирій,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	На рідну землю подались.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	Як птах з обпаленим крилом,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				Душа кружляла над селом»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У 2014 році творчість Василя </a:t>
            </a:r>
            <a:r>
              <a:rPr lang="uk-UA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Слапчука</a:t>
            </a:r>
            <a:r>
              <a:rPr lang="uk-UA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також відзначена Національною премією України ім. Тараса Шевченка.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Сектор обстрілу – це вимір, де війна лютує з особливою жорстокістю. Це ешафот, на якому четвертували душі вісімнадцятирічних. Роман розтинає серце читача. Його сторінки стікають гіркотою палаючого металу і обпікають </a:t>
            </a:r>
            <a:r>
              <a:rPr lang="uk-UA" sz="14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розпачем</a:t>
            </a:r>
            <a:r>
              <a:rPr lang="uk-UA" sz="1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згарища.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96D11A-8C00-46F0-9509-5490DDECE5D0}"/>
              </a:ext>
            </a:extLst>
          </p:cNvPr>
          <p:cNvSpPr txBox="1"/>
          <p:nvPr/>
        </p:nvSpPr>
        <p:spPr>
          <a:xfrm>
            <a:off x="137224" y="28322"/>
            <a:ext cx="2725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chemeClr val="accent1">
                    <a:lumMod val="75000"/>
                  </a:schemeClr>
                </a:solidFill>
              </a:rPr>
              <a:t>Афганська війна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:</a:t>
            </a:r>
            <a:endParaRPr lang="uk-UA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uk-UA" b="1" dirty="0">
                <a:solidFill>
                  <a:schemeClr val="accent1">
                    <a:lumMod val="75000"/>
                  </a:schemeClr>
                </a:solidFill>
              </a:rPr>
              <a:t> 37 років відлуння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504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F3D36E-ACDB-4B79-AC4F-A3145BCB2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7479" y="416200"/>
            <a:ext cx="6719669" cy="1320800"/>
          </a:xfrm>
        </p:spPr>
        <p:txBody>
          <a:bodyPr>
            <a:normAutofit/>
          </a:bodyPr>
          <a:lstStyle/>
          <a:p>
            <a:r>
              <a:rPr lang="uk-UA" sz="2400" b="1" i="1" dirty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uk-UA" sz="2400" b="1" i="1" dirty="0" err="1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Проханов</a:t>
            </a:r>
            <a:r>
              <a:rPr lang="uk-UA" sz="2400" b="1" i="1" dirty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А. </a:t>
            </a:r>
            <a:r>
              <a:rPr lang="uk-UA" sz="2400" b="1" i="1" dirty="0" err="1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Светлей</a:t>
            </a:r>
            <a:r>
              <a:rPr lang="uk-UA" sz="2400" b="1" i="1" dirty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i="1" dirty="0" err="1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лазури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uk-UA" sz="2400" b="1" i="1" dirty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повести. / </a:t>
            </a:r>
            <a:r>
              <a:rPr lang="uk-UA" sz="2400" b="1" i="1" dirty="0" err="1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Александр</a:t>
            </a:r>
            <a:r>
              <a:rPr lang="uk-UA" sz="2400" b="1" i="1" dirty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i="1" dirty="0" err="1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Проханов</a:t>
            </a:r>
            <a:r>
              <a:rPr lang="uk-UA" sz="2400" b="1" i="1" dirty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– М.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uk-UA" sz="2400" b="1" i="1" dirty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i="1" dirty="0" err="1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Молодая</a:t>
            </a:r>
            <a:r>
              <a:rPr lang="uk-UA" sz="2400" b="1" i="1" dirty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i="1" dirty="0" err="1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гвардия</a:t>
            </a:r>
            <a:r>
              <a:rPr lang="uk-UA" sz="2400" b="1" i="1" dirty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1986. – 319с.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Объект 3" descr="Картинки по запросу &quot;книга проханов светлей лазури&quot;">
            <a:extLst>
              <a:ext uri="{FF2B5EF4-FFF2-40B4-BE49-F238E27FC236}">
                <a16:creationId xmlns:a16="http://schemas.microsoft.com/office/drawing/2014/main" id="{B4BF9CA3-6485-40CE-8909-E103A5A05109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206" y="1868256"/>
            <a:ext cx="2834750" cy="4428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7A57FF9-2028-48A8-BFFA-F8D2C61A2845}"/>
              </a:ext>
            </a:extLst>
          </p:cNvPr>
          <p:cNvSpPr/>
          <p:nvPr/>
        </p:nvSpPr>
        <p:spPr>
          <a:xfrm>
            <a:off x="3591498" y="1930400"/>
            <a:ext cx="5034709" cy="4044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Книжка відомого письменника зібрана із творів різних років, - про війну і зброю. Спочатку невоюючий художник шукає форму і спосіб написати про битви, яких він сам не бачив. Потім він змальовує портрети людей, які повернулися з війни, потім він змальовує невоюючу армію. І на кінець він постає серед гарячої броні, прижимає свій дорожній блокнот до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башні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бойової машини піхоти, яка іде в горах Гіндукуша.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508F71-4C4B-4EA3-A7BC-5EA644ECA4BC}"/>
              </a:ext>
            </a:extLst>
          </p:cNvPr>
          <p:cNvSpPr txBox="1"/>
          <p:nvPr/>
        </p:nvSpPr>
        <p:spPr>
          <a:xfrm>
            <a:off x="252634" y="71334"/>
            <a:ext cx="2725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chemeClr val="accent1">
                    <a:lumMod val="75000"/>
                  </a:schemeClr>
                </a:solidFill>
              </a:rPr>
              <a:t>Афганська війна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:</a:t>
            </a:r>
            <a:endParaRPr lang="uk-UA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uk-UA" b="1" dirty="0">
                <a:solidFill>
                  <a:schemeClr val="accent1">
                    <a:lumMod val="75000"/>
                  </a:schemeClr>
                </a:solidFill>
              </a:rPr>
              <a:t> 37 років відлуння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794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0E557FC-9B5C-40BC-B0C4-2801D65164BD}"/>
              </a:ext>
            </a:extLst>
          </p:cNvPr>
          <p:cNvSpPr/>
          <p:nvPr/>
        </p:nvSpPr>
        <p:spPr>
          <a:xfrm>
            <a:off x="1591938" y="898060"/>
            <a:ext cx="6991643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800"/>
              </a:spcAft>
            </a:pPr>
            <a:r>
              <a:rPr lang="uk-UA" sz="16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 історії, як і в людському житті немає простих уроків. Кожен із них чогось вчить, до чогось закликає. Рекомендовані Вам книги привертають увагу до віддалених вже у часі бойових дій в Афганістані та участі в них контингенту військ армії вже не існуючого Радянського Союзу. Людські жертви, страхіття війни, переживання, які довелося там пережити нашим співвітчизникам, хай нагадають нам, живим слова-заповіт видатного борця проти фашизму Юліуса Фучика «Люди! Будьте пильні, б</a:t>
            </a:r>
            <a:r>
              <a:rPr lang="uk-UA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ережіть мир!»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794CB7-0BEC-4E10-82E7-0BDED525A5EE}"/>
              </a:ext>
            </a:extLst>
          </p:cNvPr>
          <p:cNvSpPr txBox="1"/>
          <p:nvPr/>
        </p:nvSpPr>
        <p:spPr>
          <a:xfrm>
            <a:off x="252634" y="71334"/>
            <a:ext cx="2725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chemeClr val="accent1">
                    <a:lumMod val="75000"/>
                  </a:schemeClr>
                </a:solidFill>
              </a:rPr>
              <a:t>Афганська війна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:</a:t>
            </a:r>
            <a:endParaRPr lang="uk-UA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uk-UA" b="1" dirty="0">
                <a:solidFill>
                  <a:schemeClr val="accent1">
                    <a:lumMod val="75000"/>
                  </a:schemeClr>
                </a:solidFill>
              </a:rPr>
              <a:t> 37 років відлуння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09DCA8-B89D-4359-AB10-75F6BF8ED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834" y="3342600"/>
            <a:ext cx="4270159" cy="317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761199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1013</TotalTime>
  <Words>971</Words>
  <Application>Microsoft Office PowerPoint</Application>
  <PresentationFormat>Экран (4:3)</PresentationFormat>
  <Paragraphs>65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6" baseType="lpstr">
      <vt:lpstr>Arial</vt:lpstr>
      <vt:lpstr>Calibri</vt:lpstr>
      <vt:lpstr>Century Gothic</vt:lpstr>
      <vt:lpstr>Comic Sans MS</vt:lpstr>
      <vt:lpstr>Source Sans Pro</vt:lpstr>
      <vt:lpstr>Times New Roman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Закарпатці у вирі афганської війни / Упоряд. А.М. Ухаль. – Ужгород: ТОВ «ІВА», 2012. – 460с.</vt:lpstr>
      <vt:lpstr> Дмитренко, Олексій АІСТ: Сильніший від смерті повість / Олексій Дмитренко. – К.: Криниця, 2011. – 672 с.</vt:lpstr>
      <vt:lpstr>Моісєєнко, Ігор. Сектор обстрілу – «АІСТИ» Роман, статті, поезії /  Ігор Моісеєнко. – К.: «Криниця», 2011. – 383с. </vt:lpstr>
      <vt:lpstr> Проханов, А. Светлей лазури: повести. / Александр Проханов. – М.: Молодая гвардия, 1986. – 319с.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Афганістан – то біль і смуток, чиєсь обірване життя.</dc:title>
  <dc:creator>Пользователь</dc:creator>
  <cp:lastModifiedBy>newlib</cp:lastModifiedBy>
  <cp:revision>47</cp:revision>
  <dcterms:created xsi:type="dcterms:W3CDTF">2021-02-05T12:51:32Z</dcterms:created>
  <dcterms:modified xsi:type="dcterms:W3CDTF">2026-04-06T07:03:45Z</dcterms:modified>
</cp:coreProperties>
</file>