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3" r:id="rId2"/>
    <p:sldId id="271" r:id="rId3"/>
    <p:sldId id="256" r:id="rId4"/>
    <p:sldId id="258" r:id="rId5"/>
    <p:sldId id="259" r:id="rId6"/>
    <p:sldId id="268" r:id="rId7"/>
    <p:sldId id="260" r:id="rId8"/>
    <p:sldId id="262" r:id="rId9"/>
    <p:sldId id="263" r:id="rId10"/>
    <p:sldId id="270" r:id="rId11"/>
    <p:sldId id="265" r:id="rId12"/>
    <p:sldId id="272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C1C0B-C185-414D-903B-DE59181A828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A3068-1AEB-4274-B6C7-BC84E7FE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2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3068-1AEB-4274-B6C7-BC84E7FE2B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3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3068-1AEB-4274-B6C7-BC84E7FE2B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7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A3068-1AEB-4274-B6C7-BC84E7FE2B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0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6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5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7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9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53BA-E0B5-4BEF-ABDE-ACDC767998E6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5FF1-B20A-4730-B648-7A0C0ADA0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презентаций Вербальное и невербальное общение №6955 - Презентации,  доклады, статьи, ручной рерайт">
            <a:extLst>
              <a:ext uri="{FF2B5EF4-FFF2-40B4-BE49-F238E27FC236}">
                <a16:creationId xmlns:a16="http://schemas.microsoft.com/office/drawing/2014/main" id="{C426C8FD-61BC-4A03-AA26-3548D929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29" y="2564"/>
            <a:ext cx="9325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D7D09C-52A2-457B-98C5-8E72605AA4E7}"/>
              </a:ext>
            </a:extLst>
          </p:cNvPr>
          <p:cNvSpPr/>
          <p:nvPr/>
        </p:nvSpPr>
        <p:spPr>
          <a:xfrm>
            <a:off x="4464844" y="395579"/>
            <a:ext cx="7727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kern="0" dirty="0">
                <a:solidFill>
                  <a:srgbClr val="B71E42">
                    <a:lumMod val="75000"/>
                  </a:srgbClr>
                </a:solidFill>
              </a:rPr>
              <a:t>         </a:t>
            </a:r>
            <a:r>
              <a:rPr lang="uk-UA" sz="3600" b="1" i="1" kern="0" dirty="0">
                <a:solidFill>
                  <a:srgbClr val="002060"/>
                </a:solidFill>
              </a:rPr>
              <a:t>ВЕЛИЧ  І  ТРАГЕДІЯ</a:t>
            </a:r>
            <a:br>
              <a:rPr lang="uk-UA" sz="3600" b="1" i="1" kern="0" dirty="0">
                <a:solidFill>
                  <a:srgbClr val="002060"/>
                </a:solidFill>
              </a:rPr>
            </a:br>
            <a:r>
              <a:rPr lang="uk-UA" sz="3600" b="1" i="1" kern="0" dirty="0">
                <a:solidFill>
                  <a:srgbClr val="002060"/>
                </a:solidFill>
              </a:rPr>
              <a:t>КАРПАТСЬКОЇ  УКРАЇНИ</a:t>
            </a:r>
          </a:p>
        </p:txBody>
      </p:sp>
      <p:pic>
        <p:nvPicPr>
          <p:cNvPr id="3" name="Picture 4" descr="Роман Офіцинський: &quot;З Карпатської України для нас почалася Друга світова&quot; |  Історична правда">
            <a:extLst>
              <a:ext uri="{FF2B5EF4-FFF2-40B4-BE49-F238E27FC236}">
                <a16:creationId xmlns:a16="http://schemas.microsoft.com/office/drawing/2014/main" id="{C9683D4B-B215-428B-80A3-3E2EEDA4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" y="0"/>
            <a:ext cx="285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До річниці проголошення Карпатської України | Гірсівська громада">
            <a:extLst>
              <a:ext uri="{FF2B5EF4-FFF2-40B4-BE49-F238E27FC236}">
                <a16:creationId xmlns:a16="http://schemas.microsoft.com/office/drawing/2014/main" id="{8F85C0FA-D162-409C-8723-49AEDE84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1" y="1866902"/>
            <a:ext cx="2176424" cy="2903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ДОСЛІДЖУЮЧИ ІСТОРІЮ КАРПАТСЬКОЇ УКРАЇНИ">
            <a:extLst>
              <a:ext uri="{FF2B5EF4-FFF2-40B4-BE49-F238E27FC236}">
                <a16:creationId xmlns:a16="http://schemas.microsoft.com/office/drawing/2014/main" id="{FC85D247-06DA-415C-A2CF-F2F34A18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" y="4770386"/>
            <a:ext cx="2857498" cy="2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ескорена Карпатська Україна">
            <a:extLst>
              <a:ext uri="{FF2B5EF4-FFF2-40B4-BE49-F238E27FC236}">
                <a16:creationId xmlns:a16="http://schemas.microsoft.com/office/drawing/2014/main" id="{03451823-EDEB-4F3C-A276-A1F81FB5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45" y="2031557"/>
            <a:ext cx="1568809" cy="2738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фіцинський Р. Карпатська Україна: Історичні есе. Ужгород: TIMPANI, 2020.  288 с.">
            <a:extLst>
              <a:ext uri="{FF2B5EF4-FFF2-40B4-BE49-F238E27FC236}">
                <a16:creationId xmlns:a16="http://schemas.microsoft.com/office/drawing/2014/main" id="{0983473D-031F-4A67-A516-D22A178C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8" y="1802606"/>
            <a:ext cx="1504269" cy="2334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Бібліотека - філія с.Черна: Нові надходження">
            <a:extLst>
              <a:ext uri="{FF2B5EF4-FFF2-40B4-BE49-F238E27FC236}">
                <a16:creationId xmlns:a16="http://schemas.microsoft.com/office/drawing/2014/main" id="{FB21E6D0-E97C-4531-BEC8-442C04E8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32" y="3774567"/>
            <a:ext cx="1683460" cy="27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Закарпатська Обласна Універсальна Наукова Бібліотека ім. Ф.  Потушняка::Віртуальні виставки">
            <a:extLst>
              <a:ext uri="{FF2B5EF4-FFF2-40B4-BE49-F238E27FC236}">
                <a16:creationId xmlns:a16="http://schemas.microsoft.com/office/drawing/2014/main" id="{204342A3-AE3A-4F55-BE19-090B46EC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32" y="4156638"/>
            <a:ext cx="1528854" cy="23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Заповіт Срібної Землі. Карпатська Україна в боротьбі за незалежність">
            <a:extLst>
              <a:ext uri="{FF2B5EF4-FFF2-40B4-BE49-F238E27FC236}">
                <a16:creationId xmlns:a16="http://schemas.microsoft.com/office/drawing/2014/main" id="{68CC674D-A220-4432-A38A-B5E42BCF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1" y="1802608"/>
            <a:ext cx="1572243" cy="2334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нига «Одноденна держава: Свідчення англійського очевидця про події  Карпатської України» – Майкл Вінч, купити за ціною 94.00 на YAKABOO:  978-617-569-079-6">
            <a:extLst>
              <a:ext uri="{FF2B5EF4-FFF2-40B4-BE49-F238E27FC236}">
                <a16:creationId xmlns:a16="http://schemas.microsoft.com/office/drawing/2014/main" id="{6000DA81-FC43-4389-8873-D41BB18D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67" y="1802608"/>
            <a:ext cx="1572244" cy="23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качать Ґренджа-Донський В.С. Щастя і горе Карпатської України: Щоденник  [DJVU] - Все для студента">
            <a:extLst>
              <a:ext uri="{FF2B5EF4-FFF2-40B4-BE49-F238E27FC236}">
                <a16:creationId xmlns:a16="http://schemas.microsoft.com/office/drawing/2014/main" id="{9C9AEDF5-CD9A-4C5C-926A-16B4C872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1" y="4137233"/>
            <a:ext cx="1557137" cy="23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В Ужгороді презентували монументальну працю про Карпатську Україну (ФОТО,  ВІДЕО) @ Закарпаття онлайн">
            <a:extLst>
              <a:ext uri="{FF2B5EF4-FFF2-40B4-BE49-F238E27FC236}">
                <a16:creationId xmlns:a16="http://schemas.microsoft.com/office/drawing/2014/main" id="{E0CB6701-46D3-4445-A7EC-19325C9D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731" y="151878"/>
            <a:ext cx="2036953" cy="30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патська Україна. Документи і матеріали. Т. 1. | Історія Пласту">
            <a:extLst>
              <a:ext uri="{FF2B5EF4-FFF2-40B4-BE49-F238E27FC236}">
                <a16:creationId xmlns:a16="http://schemas.microsoft.com/office/drawing/2014/main" id="{7B07ED4A-FF9E-4021-A7FB-1596F130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95" y="3375351"/>
            <a:ext cx="2046388" cy="30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4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CF5C60-56D2-46B5-926A-F53D8AB8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58376-B6B8-4A4E-B5F1-5E078060140D}"/>
              </a:ext>
            </a:extLst>
          </p:cNvPr>
          <p:cNvSpPr txBox="1"/>
          <p:nvPr/>
        </p:nvSpPr>
        <p:spPr>
          <a:xfrm>
            <a:off x="2398426" y="380689"/>
            <a:ext cx="680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rgbClr val="002060"/>
                </a:solidFill>
              </a:rPr>
              <a:t>Вегеш</a:t>
            </a:r>
            <a:r>
              <a:rPr lang="uk-UA" sz="2000" b="1" i="1" dirty="0">
                <a:solidFill>
                  <a:srgbClr val="002060"/>
                </a:solidFill>
              </a:rPr>
              <a:t>, Микола. Вершина духу. До 80-річчя проголошення</a:t>
            </a:r>
          </a:p>
          <a:p>
            <a:r>
              <a:rPr lang="uk-UA" sz="2000" b="1" i="1" dirty="0">
                <a:solidFill>
                  <a:srgbClr val="002060"/>
                </a:solidFill>
              </a:rPr>
              <a:t>Державної незалежності Карпатської України./ М. </a:t>
            </a:r>
            <a:r>
              <a:rPr lang="uk-UA" sz="2000" b="1" i="1" dirty="0" err="1">
                <a:solidFill>
                  <a:srgbClr val="002060"/>
                </a:solidFill>
              </a:rPr>
              <a:t>Вегеш</a:t>
            </a:r>
            <a:r>
              <a:rPr lang="uk-UA" sz="2000" b="1" i="1" dirty="0">
                <a:solidFill>
                  <a:srgbClr val="002060"/>
                </a:solidFill>
              </a:rPr>
              <a:t>, М. Токар. – Ужгород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  <a:r>
              <a:rPr lang="uk-UA" sz="2000" b="1" i="1" dirty="0">
                <a:solidFill>
                  <a:srgbClr val="002060"/>
                </a:solidFill>
              </a:rPr>
              <a:t> Карпати, 2018. – 324 с.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829BD-7E00-442C-8ADC-E366AA3986B3}"/>
              </a:ext>
            </a:extLst>
          </p:cNvPr>
          <p:cNvSpPr txBox="1"/>
          <p:nvPr/>
        </p:nvSpPr>
        <p:spPr>
          <a:xfrm rot="10800000" flipH="1" flipV="1">
            <a:off x="6540561" y="1892771"/>
            <a:ext cx="4881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історичному нарисі пропонується огляд передумов незалежності Карпатської України, динамічний перебіг стратегічних подій на цьому шляху, політико-партійної еволюції та участі у виборчих процесах, мотиваційної орієнтації автономних урядів регіону, міжнародного становища Закарпаття – складової частини Чехословаччини, значення і ролі культурно-просвітницької праці, оцінки збройних сил Карпатської України, зміни державно-правового статусу регіону, суспільно-політичних поглядів провідників </a:t>
            </a:r>
            <a:r>
              <a:rPr lang="uk-UA" dirty="0" err="1"/>
              <a:t>Карпато</a:t>
            </a:r>
            <a:r>
              <a:rPr lang="uk-UA" dirty="0"/>
              <a:t>-Української Держави.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509423-4B0B-4F2D-B539-E4C9037F8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  <p:pic>
        <p:nvPicPr>
          <p:cNvPr id="14338" name="Picture 2" descr="Бібліотека - філія с.Черна: Нові надходження">
            <a:extLst>
              <a:ext uri="{FF2B5EF4-FFF2-40B4-BE49-F238E27FC236}">
                <a16:creationId xmlns:a16="http://schemas.microsoft.com/office/drawing/2014/main" id="{B5B56F83-825D-456F-A4CC-CAC679A0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3" y="1777037"/>
            <a:ext cx="2979733" cy="4168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5139D64-57BE-413E-BA31-9633E6E8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88" y="581910"/>
            <a:ext cx="899560" cy="1195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39148F-727A-4B28-A1D2-14600EA7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B006F6-3EEB-4260-BA39-C6C90B003882}"/>
              </a:ext>
            </a:extLst>
          </p:cNvPr>
          <p:cNvSpPr/>
          <p:nvPr/>
        </p:nvSpPr>
        <p:spPr>
          <a:xfrm>
            <a:off x="1528997" y="224776"/>
            <a:ext cx="9988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2060"/>
                </a:solidFill>
              </a:rPr>
              <a:t>Ґренджа-Донський</a:t>
            </a:r>
            <a:r>
              <a:rPr lang="ru-RU" sz="2000" b="1" i="1" dirty="0">
                <a:solidFill>
                  <a:srgbClr val="002060"/>
                </a:solidFill>
              </a:rPr>
              <a:t>, Василь Степанович. </a:t>
            </a:r>
            <a:r>
              <a:rPr lang="ru-RU" sz="2000" b="1" i="1" dirty="0" err="1">
                <a:solidFill>
                  <a:srgbClr val="002060"/>
                </a:solidFill>
              </a:rPr>
              <a:t>Щастя</a:t>
            </a:r>
            <a:r>
              <a:rPr lang="ru-RU" sz="2000" b="1" i="1" dirty="0">
                <a:solidFill>
                  <a:srgbClr val="002060"/>
                </a:solidFill>
              </a:rPr>
              <a:t> і горе </a:t>
            </a:r>
            <a:r>
              <a:rPr lang="ru-RU" sz="2000" b="1" i="1" dirty="0" err="1">
                <a:solidFill>
                  <a:srgbClr val="002060"/>
                </a:solidFill>
              </a:rPr>
              <a:t>Карпатської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України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щоденник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Мої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спогади</a:t>
            </a:r>
            <a:r>
              <a:rPr lang="ru-RU" sz="2000" b="1" i="1" dirty="0">
                <a:solidFill>
                  <a:srgbClr val="002060"/>
                </a:solidFill>
              </a:rPr>
              <a:t> / В. С. </a:t>
            </a:r>
            <a:r>
              <a:rPr lang="ru-RU" sz="2000" b="1" i="1" dirty="0" err="1">
                <a:solidFill>
                  <a:srgbClr val="002060"/>
                </a:solidFill>
              </a:rPr>
              <a:t>Ґренджа-Донський</a:t>
            </a:r>
            <a:r>
              <a:rPr lang="ru-RU" sz="2000" b="1" i="1" dirty="0">
                <a:solidFill>
                  <a:srgbClr val="002060"/>
                </a:solidFill>
              </a:rPr>
              <a:t> ; ред. Д. М. </a:t>
            </a:r>
            <a:r>
              <a:rPr lang="ru-RU" sz="2000" b="1" i="1" dirty="0" err="1">
                <a:solidFill>
                  <a:srgbClr val="002060"/>
                </a:solidFill>
              </a:rPr>
              <a:t>Федака</a:t>
            </a:r>
            <a:r>
              <a:rPr lang="ru-RU" sz="2000" b="1" i="1" dirty="0">
                <a:solidFill>
                  <a:srgbClr val="002060"/>
                </a:solidFill>
              </a:rPr>
              <a:t>  – Ужгород : </a:t>
            </a:r>
            <a:r>
              <a:rPr lang="ru-RU" sz="2000" b="1" i="1" dirty="0" err="1">
                <a:solidFill>
                  <a:srgbClr val="002060"/>
                </a:solidFill>
              </a:rPr>
              <a:t>Закарпаття</a:t>
            </a:r>
            <a:r>
              <a:rPr lang="ru-RU" sz="2000" b="1" i="1" dirty="0">
                <a:solidFill>
                  <a:srgbClr val="002060"/>
                </a:solidFill>
              </a:rPr>
              <a:t>, 2002. – 514 с. : </a:t>
            </a:r>
            <a:r>
              <a:rPr lang="ru-RU" sz="2000" b="1" i="1" dirty="0" err="1">
                <a:solidFill>
                  <a:srgbClr val="002060"/>
                </a:solidFill>
              </a:rPr>
              <a:t>портр</a:t>
            </a:r>
            <a:r>
              <a:rPr lang="ru-RU" sz="2000" b="1" i="1" dirty="0">
                <a:solidFill>
                  <a:srgbClr val="002060"/>
                </a:solidFill>
              </a:rPr>
              <a:t>., фото.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90122A-97B9-4DF2-9643-29973C21EA39}"/>
              </a:ext>
            </a:extLst>
          </p:cNvPr>
          <p:cNvSpPr/>
          <p:nvPr/>
        </p:nvSpPr>
        <p:spPr>
          <a:xfrm>
            <a:off x="6420790" y="1548213"/>
            <a:ext cx="5096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/>
              </a:rPr>
              <a:t>Василь </a:t>
            </a:r>
            <a:r>
              <a:rPr lang="ru-RU" dirty="0" err="1">
                <a:latin typeface="Open Sans"/>
              </a:rPr>
              <a:t>Ґренджа-Донський</a:t>
            </a:r>
            <a:r>
              <a:rPr lang="ru-RU" dirty="0">
                <a:latin typeface="Open Sans"/>
              </a:rPr>
              <a:t> (1897-1974) – </a:t>
            </a:r>
            <a:r>
              <a:rPr lang="ru-RU" dirty="0" err="1">
                <a:latin typeface="Open Sans"/>
              </a:rPr>
              <a:t>український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письменник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журналіст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громадсько-культурний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діяч</a:t>
            </a:r>
            <a:r>
              <a:rPr lang="ru-RU" dirty="0">
                <a:latin typeface="Open Sans"/>
              </a:rPr>
              <a:t>, один </a:t>
            </a:r>
            <a:r>
              <a:rPr lang="ru-RU" dirty="0" err="1">
                <a:latin typeface="Open Sans"/>
              </a:rPr>
              <a:t>із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чільних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творців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Карпатської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України</a:t>
            </a:r>
            <a:r>
              <a:rPr lang="ru-RU" dirty="0">
                <a:latin typeface="Open Sans"/>
              </a:rPr>
              <a:t>, редактор </a:t>
            </a:r>
            <a:r>
              <a:rPr lang="ru-RU" dirty="0" err="1">
                <a:latin typeface="Open Sans"/>
              </a:rPr>
              <a:t>її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щоденної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газети</a:t>
            </a:r>
            <a:r>
              <a:rPr lang="ru-RU" dirty="0">
                <a:latin typeface="Open Sans"/>
              </a:rPr>
              <a:t> "Нова свобода". </a:t>
            </a:r>
            <a:r>
              <a:rPr lang="ru-RU" dirty="0" err="1">
                <a:latin typeface="Open Sans"/>
              </a:rPr>
              <a:t>Його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щоденник</a:t>
            </a:r>
            <a:r>
              <a:rPr lang="ru-RU" dirty="0">
                <a:latin typeface="Open Sans"/>
              </a:rPr>
              <a:t> "</a:t>
            </a:r>
            <a:r>
              <a:rPr lang="ru-RU" dirty="0" err="1">
                <a:latin typeface="Open Sans"/>
              </a:rPr>
              <a:t>Щастя</a:t>
            </a:r>
            <a:r>
              <a:rPr lang="ru-RU" dirty="0">
                <a:latin typeface="Open Sans"/>
              </a:rPr>
              <a:t> і горе </a:t>
            </a:r>
            <a:r>
              <a:rPr lang="ru-RU" dirty="0" err="1">
                <a:latin typeface="Open Sans"/>
              </a:rPr>
              <a:t>Карпатської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України</a:t>
            </a:r>
            <a:r>
              <a:rPr lang="ru-RU" dirty="0">
                <a:latin typeface="Open Sans"/>
              </a:rPr>
              <a:t>"– </a:t>
            </a:r>
            <a:r>
              <a:rPr lang="ru-RU" dirty="0" err="1">
                <a:latin typeface="Open Sans"/>
              </a:rPr>
              <a:t>своєрідний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літопис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українського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державотворення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теренах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Закарпаття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наприкінці</a:t>
            </a:r>
            <a:r>
              <a:rPr lang="ru-RU" dirty="0">
                <a:latin typeface="Open Sans"/>
              </a:rPr>
              <a:t> 1938-початку 1939 </a:t>
            </a:r>
            <a:r>
              <a:rPr lang="ru-RU" dirty="0" err="1">
                <a:latin typeface="Open Sans"/>
              </a:rPr>
              <a:t>років</a:t>
            </a:r>
            <a:r>
              <a:rPr lang="ru-RU" dirty="0">
                <a:latin typeface="Open Sans"/>
              </a:rPr>
              <a:t>. "</a:t>
            </a:r>
            <a:r>
              <a:rPr lang="ru-RU" dirty="0" err="1">
                <a:latin typeface="Open Sans"/>
              </a:rPr>
              <a:t>Спогади</a:t>
            </a:r>
            <a:r>
              <a:rPr lang="ru-RU" dirty="0">
                <a:latin typeface="Open Sans"/>
              </a:rPr>
              <a:t>" </a:t>
            </a:r>
            <a:r>
              <a:rPr lang="ru-RU" dirty="0" err="1">
                <a:latin typeface="Open Sans"/>
              </a:rPr>
              <a:t>розширюють</a:t>
            </a:r>
            <a:r>
              <a:rPr lang="ru-RU" dirty="0">
                <a:latin typeface="Open Sans"/>
              </a:rPr>
              <a:t> і </a:t>
            </a:r>
            <a:r>
              <a:rPr lang="ru-RU" dirty="0" err="1">
                <a:latin typeface="Open Sans"/>
              </a:rPr>
              <a:t>доповнюють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хронологічні</a:t>
            </a:r>
            <a:r>
              <a:rPr lang="ru-RU" dirty="0">
                <a:latin typeface="Open Sans"/>
              </a:rPr>
              <a:t> рамки </a:t>
            </a:r>
            <a:r>
              <a:rPr lang="ru-RU" dirty="0" err="1">
                <a:latin typeface="Open Sans"/>
              </a:rPr>
              <a:t>щоденника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представляють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постать</a:t>
            </a:r>
            <a:r>
              <a:rPr lang="ru-RU" dirty="0">
                <a:latin typeface="Open Sans"/>
              </a:rPr>
              <a:t> автора у </a:t>
            </a:r>
            <a:r>
              <a:rPr lang="ru-RU" dirty="0" err="1">
                <a:latin typeface="Open Sans"/>
              </a:rPr>
              <a:t>контексті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подій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усієї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першої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половини</a:t>
            </a:r>
            <a:r>
              <a:rPr lang="ru-RU" dirty="0">
                <a:latin typeface="Open Sans"/>
              </a:rPr>
              <a:t> </a:t>
            </a:r>
            <a:r>
              <a:rPr lang="en-US" dirty="0">
                <a:latin typeface="Open Sans"/>
              </a:rPr>
              <a:t>XX </a:t>
            </a:r>
            <a:r>
              <a:rPr lang="ru-RU" dirty="0" err="1">
                <a:latin typeface="Open Sans"/>
              </a:rPr>
              <a:t>століття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Обидва</a:t>
            </a:r>
            <a:r>
              <a:rPr lang="ru-RU" dirty="0">
                <a:latin typeface="Open Sans"/>
              </a:rPr>
              <a:t> твори в </a:t>
            </a:r>
            <a:r>
              <a:rPr lang="ru-RU" dirty="0" err="1">
                <a:latin typeface="Open Sans"/>
              </a:rPr>
              <a:t>Україні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друкуються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вперше</a:t>
            </a:r>
            <a:r>
              <a:rPr lang="ru-RU" dirty="0">
                <a:latin typeface="Open Sans"/>
              </a:rPr>
              <a:t>.</a:t>
            </a:r>
            <a:endParaRPr lang="ru-RU" dirty="0"/>
          </a:p>
        </p:txBody>
      </p:sp>
      <p:pic>
        <p:nvPicPr>
          <p:cNvPr id="10244" name="Picture 4" descr="Скачать Ґренджа-Донський В.С. Щастя і горе Карпатської України: Щоденник  [DJVU] - Все для студента">
            <a:extLst>
              <a:ext uri="{FF2B5EF4-FFF2-40B4-BE49-F238E27FC236}">
                <a16:creationId xmlns:a16="http://schemas.microsoft.com/office/drawing/2014/main" id="{FBCEFF0E-14A6-4390-AD03-8BE5E0BE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97" y="1548213"/>
            <a:ext cx="2922772" cy="4496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2B3CB1-14E9-421C-B7BB-23FB7754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41B092-EBB1-4D8C-AD1B-0212B889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pic>
        <p:nvPicPr>
          <p:cNvPr id="16386" name="Picture 2" descr="В Ужгороді презентували монументальну працю про Карпатську Україну (ФОТО,  ВІДЕО) @ Закарпаття онлайн">
            <a:extLst>
              <a:ext uri="{FF2B5EF4-FFF2-40B4-BE49-F238E27FC236}">
                <a16:creationId xmlns:a16="http://schemas.microsoft.com/office/drawing/2014/main" id="{7691E72E-5CD2-49AE-AE59-EA6F5B2A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837999"/>
            <a:ext cx="2681990" cy="4022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F7A27-54AD-4BDB-80D0-09294830B3C9}"/>
              </a:ext>
            </a:extLst>
          </p:cNvPr>
          <p:cNvSpPr txBox="1"/>
          <p:nvPr/>
        </p:nvSpPr>
        <p:spPr>
          <a:xfrm flipH="1">
            <a:off x="1653764" y="631461"/>
            <a:ext cx="675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rgbClr val="002060"/>
                </a:solidFill>
              </a:rPr>
              <a:t>Аржевітін</a:t>
            </a:r>
            <a:r>
              <a:rPr lang="uk-UA" sz="2000" b="1" i="1" dirty="0">
                <a:solidFill>
                  <a:srgbClr val="002060"/>
                </a:solidFill>
              </a:rPr>
              <a:t>, Станіслав. Карпатська Україна епоха в добі / С. </a:t>
            </a:r>
            <a:r>
              <a:rPr lang="uk-UA" sz="2000" b="1" i="1" dirty="0" err="1">
                <a:solidFill>
                  <a:srgbClr val="002060"/>
                </a:solidFill>
              </a:rPr>
              <a:t>Аржевітін</a:t>
            </a:r>
            <a:r>
              <a:rPr lang="uk-UA" sz="2000" b="1" i="1" dirty="0">
                <a:solidFill>
                  <a:srgbClr val="002060"/>
                </a:solidFill>
              </a:rPr>
              <a:t>. – Вінниця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  <a:r>
              <a:rPr lang="uk-UA" sz="2000" b="1" i="1" dirty="0">
                <a:solidFill>
                  <a:srgbClr val="002060"/>
                </a:solidFill>
              </a:rPr>
              <a:t> Вид-во «Тезис», 2013. – 868 с.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CD0D8-7B72-4D55-913F-045360056437}"/>
              </a:ext>
            </a:extLst>
          </p:cNvPr>
          <p:cNvSpPr txBox="1"/>
          <p:nvPr/>
        </p:nvSpPr>
        <p:spPr>
          <a:xfrm>
            <a:off x="6659865" y="2188486"/>
            <a:ext cx="4628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Одна доба незалежності Карпатської України для закарпатських українців стала цілою епохою історичних подій. Ці події покладено в основу книги. Читачу пропонується новий погляд на передумови створення, обставини існування Карпатської України та її роль в утвердженні української державності.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D5F3F5-3178-46C3-AB0F-78446B42C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ADD1F42-838D-40C7-B7D2-E3FF9711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52" y="574154"/>
            <a:ext cx="895520" cy="1189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82F583-F53A-4341-B407-3069AE738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678" y="434707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BF79E6-4CC2-473E-B19B-10EF8EA8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0E951E-E1DF-4B78-8B99-7A5184BD66FA}"/>
              </a:ext>
            </a:extLst>
          </p:cNvPr>
          <p:cNvSpPr/>
          <p:nvPr/>
        </p:nvSpPr>
        <p:spPr>
          <a:xfrm>
            <a:off x="1004340" y="281240"/>
            <a:ext cx="10419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2060"/>
                </a:solidFill>
              </a:rPr>
              <a:t>Карпатська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Україна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документи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матеріали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хроніка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подій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персоналії</a:t>
            </a:r>
            <a:r>
              <a:rPr lang="ru-RU" sz="2000" b="1" i="1" dirty="0">
                <a:solidFill>
                  <a:srgbClr val="002060"/>
                </a:solidFill>
              </a:rPr>
              <a:t> : у 2 т. Т. 1 : </a:t>
            </a:r>
            <a:r>
              <a:rPr lang="ru-RU" sz="2000" b="1" i="1" dirty="0" err="1">
                <a:solidFill>
                  <a:srgbClr val="002060"/>
                </a:solidFill>
              </a:rPr>
              <a:t>Карпатська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Україна</a:t>
            </a:r>
            <a:r>
              <a:rPr lang="ru-RU" sz="2000" b="1" i="1" dirty="0">
                <a:solidFill>
                  <a:srgbClr val="002060"/>
                </a:solidFill>
              </a:rPr>
              <a:t> / </a:t>
            </a:r>
            <a:r>
              <a:rPr lang="ru-RU" sz="2000" b="1" i="1" dirty="0" err="1">
                <a:solidFill>
                  <a:srgbClr val="002060"/>
                </a:solidFill>
              </a:rPr>
              <a:t>упоряд</a:t>
            </a:r>
            <a:r>
              <a:rPr lang="ru-RU" sz="2000" b="1" i="1" dirty="0">
                <a:solidFill>
                  <a:srgbClr val="002060"/>
                </a:solidFill>
              </a:rPr>
              <a:t>. : О. Д. </a:t>
            </a:r>
            <a:r>
              <a:rPr lang="ru-RU" sz="2000" b="1" i="1" dirty="0" err="1">
                <a:solidFill>
                  <a:srgbClr val="002060"/>
                </a:solidFill>
              </a:rPr>
              <a:t>Довганич</a:t>
            </a:r>
            <a:r>
              <a:rPr lang="ru-RU" sz="2000" b="1" i="1" dirty="0">
                <a:solidFill>
                  <a:srgbClr val="002060"/>
                </a:solidFill>
              </a:rPr>
              <a:t>, О. М. </a:t>
            </a:r>
            <a:r>
              <a:rPr lang="ru-RU" sz="2000" b="1" i="1" dirty="0" err="1">
                <a:solidFill>
                  <a:srgbClr val="002060"/>
                </a:solidFill>
              </a:rPr>
              <a:t>Корсун</a:t>
            </a:r>
            <a:r>
              <a:rPr lang="ru-RU" sz="2000" b="1" i="1" dirty="0">
                <a:solidFill>
                  <a:srgbClr val="002060"/>
                </a:solidFill>
              </a:rPr>
              <a:t>, О. М. </a:t>
            </a:r>
            <a:r>
              <a:rPr lang="ru-RU" sz="2000" b="1" i="1" dirty="0" err="1">
                <a:solidFill>
                  <a:srgbClr val="002060"/>
                </a:solidFill>
              </a:rPr>
              <a:t>Пагіря</a:t>
            </a:r>
            <a:r>
              <a:rPr lang="ru-RU" sz="2000" b="1" i="1" dirty="0">
                <a:solidFill>
                  <a:srgbClr val="002060"/>
                </a:solidFill>
              </a:rPr>
              <a:t> ; </a:t>
            </a:r>
            <a:r>
              <a:rPr lang="ru-RU" sz="2000" b="1" i="1" dirty="0" err="1">
                <a:solidFill>
                  <a:srgbClr val="002060"/>
                </a:solidFill>
              </a:rPr>
              <a:t>Закарпат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</a:rPr>
              <a:t>облдержадмін</a:t>
            </a:r>
            <a:r>
              <a:rPr lang="ru-RU" sz="2000" b="1" i="1" dirty="0">
                <a:solidFill>
                  <a:srgbClr val="002060"/>
                </a:solidFill>
              </a:rPr>
              <a:t>., </a:t>
            </a:r>
            <a:r>
              <a:rPr lang="ru-RU" sz="2000" b="1" i="1" dirty="0" err="1">
                <a:solidFill>
                  <a:srgbClr val="002060"/>
                </a:solidFill>
              </a:rPr>
              <a:t>Закарпат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</a:rPr>
              <a:t>облрада</a:t>
            </a:r>
            <a:r>
              <a:rPr lang="ru-RU" sz="2000" b="1" i="1" dirty="0">
                <a:solidFill>
                  <a:srgbClr val="002060"/>
                </a:solidFill>
              </a:rPr>
              <a:t> [та </a:t>
            </a:r>
            <a:r>
              <a:rPr lang="ru-RU" sz="2000" b="1" i="1" dirty="0" err="1">
                <a:solidFill>
                  <a:srgbClr val="002060"/>
                </a:solidFill>
              </a:rPr>
              <a:t>ін</a:t>
            </a:r>
            <a:r>
              <a:rPr lang="ru-RU" sz="2000" b="1" i="1" dirty="0">
                <a:solidFill>
                  <a:srgbClr val="002060"/>
                </a:solidFill>
              </a:rPr>
              <a:t>.]. – Ужгород : </a:t>
            </a:r>
            <a:r>
              <a:rPr lang="ru-RU" sz="2000" b="1" i="1" dirty="0" err="1">
                <a:solidFill>
                  <a:srgbClr val="002060"/>
                </a:solidFill>
              </a:rPr>
              <a:t>Закарпаття</a:t>
            </a:r>
            <a:r>
              <a:rPr lang="ru-RU" sz="2000" b="1" i="1" dirty="0">
                <a:solidFill>
                  <a:srgbClr val="002060"/>
                </a:solidFill>
              </a:rPr>
              <a:t>, 2009. – 756 с.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1E3561-F919-4A99-8B71-2DA346419FF2}"/>
              </a:ext>
            </a:extLst>
          </p:cNvPr>
          <p:cNvSpPr/>
          <p:nvPr/>
        </p:nvSpPr>
        <p:spPr>
          <a:xfrm>
            <a:off x="4869308" y="1601946"/>
            <a:ext cx="66106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Документальна книга у </a:t>
            </a:r>
            <a:r>
              <a:rPr lang="ru-RU" sz="1600" dirty="0" err="1"/>
              <a:t>двох</a:t>
            </a:r>
            <a:r>
              <a:rPr lang="ru-RU" sz="1600" dirty="0"/>
              <a:t> томах про один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найзагадковіших</a:t>
            </a:r>
            <a:r>
              <a:rPr lang="ru-RU" sz="1600" dirty="0"/>
              <a:t> </a:t>
            </a:r>
            <a:r>
              <a:rPr lang="ru-RU" sz="1600" dirty="0" err="1"/>
              <a:t>феноменів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err="1"/>
              <a:t>державотворення</a:t>
            </a:r>
            <a:r>
              <a:rPr lang="ru-RU" sz="1600" dirty="0"/>
              <a:t> – </a:t>
            </a:r>
            <a:r>
              <a:rPr lang="ru-RU" sz="1600" dirty="0" err="1"/>
              <a:t>Карпатську</a:t>
            </a:r>
            <a:r>
              <a:rPr lang="ru-RU" sz="1600" dirty="0"/>
              <a:t> </a:t>
            </a:r>
            <a:r>
              <a:rPr lang="ru-RU" sz="1600" dirty="0" err="1"/>
              <a:t>Україну</a:t>
            </a:r>
            <a:r>
              <a:rPr lang="ru-RU" sz="1600" dirty="0"/>
              <a:t>, в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всебічно</a:t>
            </a:r>
            <a:r>
              <a:rPr lang="ru-RU" sz="1600" dirty="0"/>
              <a:t> </a:t>
            </a:r>
            <a:r>
              <a:rPr lang="ru-RU" sz="1600" dirty="0" err="1"/>
              <a:t>представлені</a:t>
            </a:r>
            <a:r>
              <a:rPr lang="ru-RU" sz="1600" dirty="0"/>
              <a:t> труди і </a:t>
            </a:r>
            <a:r>
              <a:rPr lang="ru-RU" sz="1600" dirty="0" err="1"/>
              <a:t>дні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формування</a:t>
            </a:r>
            <a:r>
              <a:rPr lang="ru-RU" sz="1600" dirty="0"/>
              <a:t>, </a:t>
            </a:r>
            <a:r>
              <a:rPr lang="ru-RU" sz="1600" dirty="0" err="1"/>
              <a:t>розбудови</a:t>
            </a:r>
            <a:r>
              <a:rPr lang="ru-RU" sz="1600" dirty="0"/>
              <a:t> та </a:t>
            </a:r>
            <a:r>
              <a:rPr lang="ru-RU" sz="1600" dirty="0" err="1"/>
              <a:t>руйнації</a:t>
            </a:r>
            <a:r>
              <a:rPr lang="ru-RU" sz="1600" dirty="0"/>
              <a:t> за умов </a:t>
            </a:r>
            <a:r>
              <a:rPr lang="ru-RU" sz="1600" dirty="0" err="1"/>
              <a:t>терористичних</a:t>
            </a:r>
            <a:r>
              <a:rPr lang="ru-RU" sz="1600" dirty="0"/>
              <a:t> </a:t>
            </a:r>
            <a:r>
              <a:rPr lang="ru-RU" sz="1600" dirty="0" err="1"/>
              <a:t>актів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великих </a:t>
            </a:r>
            <a:r>
              <a:rPr lang="ru-RU" sz="1600" dirty="0" err="1"/>
              <a:t>європейських</a:t>
            </a:r>
            <a:r>
              <a:rPr lang="ru-RU" sz="1600" dirty="0"/>
              <a:t> держав – </a:t>
            </a:r>
            <a:r>
              <a:rPr lang="ru-RU" sz="1600" dirty="0" err="1"/>
              <a:t>Угорщини</a:t>
            </a:r>
            <a:r>
              <a:rPr lang="ru-RU" sz="1600" dirty="0"/>
              <a:t> й </a:t>
            </a:r>
            <a:r>
              <a:rPr lang="ru-RU" sz="1600" dirty="0" err="1"/>
              <a:t>Польщі</a:t>
            </a:r>
            <a:r>
              <a:rPr lang="ru-RU" sz="1600" dirty="0"/>
              <a:t> (1938-1939), </a:t>
            </a:r>
            <a:r>
              <a:rPr lang="ru-RU" sz="1600" dirty="0" err="1"/>
              <a:t>окупації</a:t>
            </a:r>
            <a:r>
              <a:rPr lang="ru-RU" sz="1600" dirty="0"/>
              <a:t> </a:t>
            </a:r>
            <a:r>
              <a:rPr lang="ru-RU" sz="1600" dirty="0" err="1"/>
              <a:t>гортіїівською</a:t>
            </a:r>
            <a:r>
              <a:rPr lang="ru-RU" sz="1600" dirty="0"/>
              <a:t> </a:t>
            </a:r>
            <a:r>
              <a:rPr lang="ru-RU" sz="1600" dirty="0" err="1"/>
              <a:t>Угорщиною</a:t>
            </a:r>
            <a:r>
              <a:rPr lang="ru-RU" sz="1600" dirty="0"/>
              <a:t> за </a:t>
            </a:r>
            <a:r>
              <a:rPr lang="ru-RU" sz="1600" dirty="0" err="1"/>
              <a:t>згодою</a:t>
            </a:r>
            <a:r>
              <a:rPr lang="ru-RU" sz="1600" dirty="0"/>
              <a:t> </a:t>
            </a:r>
            <a:r>
              <a:rPr lang="ru-RU" sz="1600" dirty="0" err="1"/>
              <a:t>гітлерівської</a:t>
            </a:r>
            <a:r>
              <a:rPr lang="ru-RU" sz="1600" dirty="0"/>
              <a:t> </a:t>
            </a:r>
            <a:r>
              <a:rPr lang="ru-RU" sz="1600" dirty="0" err="1"/>
              <a:t>Німеччини</a:t>
            </a:r>
            <a:r>
              <a:rPr lang="ru-RU" sz="1600" dirty="0"/>
              <a:t> (1939-1944) та </a:t>
            </a:r>
            <a:r>
              <a:rPr lang="ru-RU" sz="1600" dirty="0" err="1"/>
              <a:t>входження</a:t>
            </a:r>
            <a:r>
              <a:rPr lang="ru-RU" sz="1600" dirty="0"/>
              <a:t> до складу </a:t>
            </a:r>
            <a:r>
              <a:rPr lang="ru-RU" sz="1600" dirty="0" err="1"/>
              <a:t>радянської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 (1944-1946), </a:t>
            </a:r>
            <a:r>
              <a:rPr lang="ru-RU" sz="1600" dirty="0" err="1"/>
              <a:t>йде</a:t>
            </a:r>
            <a:r>
              <a:rPr lang="ru-RU" sz="1600" dirty="0"/>
              <a:t> до </a:t>
            </a:r>
            <a:r>
              <a:rPr lang="ru-RU" sz="1600" dirty="0" err="1"/>
              <a:t>читача</a:t>
            </a:r>
            <a:r>
              <a:rPr lang="ru-RU" sz="1600" dirty="0"/>
              <a:t> </a:t>
            </a:r>
            <a:r>
              <a:rPr lang="ru-RU" sz="1600" dirty="0" err="1"/>
              <a:t>вперше</a:t>
            </a:r>
            <a:r>
              <a:rPr lang="ru-RU" sz="1600" dirty="0"/>
              <a:t>. </a:t>
            </a:r>
            <a:r>
              <a:rPr lang="ru-RU" sz="1600" dirty="0" err="1"/>
              <a:t>Тематично</a:t>
            </a:r>
            <a:r>
              <a:rPr lang="ru-RU" sz="1600" dirty="0"/>
              <a:t> </a:t>
            </a:r>
            <a:r>
              <a:rPr lang="ru-RU" sz="1600" dirty="0" err="1"/>
              <a:t>двотомник</a:t>
            </a:r>
            <a:r>
              <a:rPr lang="ru-RU" sz="1600" dirty="0"/>
              <a:t> </a:t>
            </a:r>
            <a:r>
              <a:rPr lang="ru-RU" sz="1600" dirty="0" err="1"/>
              <a:t>поєднаний</a:t>
            </a:r>
            <a:r>
              <a:rPr lang="ru-RU" sz="1600" dirty="0"/>
              <a:t> з </a:t>
            </a:r>
            <a:r>
              <a:rPr lang="ru-RU" sz="1600" dirty="0" err="1"/>
              <a:t>виданнями</a:t>
            </a:r>
            <a:r>
              <a:rPr lang="ru-RU" sz="1600" dirty="0"/>
              <a:t> </a:t>
            </a:r>
            <a:r>
              <a:rPr lang="ru-RU" sz="1600" dirty="0" err="1"/>
              <a:t>редколегії</a:t>
            </a:r>
            <a:r>
              <a:rPr lang="ru-RU" sz="1600" dirty="0"/>
              <a:t> </a:t>
            </a:r>
            <a:r>
              <a:rPr lang="ru-RU" sz="1600" dirty="0" err="1"/>
              <a:t>обласного</a:t>
            </a:r>
            <a:r>
              <a:rPr lang="ru-RU" sz="1600" dirty="0"/>
              <a:t> тому "</a:t>
            </a:r>
            <a:r>
              <a:rPr lang="ru-RU" sz="1600" dirty="0" err="1"/>
              <a:t>Реабілітовані</a:t>
            </a:r>
            <a:r>
              <a:rPr lang="ru-RU" sz="1600" dirty="0"/>
              <a:t> </a:t>
            </a:r>
            <a:r>
              <a:rPr lang="ru-RU" sz="1600" dirty="0" err="1"/>
              <a:t>історією</a:t>
            </a:r>
            <a:r>
              <a:rPr lang="ru-RU" sz="1600" dirty="0"/>
              <a:t>" у </a:t>
            </a:r>
            <a:r>
              <a:rPr lang="ru-RU" sz="1600" dirty="0" err="1"/>
              <a:t>двох</a:t>
            </a:r>
            <a:r>
              <a:rPr lang="ru-RU" sz="1600" dirty="0"/>
              <a:t> книгах та </a:t>
            </a:r>
            <a:r>
              <a:rPr lang="ru-RU" sz="1600" dirty="0" err="1"/>
              <a:t>наступними</a:t>
            </a:r>
            <a:r>
              <a:rPr lang="ru-RU" sz="1600" dirty="0"/>
              <a:t> </a:t>
            </a:r>
            <a:r>
              <a:rPr lang="ru-RU" sz="1600" dirty="0" err="1"/>
              <a:t>збірниками</a:t>
            </a:r>
            <a:r>
              <a:rPr lang="ru-RU" sz="1600" dirty="0"/>
              <a:t> – "</a:t>
            </a:r>
            <a:r>
              <a:rPr lang="ru-RU" sz="1600" dirty="0" err="1"/>
              <a:t>Криваві</a:t>
            </a:r>
            <a:r>
              <a:rPr lang="ru-RU" sz="1600" dirty="0"/>
              <a:t> </a:t>
            </a:r>
            <a:r>
              <a:rPr lang="ru-RU" sz="1600" dirty="0" err="1"/>
              <a:t>тіні</a:t>
            </a:r>
            <a:r>
              <a:rPr lang="ru-RU" sz="1600" dirty="0"/>
              <a:t> Кремлю" (2006), "</a:t>
            </a:r>
            <a:r>
              <a:rPr lang="ru-RU" sz="1600" dirty="0" err="1"/>
              <a:t>Тернистий</a:t>
            </a:r>
            <a:r>
              <a:rPr lang="ru-RU" sz="1600" dirty="0"/>
              <a:t> шлях до </a:t>
            </a:r>
            <a:r>
              <a:rPr lang="ru-RU" sz="1600" dirty="0" err="1"/>
              <a:t>України</a:t>
            </a:r>
            <a:r>
              <a:rPr lang="ru-RU" sz="1600" dirty="0"/>
              <a:t>…" (2007), "</a:t>
            </a:r>
            <a:r>
              <a:rPr lang="ru-RU" sz="1600" dirty="0" err="1"/>
              <a:t>Закарпатські</a:t>
            </a:r>
            <a:r>
              <a:rPr lang="ru-RU" sz="1600" dirty="0"/>
              <a:t> </a:t>
            </a:r>
            <a:r>
              <a:rPr lang="ru-RU" sz="1600" dirty="0" err="1"/>
              <a:t>втікачі</a:t>
            </a:r>
            <a:r>
              <a:rPr lang="ru-RU" sz="1600" dirty="0"/>
              <a:t> в СРСР. 1938-1941" (2008). Тут подано </a:t>
            </a:r>
            <a:r>
              <a:rPr lang="ru-RU" sz="1600" dirty="0" err="1"/>
              <a:t>найповніший</a:t>
            </a:r>
            <a:r>
              <a:rPr lang="ru-RU" sz="1600" dirty="0"/>
              <a:t> на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600" dirty="0" err="1"/>
              <a:t>обсяг</a:t>
            </a:r>
            <a:r>
              <a:rPr lang="ru-RU" sz="1600" dirty="0"/>
              <a:t> </a:t>
            </a:r>
            <a:r>
              <a:rPr lang="ru-RU" sz="1600" dirty="0" err="1"/>
              <a:t>архівних</a:t>
            </a:r>
            <a:r>
              <a:rPr lang="ru-RU" sz="1600" dirty="0"/>
              <a:t> </a:t>
            </a:r>
            <a:r>
              <a:rPr lang="ru-RU" sz="1600" dirty="0" err="1"/>
              <a:t>документів</a:t>
            </a:r>
            <a:r>
              <a:rPr lang="ru-RU" sz="1600" dirty="0"/>
              <a:t> і </a:t>
            </a:r>
            <a:r>
              <a:rPr lang="ru-RU" sz="1600" dirty="0" err="1"/>
              <a:t>матеріалів</a:t>
            </a:r>
            <a:r>
              <a:rPr lang="ru-RU" sz="1600" dirty="0"/>
              <a:t> з </a:t>
            </a:r>
            <a:r>
              <a:rPr lang="ru-RU" sz="1600" dirty="0" err="1"/>
              <a:t>фондів</a:t>
            </a:r>
            <a:r>
              <a:rPr lang="ru-RU" sz="1600" dirty="0"/>
              <a:t> ГДА СБУ, </a:t>
            </a:r>
            <a:r>
              <a:rPr lang="ru-RU" sz="1600" dirty="0" err="1"/>
              <a:t>архіву</a:t>
            </a:r>
            <a:r>
              <a:rPr lang="ru-RU" sz="1600" dirty="0"/>
              <a:t> УСБУ в </a:t>
            </a:r>
            <a:r>
              <a:rPr lang="ru-RU" sz="1600" dirty="0" err="1"/>
              <a:t>Закарпатській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, ЦДАВО, ЦДАГО, ДАЗО, </a:t>
            </a:r>
            <a:r>
              <a:rPr lang="ru-RU" sz="1600" dirty="0" err="1"/>
              <a:t>архіву</a:t>
            </a:r>
            <a:r>
              <a:rPr lang="ru-RU" sz="1600" dirty="0"/>
              <a:t> ОУН в </a:t>
            </a:r>
            <a:r>
              <a:rPr lang="ru-RU" sz="1600" dirty="0" err="1"/>
              <a:t>Києві</a:t>
            </a:r>
            <a:r>
              <a:rPr lang="ru-RU" sz="1600" dirty="0"/>
              <a:t>, Центру </a:t>
            </a:r>
            <a:r>
              <a:rPr lang="ru-RU" sz="1600" dirty="0" err="1"/>
              <a:t>досліджень</a:t>
            </a:r>
            <a:r>
              <a:rPr lang="ru-RU" sz="1600" dirty="0"/>
              <a:t> </a:t>
            </a:r>
            <a:r>
              <a:rPr lang="ru-RU" sz="1600" dirty="0" err="1"/>
              <a:t>визвольного</a:t>
            </a:r>
            <a:r>
              <a:rPr lang="ru-RU" sz="1600" dirty="0"/>
              <a:t> </a:t>
            </a:r>
            <a:r>
              <a:rPr lang="ru-RU" sz="1600" dirty="0" err="1"/>
              <a:t>руху</a:t>
            </a:r>
            <a:r>
              <a:rPr lang="ru-RU" sz="1600" dirty="0"/>
              <a:t> у </a:t>
            </a:r>
            <a:r>
              <a:rPr lang="ru-RU" sz="1600" dirty="0" err="1"/>
              <a:t>Львові</a:t>
            </a:r>
            <a:r>
              <a:rPr lang="ru-RU" sz="1600" dirty="0"/>
              <a:t> та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московських</a:t>
            </a:r>
            <a:r>
              <a:rPr lang="ru-RU" sz="1600" dirty="0"/>
              <a:t> </a:t>
            </a:r>
            <a:r>
              <a:rPr lang="ru-RU" sz="1600" dirty="0" err="1"/>
              <a:t>архівів</a:t>
            </a:r>
            <a:r>
              <a:rPr lang="ru-RU" sz="1600" dirty="0"/>
              <a:t>. </a:t>
            </a:r>
            <a:r>
              <a:rPr lang="ru-RU" sz="1600" dirty="0" err="1"/>
              <a:t>Вміщено</a:t>
            </a:r>
            <a:r>
              <a:rPr lang="ru-RU" sz="1600" dirty="0"/>
              <a:t> </a:t>
            </a:r>
            <a:r>
              <a:rPr lang="ru-RU" sz="1600" dirty="0" err="1"/>
              <a:t>хроніку</a:t>
            </a:r>
            <a:r>
              <a:rPr lang="ru-RU" sz="1600" dirty="0"/>
              <a:t> </a:t>
            </a:r>
            <a:r>
              <a:rPr lang="ru-RU" sz="1600" dirty="0" err="1"/>
              <a:t>подій</a:t>
            </a:r>
            <a:r>
              <a:rPr lang="ru-RU" sz="1600" dirty="0"/>
              <a:t> </a:t>
            </a:r>
            <a:r>
              <a:rPr lang="ru-RU" sz="1600" dirty="0" err="1"/>
              <a:t>Карпатської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на </a:t>
            </a:r>
            <a:r>
              <a:rPr lang="ru-RU" sz="1600" dirty="0" err="1"/>
              <a:t>основі</a:t>
            </a:r>
            <a:r>
              <a:rPr lang="ru-RU" sz="1600" dirty="0"/>
              <a:t> широкого, </a:t>
            </a:r>
            <a:r>
              <a:rPr lang="ru-RU" sz="1600" dirty="0" err="1"/>
              <a:t>відомого</a:t>
            </a:r>
            <a:r>
              <a:rPr lang="ru-RU" sz="1600" dirty="0"/>
              <a:t>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масиву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. З </a:t>
            </a:r>
            <a:r>
              <a:rPr lang="ru-RU" sz="1600" dirty="0" err="1"/>
              <a:t>належною</a:t>
            </a:r>
            <a:r>
              <a:rPr lang="ru-RU" sz="1600" dirty="0"/>
              <a:t> </a:t>
            </a:r>
            <a:r>
              <a:rPr lang="ru-RU" sz="1600" dirty="0" err="1"/>
              <a:t>повнотою</a:t>
            </a:r>
            <a:r>
              <a:rPr lang="ru-RU" sz="1600" dirty="0"/>
              <a:t>, </a:t>
            </a:r>
            <a:r>
              <a:rPr lang="ru-RU" sz="1600" dirty="0" err="1"/>
              <a:t>наскільки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дозволяють</a:t>
            </a:r>
            <a:r>
              <a:rPr lang="ru-RU" sz="1600" dirty="0"/>
              <a:t> </a:t>
            </a:r>
            <a:r>
              <a:rPr lang="ru-RU" sz="1600" dirty="0" err="1"/>
              <a:t>доступні</a:t>
            </a:r>
            <a:r>
              <a:rPr lang="ru-RU" sz="1600" dirty="0"/>
              <a:t>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, охарактеризовано </a:t>
            </a:r>
            <a:r>
              <a:rPr lang="ru-RU" sz="1600" dirty="0" err="1"/>
              <a:t>постаті</a:t>
            </a:r>
            <a:r>
              <a:rPr lang="ru-RU" sz="1600" dirty="0"/>
              <a:t> </a:t>
            </a:r>
            <a:r>
              <a:rPr lang="ru-RU" sz="1600" dirty="0" err="1"/>
              <a:t>творців</a:t>
            </a:r>
            <a:r>
              <a:rPr lang="ru-RU" sz="1600" dirty="0"/>
              <a:t> </a:t>
            </a:r>
            <a:r>
              <a:rPr lang="ru-RU" sz="1600" dirty="0" err="1"/>
              <a:t>Карпатської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</a:t>
            </a:r>
          </a:p>
          <a:p>
            <a:r>
              <a:rPr lang="ru-RU" dirty="0">
                <a:latin typeface="Open Sans"/>
              </a:rPr>
              <a:t> </a:t>
            </a:r>
          </a:p>
        </p:txBody>
      </p:sp>
      <p:pic>
        <p:nvPicPr>
          <p:cNvPr id="11268" name="Picture 4" descr="Карпатська Україна. Документи і матеріали. Т. 1. | Історія Пласту">
            <a:extLst>
              <a:ext uri="{FF2B5EF4-FFF2-40B4-BE49-F238E27FC236}">
                <a16:creationId xmlns:a16="http://schemas.microsoft.com/office/drawing/2014/main" id="{88DF323F-DFD8-423A-9678-05C228FD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3" y="1673149"/>
            <a:ext cx="2560022" cy="3861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D6A690-CED1-41B7-8B34-C38A5682E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533" y="5288763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аблоны презентаций &quot;Украина&quot; - История, обществознание - Шаблоны  презентаций - Pedsovet.su">
            <a:extLst>
              <a:ext uri="{FF2B5EF4-FFF2-40B4-BE49-F238E27FC236}">
                <a16:creationId xmlns:a16="http://schemas.microsoft.com/office/drawing/2014/main" id="{5741BCC1-F06F-4CB7-8FA1-B21DE621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Закарпаття відзначає 79-ту річницю проголошення держави Карпатська Україна">
            <a:extLst>
              <a:ext uri="{FF2B5EF4-FFF2-40B4-BE49-F238E27FC236}">
                <a16:creationId xmlns:a16="http://schemas.microsoft.com/office/drawing/2014/main" id="{CAA2CF1A-3B49-4F8D-A2F5-CC1A6323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01" y="383349"/>
            <a:ext cx="5365252" cy="272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66FB6-0CD4-4D0C-8435-5498CF7FA3FB}"/>
              </a:ext>
            </a:extLst>
          </p:cNvPr>
          <p:cNvSpPr txBox="1"/>
          <p:nvPr/>
        </p:nvSpPr>
        <p:spPr>
          <a:xfrm>
            <a:off x="2863121" y="3697504"/>
            <a:ext cx="8004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Всіх, кого цікавить тематика Карпатської України 1938-1939 рр. запрошуємо до Виноградівської публічної бібліотеки для більш детального ознайомлення.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6EC486-BCB4-4A11-BE1F-7B8743FA9D46}"/>
              </a:ext>
            </a:extLst>
          </p:cNvPr>
          <p:cNvSpPr/>
          <p:nvPr/>
        </p:nvSpPr>
        <p:spPr>
          <a:xfrm>
            <a:off x="525883" y="384721"/>
            <a:ext cx="4976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Open Sans"/>
              </a:rPr>
              <a:t>“І все ж перед Богом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схиляю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я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коліна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>
                <a:solidFill>
                  <a:srgbClr val="002060"/>
                </a:solidFill>
                <a:latin typeface="Open Sans"/>
              </a:rPr>
              <a:t>за те,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Вкраїна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Карпатська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була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,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є на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планеті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Карпатська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Вкраїна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, -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любім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її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браття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, вона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ще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мала.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Любім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не за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гроші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й за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сині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волошки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,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>
                <a:solidFill>
                  <a:srgbClr val="002060"/>
                </a:solidFill>
                <a:latin typeface="Open Sans"/>
              </a:rPr>
              <a:t>А просто за те,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що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вона у нас є…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Стоїть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наодинці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із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Богом Волошин,</a:t>
            </a:r>
            <a:br>
              <a:rPr lang="ru-RU" b="1" i="1" dirty="0">
                <a:solidFill>
                  <a:srgbClr val="002060"/>
                </a:solidFill>
                <a:latin typeface="Open Sans"/>
              </a:rPr>
            </a:br>
            <a:r>
              <a:rPr lang="ru-RU" b="1" i="1" dirty="0">
                <a:solidFill>
                  <a:srgbClr val="002060"/>
                </a:solidFill>
                <a:latin typeface="Open Sans"/>
              </a:rPr>
              <a:t>І Бог до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Вкраїни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обличчям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стає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”…</a:t>
            </a:r>
          </a:p>
          <a:p>
            <a:r>
              <a:rPr lang="ru-RU" b="1" i="1" dirty="0">
                <a:solidFill>
                  <a:srgbClr val="002060"/>
                </a:solidFill>
                <a:latin typeface="Open Sans"/>
              </a:rPr>
              <a:t>     </a:t>
            </a:r>
          </a:p>
          <a:p>
            <a:r>
              <a:rPr lang="ru-RU" b="1" i="1" dirty="0">
                <a:solidFill>
                  <a:srgbClr val="002060"/>
                </a:solidFill>
                <a:latin typeface="Open Sans"/>
              </a:rPr>
              <a:t>       Петро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Скунць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«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Карпатська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Open Sans"/>
              </a:rPr>
              <a:t>Вкраїна</a:t>
            </a:r>
            <a:r>
              <a:rPr lang="ru-RU" b="1" i="1" dirty="0">
                <a:solidFill>
                  <a:srgbClr val="002060"/>
                </a:solidFill>
                <a:latin typeface="Open Sans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Шаблоны презентаций Вербальное и невербальное общение №6955 - Презентации,  доклады, статьи, ручной рерайт">
            <a:extLst>
              <a:ext uri="{FF2B5EF4-FFF2-40B4-BE49-F238E27FC236}">
                <a16:creationId xmlns:a16="http://schemas.microsoft.com/office/drawing/2014/main" id="{28C9E0FC-E877-40F7-818E-99198C02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9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до уроку &quot;Закарпаття у складі Чехословаччини. Карпатська  Україна&quot;">
            <a:extLst>
              <a:ext uri="{FF2B5EF4-FFF2-40B4-BE49-F238E27FC236}">
                <a16:creationId xmlns:a16="http://schemas.microsoft.com/office/drawing/2014/main" id="{3064D3B7-EE3A-47BF-9133-EBD07AEB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70" y="910040"/>
            <a:ext cx="4736748" cy="444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C152C9-CAD5-41EC-82FE-EE5671CBA275}"/>
              </a:ext>
            </a:extLst>
          </p:cNvPr>
          <p:cNvSpPr/>
          <p:nvPr/>
        </p:nvSpPr>
        <p:spPr>
          <a:xfrm>
            <a:off x="1008354" y="544801"/>
            <a:ext cx="297903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15 </a:t>
            </a:r>
            <a:r>
              <a:rPr lang="ru-RU" sz="2000" b="1" i="1" dirty="0" err="1"/>
              <a:t>березня</a:t>
            </a:r>
            <a:r>
              <a:rPr lang="ru-RU" sz="2000" b="1" i="1" dirty="0"/>
              <a:t> 202</a:t>
            </a:r>
            <a:r>
              <a:rPr lang="en-US" sz="2000" b="1" i="1" dirty="0"/>
              <a:t>4</a:t>
            </a:r>
            <a:r>
              <a:rPr lang="ru-RU" sz="2000" b="1" i="1" dirty="0"/>
              <a:t> року </a:t>
            </a:r>
            <a:r>
              <a:rPr lang="ru-RU" sz="2000" b="1" i="1" dirty="0" err="1"/>
              <a:t>виповниться</a:t>
            </a:r>
            <a:r>
              <a:rPr lang="ru-RU" sz="2000" b="1" i="1" dirty="0"/>
              <a:t> 8</a:t>
            </a:r>
            <a:r>
              <a:rPr lang="en-US" sz="2000" b="1" i="1" dirty="0"/>
              <a:t>5</a:t>
            </a:r>
            <a:r>
              <a:rPr lang="ru-RU" sz="2000" b="1" i="1" dirty="0"/>
              <a:t> рок</a:t>
            </a:r>
            <a:r>
              <a:rPr lang="uk-UA" sz="2000" b="1" i="1" dirty="0" err="1"/>
              <a:t>ів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дня </a:t>
            </a:r>
            <a:r>
              <a:rPr lang="ru-RU" sz="2000" b="1" i="1" dirty="0" err="1"/>
              <a:t>проголошення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Карпатської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. </a:t>
            </a:r>
            <a:r>
              <a:rPr lang="ru-RU" sz="2000" b="1" i="1" dirty="0" err="1"/>
              <a:t>Незважаючи</a:t>
            </a:r>
            <a:r>
              <a:rPr lang="ru-RU" sz="2000" b="1" i="1" dirty="0"/>
              <a:t> на </a:t>
            </a:r>
            <a:r>
              <a:rPr lang="ru-RU" sz="2000" b="1" i="1" dirty="0" err="1"/>
              <a:t>короткочасне</a:t>
            </a:r>
            <a:r>
              <a:rPr lang="ru-RU" sz="2000" b="1" i="1" dirty="0"/>
              <a:t> </a:t>
            </a:r>
            <a:r>
              <a:rPr lang="ru-RU" sz="2000" b="1" i="1" dirty="0" err="1"/>
              <a:t>існування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Карпатської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, </a:t>
            </a:r>
            <a:r>
              <a:rPr lang="ru-RU" sz="2000" b="1" i="1" dirty="0" err="1"/>
              <a:t>ця</a:t>
            </a:r>
            <a:r>
              <a:rPr lang="ru-RU" sz="2000" b="1" i="1" dirty="0"/>
              <a:t> </a:t>
            </a:r>
            <a:r>
              <a:rPr lang="ru-RU" sz="2000" b="1" i="1" dirty="0" err="1"/>
              <a:t>подія</a:t>
            </a:r>
            <a:r>
              <a:rPr lang="ru-RU" sz="2000" b="1" i="1" dirty="0"/>
              <a:t> мала велике </a:t>
            </a:r>
            <a:r>
              <a:rPr lang="ru-RU" sz="2000" b="1" i="1" dirty="0" err="1"/>
              <a:t>історичне</a:t>
            </a:r>
            <a:r>
              <a:rPr lang="ru-RU" sz="2000" b="1" i="1" dirty="0"/>
              <a:t> </a:t>
            </a:r>
            <a:r>
              <a:rPr lang="ru-RU" sz="2000" b="1" i="1" dirty="0" err="1"/>
              <a:t>значення</a:t>
            </a:r>
            <a:r>
              <a:rPr lang="ru-RU" sz="2000" b="1" i="1" dirty="0"/>
              <a:t> не </a:t>
            </a:r>
            <a:r>
              <a:rPr lang="ru-RU" sz="2000" b="1" i="1" dirty="0" err="1"/>
              <a:t>лише</a:t>
            </a:r>
            <a:r>
              <a:rPr lang="ru-RU" sz="2000" b="1" i="1" dirty="0"/>
              <a:t> у </a:t>
            </a:r>
            <a:r>
              <a:rPr lang="ru-RU" sz="2000" b="1" i="1" dirty="0" err="1"/>
              <a:t>житті</a:t>
            </a:r>
            <a:r>
              <a:rPr lang="ru-RU" sz="2000" b="1" i="1" dirty="0"/>
              <a:t> </a:t>
            </a:r>
            <a:r>
              <a:rPr lang="ru-RU" sz="2000" b="1" i="1" dirty="0" err="1"/>
              <a:t>закарпатських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українців</a:t>
            </a:r>
            <a:r>
              <a:rPr lang="ru-RU" sz="2000" b="1" i="1" dirty="0"/>
              <a:t>, а й </a:t>
            </a:r>
            <a:r>
              <a:rPr lang="ru-RU" sz="2000" b="1" i="1" dirty="0" err="1"/>
              <a:t>усього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українського</a:t>
            </a:r>
            <a:r>
              <a:rPr lang="ru-RU" sz="2000" b="1" i="1" dirty="0"/>
              <a:t> народу.</a:t>
            </a:r>
          </a:p>
          <a:p>
            <a:endParaRPr lang="ru-RU" dirty="0">
              <a:solidFill>
                <a:srgbClr val="585858"/>
              </a:solidFill>
            </a:endParaRPr>
          </a:p>
          <a:p>
            <a:endParaRPr lang="ru-RU" b="1" i="1" dirty="0">
              <a:solidFill>
                <a:srgbClr val="585858"/>
              </a:solidFill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085E3-82EB-4E77-B1F6-A88179C27BD9}"/>
              </a:ext>
            </a:extLst>
          </p:cNvPr>
          <p:cNvSpPr txBox="1"/>
          <p:nvPr/>
        </p:nvSpPr>
        <p:spPr>
          <a:xfrm>
            <a:off x="8210599" y="2837736"/>
            <a:ext cx="3407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Про Карпатську Україну, про людей, що активно впливали на перебіг подій, про тих, хто віддав життя за волю рідного краю, пропонуємо ознайомитись з матеріалами віртуальної виставки «ВЕЛИЧ І ТРАГЕДІЯ КАРПАТСЬКОЇ УКРАЇНИ»</a:t>
            </a:r>
            <a:endParaRPr lang="ru-RU" sz="2000" b="1" i="1" dirty="0"/>
          </a:p>
        </p:txBody>
      </p:sp>
      <p:pic>
        <p:nvPicPr>
          <p:cNvPr id="6" name="Picture 6" descr="До річниці проголошення Карпатської України | Гірсівська громада">
            <a:extLst>
              <a:ext uri="{FF2B5EF4-FFF2-40B4-BE49-F238E27FC236}">
                <a16:creationId xmlns:a16="http://schemas.microsoft.com/office/drawing/2014/main" id="{7C3E2971-93A7-40DA-AF56-1851E533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74" y="201625"/>
            <a:ext cx="1895475" cy="2409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8C69CD-0486-42AA-A702-529B89C8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98" y="4646951"/>
            <a:ext cx="1337026" cy="1776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4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5124EC-7E2E-4198-B68F-A03D221C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DBC744-A3AC-4738-AAED-6684B642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4" y="97436"/>
            <a:ext cx="5407025" cy="6663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FC7C2F-5093-40AF-811B-1E55CA35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5" y="735142"/>
            <a:ext cx="5234065" cy="5627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5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0740D5-E73E-4106-B44B-76B0A26A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C2F8E13-7322-4174-8C81-4D67C5B0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79" y="131365"/>
            <a:ext cx="4976734" cy="6291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E1FD12-8C67-446A-9E69-D6BF3E8A4692}"/>
              </a:ext>
            </a:extLst>
          </p:cNvPr>
          <p:cNvSpPr/>
          <p:nvPr/>
        </p:nvSpPr>
        <p:spPr>
          <a:xfrm>
            <a:off x="1238095" y="566678"/>
            <a:ext cx="4976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Open Sans"/>
              </a:rPr>
              <a:t>“І все ж перед Богом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схиляю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я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коліна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>
                <a:solidFill>
                  <a:srgbClr val="0000FF"/>
                </a:solidFill>
                <a:latin typeface="Open Sans"/>
              </a:rPr>
              <a:t>за те,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що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Вкраїна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Карпатська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була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,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що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є на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планеті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Карпатська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Вкраїна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, -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любім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її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,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браття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, вона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ще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мала.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Любім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не за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гроші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й за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сині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волошки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,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>
                <a:solidFill>
                  <a:srgbClr val="0000FF"/>
                </a:solidFill>
                <a:latin typeface="Open Sans"/>
              </a:rPr>
              <a:t>А просто за те,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що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вона у нас є…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Стоїть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наодинці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із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Богом Волошин,</a:t>
            </a:r>
            <a:br>
              <a:rPr lang="ru-RU" b="1" i="1" dirty="0">
                <a:solidFill>
                  <a:srgbClr val="0000FF"/>
                </a:solidFill>
                <a:latin typeface="Open Sans"/>
              </a:rPr>
            </a:br>
            <a:r>
              <a:rPr lang="ru-RU" b="1" i="1" dirty="0">
                <a:solidFill>
                  <a:srgbClr val="0000FF"/>
                </a:solidFill>
                <a:latin typeface="Open Sans"/>
              </a:rPr>
              <a:t>І Бог до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Вкраїни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обличчям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стає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”…</a:t>
            </a:r>
          </a:p>
          <a:p>
            <a:r>
              <a:rPr lang="ru-RU" b="1" i="1" dirty="0">
                <a:solidFill>
                  <a:srgbClr val="0000FF"/>
                </a:solidFill>
                <a:latin typeface="Open Sans"/>
              </a:rPr>
              <a:t>     </a:t>
            </a:r>
          </a:p>
          <a:p>
            <a:r>
              <a:rPr lang="ru-RU" b="1" i="1" dirty="0">
                <a:solidFill>
                  <a:srgbClr val="0000FF"/>
                </a:solidFill>
                <a:latin typeface="Open Sans"/>
              </a:rPr>
              <a:t>       Петро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Скунць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«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Карпатська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Open Sans"/>
              </a:rPr>
              <a:t>Вкраїна</a:t>
            </a:r>
            <a:r>
              <a:rPr lang="ru-RU" b="1" i="1" dirty="0">
                <a:solidFill>
                  <a:srgbClr val="0000FF"/>
                </a:solidFill>
                <a:latin typeface="Open Sans"/>
              </a:rPr>
              <a:t>»</a:t>
            </a:r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7F7DB1-3113-411D-A8CD-78D143A4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7" y="3848926"/>
            <a:ext cx="1758221" cy="2335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35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ы для презентаций: 20 тыс изображений найдено в Яндекс.Картинках |  Дизайн карты, Презентация, Карта">
            <a:extLst>
              <a:ext uri="{FF2B5EF4-FFF2-40B4-BE49-F238E27FC236}">
                <a16:creationId xmlns:a16="http://schemas.microsoft.com/office/drawing/2014/main" id="{AD9EC7DF-4141-4B37-97E4-028ECECE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" y="320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ескорена Карпатська Україна">
            <a:extLst>
              <a:ext uri="{FF2B5EF4-FFF2-40B4-BE49-F238E27FC236}">
                <a16:creationId xmlns:a16="http://schemas.microsoft.com/office/drawing/2014/main" id="{937187EF-A78D-42FA-83C4-4E862DE0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12" y="1310112"/>
            <a:ext cx="3001641" cy="4427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72AD43-C02A-49A8-8A29-5CB178CDF8B1}"/>
              </a:ext>
            </a:extLst>
          </p:cNvPr>
          <p:cNvSpPr/>
          <p:nvPr/>
        </p:nvSpPr>
        <p:spPr>
          <a:xfrm>
            <a:off x="6168453" y="1489994"/>
            <a:ext cx="5731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Відомий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журналіст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письменник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драматург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Олександр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Гаврош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розповідає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про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свої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знахідки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пов’язані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з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Карпатською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Україною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стала центром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українського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політичного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життя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у 1938–1939 роках. Автор роками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збирав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матеріали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публікуючи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їх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у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пресі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поки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нарешті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наважився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на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окреме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видання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Окрім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журналістських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розвідок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книжка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містить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п’єсу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автора «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Останнє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танґо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у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Хусті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»,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прем’єра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якої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з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успіхом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відбулася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14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березня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2019 року в рамках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святкування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80-річчя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Карпатської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України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–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перший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драматичний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твір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про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героїчні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й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трагічні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події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на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українській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професійній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сцені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C9103-3A2F-4D4B-AABF-7D841EFA1656}"/>
              </a:ext>
            </a:extLst>
          </p:cNvPr>
          <p:cNvSpPr txBox="1"/>
          <p:nvPr/>
        </p:nvSpPr>
        <p:spPr>
          <a:xfrm flipH="1">
            <a:off x="2428406" y="317113"/>
            <a:ext cx="8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rgbClr val="002060"/>
                </a:solidFill>
              </a:rPr>
              <a:t>Гаврош</a:t>
            </a:r>
            <a:r>
              <a:rPr lang="uk-UA" sz="2000" b="1" i="1" dirty="0">
                <a:solidFill>
                  <a:srgbClr val="002060"/>
                </a:solidFill>
              </a:rPr>
              <a:t> Олександр. Нескорена Україна / О. </a:t>
            </a:r>
            <a:r>
              <a:rPr lang="uk-UA" sz="2000" b="1" i="1" dirty="0" err="1">
                <a:solidFill>
                  <a:srgbClr val="002060"/>
                </a:solidFill>
              </a:rPr>
              <a:t>Гаврош</a:t>
            </a:r>
            <a:r>
              <a:rPr lang="uk-UA" sz="2000" b="1" i="1" dirty="0">
                <a:solidFill>
                  <a:srgbClr val="002060"/>
                </a:solidFill>
              </a:rPr>
              <a:t>. – Навчальна книга – Богдан, 2019. – 368 с.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403FB-6518-4D1E-9E6D-E3FF94A67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Шаблоны презентаций Вербальное и невербальное общение №6955 - Презентации,  доклады, статьи, ручной рерайт">
            <a:extLst>
              <a:ext uri="{FF2B5EF4-FFF2-40B4-BE49-F238E27FC236}">
                <a16:creationId xmlns:a16="http://schemas.microsoft.com/office/drawing/2014/main" id="{CC7EC8E9-2190-473F-878D-449114526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Офіцинський Р. Карпатська Україна: Історичні есе. Ужгород: TIMPANI, 2020.  288 с.">
            <a:extLst>
              <a:ext uri="{FF2B5EF4-FFF2-40B4-BE49-F238E27FC236}">
                <a16:creationId xmlns:a16="http://schemas.microsoft.com/office/drawing/2014/main" id="{336FEA44-364B-4E00-B4D5-D5B63055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81" y="1434433"/>
            <a:ext cx="3091000" cy="4816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F2071-B0CB-4FE1-AE90-20D0701D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499" y="494994"/>
            <a:ext cx="3670155" cy="3386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E13BD-43CC-4827-AA99-27686FAB8BF5}"/>
              </a:ext>
            </a:extLst>
          </p:cNvPr>
          <p:cNvSpPr txBox="1"/>
          <p:nvPr/>
        </p:nvSpPr>
        <p:spPr>
          <a:xfrm>
            <a:off x="1004341" y="363273"/>
            <a:ext cx="691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rgbClr val="002060"/>
                </a:solidFill>
              </a:rPr>
              <a:t>Офіцинський</a:t>
            </a:r>
            <a:r>
              <a:rPr lang="uk-UA" sz="2000" b="1" i="1" dirty="0">
                <a:solidFill>
                  <a:srgbClr val="002060"/>
                </a:solidFill>
              </a:rPr>
              <a:t> Роман. Карпатська Україна історичні есе / Р. </a:t>
            </a:r>
            <a:r>
              <a:rPr lang="uk-UA" sz="2000" b="1" i="1" dirty="0" err="1">
                <a:solidFill>
                  <a:srgbClr val="002060"/>
                </a:solidFill>
              </a:rPr>
              <a:t>Офіцинский</a:t>
            </a:r>
            <a:r>
              <a:rPr lang="uk-UA" sz="2000" b="1" i="1" dirty="0">
                <a:solidFill>
                  <a:srgbClr val="002060"/>
                </a:solidFill>
              </a:rPr>
              <a:t>. – Ужгород </a:t>
            </a:r>
            <a:r>
              <a:rPr lang="en-US" sz="2000" b="1" i="1" dirty="0">
                <a:solidFill>
                  <a:srgbClr val="002060"/>
                </a:solidFill>
              </a:rPr>
              <a:t>TIMPANI</a:t>
            </a:r>
            <a:r>
              <a:rPr lang="uk-UA" sz="2000" b="1" i="1" dirty="0">
                <a:solidFill>
                  <a:srgbClr val="002060"/>
                </a:solidFill>
              </a:rPr>
              <a:t>, 2020. – 288 с.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476F4-F35F-4C81-ABF7-F74C7B895616}"/>
              </a:ext>
            </a:extLst>
          </p:cNvPr>
          <p:cNvSpPr txBox="1"/>
          <p:nvPr/>
        </p:nvSpPr>
        <p:spPr>
          <a:xfrm>
            <a:off x="5066677" y="1584834"/>
            <a:ext cx="33629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У пропонованій книжці зібрані докупи наукові, науково-популярні, </a:t>
            </a:r>
            <a:r>
              <a:rPr lang="uk-UA" dirty="0" err="1"/>
              <a:t>публіцістичні</a:t>
            </a:r>
            <a:r>
              <a:rPr lang="uk-UA" dirty="0"/>
              <a:t> статті відомого вченого, котрий протягом тривалого часу, майже три десятиліття, активно й об'єктивно вивчає та популяризує </a:t>
            </a:r>
            <a:r>
              <a:rPr lang="uk-UA" dirty="0" err="1"/>
              <a:t>карпатоукраїнську</a:t>
            </a:r>
            <a:r>
              <a:rPr lang="uk-UA" dirty="0"/>
              <a:t> проблематику як серед співвітчизників, так і поза межами рідної країни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81A1F-79CB-4766-93EF-AEF1CC711B6A}"/>
              </a:ext>
            </a:extLst>
          </p:cNvPr>
          <p:cNvSpPr txBox="1"/>
          <p:nvPr/>
        </p:nvSpPr>
        <p:spPr>
          <a:xfrm>
            <a:off x="7934981" y="4321956"/>
            <a:ext cx="3436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 славетну й трагічну долю Карпатської України почав дізнаватися, коли двадцятилітнім повернувся додому, демобілізувавшись із радянського війська, і </a:t>
            </a:r>
            <a:r>
              <a:rPr lang="uk-UA" dirty="0" err="1"/>
              <a:t>поновився</a:t>
            </a:r>
            <a:r>
              <a:rPr lang="uk-UA" dirty="0"/>
              <a:t> в гурті студентів </a:t>
            </a:r>
            <a:r>
              <a:rPr lang="uk-UA" dirty="0" err="1"/>
              <a:t>УжДУ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9E9CD5-D1DC-4626-B8D0-1E3AF6E6F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1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ы для презентаций: 20 тыс изображений найдено в Яндекс.Картинках |  Дизайн карты, Презентация, Карта">
            <a:extLst>
              <a:ext uri="{FF2B5EF4-FFF2-40B4-BE49-F238E27FC236}">
                <a16:creationId xmlns:a16="http://schemas.microsoft.com/office/drawing/2014/main" id="{6E72B2DD-D7B1-4895-B2F3-948F8DC0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Закарпатська Обласна Універсальна Наукова Бібліотека ім. Ф.  Потушняка::Віртуальні виставки">
            <a:extLst>
              <a:ext uri="{FF2B5EF4-FFF2-40B4-BE49-F238E27FC236}">
                <a16:creationId xmlns:a16="http://schemas.microsoft.com/office/drawing/2014/main" id="{073D9E14-09D9-4CE3-A891-511C254C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54" y="1604410"/>
            <a:ext cx="2863119" cy="4470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2A110C-BF86-4B40-BBC9-76C0467F82F5}"/>
              </a:ext>
            </a:extLst>
          </p:cNvPr>
          <p:cNvSpPr/>
          <p:nvPr/>
        </p:nvSpPr>
        <p:spPr>
          <a:xfrm>
            <a:off x="959372" y="475784"/>
            <a:ext cx="9863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2060"/>
                </a:solidFill>
              </a:rPr>
              <a:t>Вегеш</a:t>
            </a:r>
            <a:r>
              <a:rPr lang="ru-RU" sz="2000" b="1" i="1" dirty="0">
                <a:solidFill>
                  <a:srgbClr val="002060"/>
                </a:solidFill>
              </a:rPr>
              <a:t>, Микола. </a:t>
            </a:r>
            <a:r>
              <a:rPr lang="ru-RU" sz="2000" b="1" i="1" dirty="0" err="1">
                <a:solidFill>
                  <a:srgbClr val="002060"/>
                </a:solidFill>
              </a:rPr>
              <a:t>Карпатська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Україна</a:t>
            </a:r>
            <a:r>
              <a:rPr lang="ru-RU" sz="2000" b="1" i="1" dirty="0">
                <a:solidFill>
                  <a:srgbClr val="002060"/>
                </a:solidFill>
              </a:rPr>
              <a:t> в </a:t>
            </a:r>
            <a:r>
              <a:rPr lang="ru-RU" sz="2000" b="1" i="1" dirty="0" err="1">
                <a:solidFill>
                  <a:srgbClr val="002060"/>
                </a:solidFill>
              </a:rPr>
              <a:t>контексті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українського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державотворення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навч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</a:rPr>
              <a:t>посіб</a:t>
            </a:r>
            <a:r>
              <a:rPr lang="ru-RU" sz="2000" b="1" i="1" dirty="0">
                <a:solidFill>
                  <a:srgbClr val="002060"/>
                </a:solidFill>
              </a:rPr>
              <a:t>. / М. М. </a:t>
            </a:r>
            <a:r>
              <a:rPr lang="ru-RU" sz="2000" b="1" i="1" dirty="0" err="1">
                <a:solidFill>
                  <a:srgbClr val="002060"/>
                </a:solidFill>
              </a:rPr>
              <a:t>Вегеш</a:t>
            </a:r>
            <a:r>
              <a:rPr lang="ru-RU" sz="2000" b="1" i="1" dirty="0">
                <a:solidFill>
                  <a:srgbClr val="002060"/>
                </a:solidFill>
              </a:rPr>
              <a:t>, М. Ю. </a:t>
            </a:r>
            <a:r>
              <a:rPr lang="ru-RU" sz="2000" b="1" i="1" dirty="0" err="1">
                <a:solidFill>
                  <a:srgbClr val="002060"/>
                </a:solidFill>
              </a:rPr>
              <a:t>Токар</a:t>
            </a:r>
            <a:r>
              <a:rPr lang="ru-RU" sz="2000" b="1" i="1" dirty="0">
                <a:solidFill>
                  <a:srgbClr val="002060"/>
                </a:solidFill>
              </a:rPr>
              <a:t>, М. </a:t>
            </a:r>
            <a:r>
              <a:rPr lang="ru-RU" sz="2000" b="1" i="1" dirty="0" err="1">
                <a:solidFill>
                  <a:srgbClr val="002060"/>
                </a:solidFill>
              </a:rPr>
              <a:t>Басараб</a:t>
            </a:r>
            <a:r>
              <a:rPr lang="ru-RU" sz="2000" b="1" i="1" dirty="0">
                <a:solidFill>
                  <a:srgbClr val="002060"/>
                </a:solidFill>
              </a:rPr>
              <a:t> – Ужгород : </a:t>
            </a:r>
            <a:r>
              <a:rPr lang="ru-RU" sz="2000" b="1" i="1" dirty="0" err="1">
                <a:solidFill>
                  <a:srgbClr val="002060"/>
                </a:solidFill>
              </a:rPr>
              <a:t>Карпати</a:t>
            </a:r>
            <a:r>
              <a:rPr lang="ru-RU" sz="2000" b="1" i="1" dirty="0">
                <a:solidFill>
                  <a:srgbClr val="002060"/>
                </a:solidFill>
              </a:rPr>
              <a:t>, 2008. – 256 с. : </a:t>
            </a:r>
            <a:r>
              <a:rPr lang="ru-RU" sz="2000" b="1" i="1" dirty="0" err="1">
                <a:solidFill>
                  <a:srgbClr val="002060"/>
                </a:solidFill>
              </a:rPr>
              <a:t>іл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354769-132E-4D1E-BD91-2B694BAAB06C}"/>
              </a:ext>
            </a:extLst>
          </p:cNvPr>
          <p:cNvSpPr/>
          <p:nvPr/>
        </p:nvSpPr>
        <p:spPr>
          <a:xfrm>
            <a:off x="6226099" y="1937637"/>
            <a:ext cx="51514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навчально</a:t>
            </a:r>
            <a:r>
              <a:rPr lang="ru-RU" sz="2000" dirty="0"/>
              <a:t>-методичному </a:t>
            </a:r>
            <a:r>
              <a:rPr lang="ru-RU" sz="2000" dirty="0" err="1"/>
              <a:t>посібнику</a:t>
            </a:r>
            <a:r>
              <a:rPr lang="ru-RU" sz="2000" dirty="0"/>
              <a:t> системно </a:t>
            </a:r>
            <a:r>
              <a:rPr lang="ru-RU" sz="2000" dirty="0" err="1"/>
              <a:t>висвітлюються</a:t>
            </a:r>
            <a:r>
              <a:rPr lang="ru-RU" sz="2000" dirty="0"/>
              <a:t> </a:t>
            </a:r>
            <a:r>
              <a:rPr lang="ru-RU" sz="2000" dirty="0" err="1"/>
              <a:t>взаємопов’язані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Карпатської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контексті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державотворення</a:t>
            </a:r>
            <a:r>
              <a:rPr lang="ru-RU" sz="2000" dirty="0"/>
              <a:t> для широкого </a:t>
            </a: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 у </a:t>
            </a:r>
            <a:r>
              <a:rPr lang="ru-RU" sz="2000" dirty="0" err="1"/>
              <a:t>навчальному</a:t>
            </a:r>
            <a:r>
              <a:rPr lang="ru-RU" sz="2000" dirty="0"/>
              <a:t> і </a:t>
            </a:r>
            <a:r>
              <a:rPr lang="ru-RU" sz="2000" dirty="0" err="1"/>
              <a:t>виховному</a:t>
            </a:r>
            <a:r>
              <a:rPr lang="ru-RU" sz="2000" dirty="0"/>
              <a:t> </a:t>
            </a:r>
            <a:r>
              <a:rPr lang="ru-RU" sz="2000" dirty="0" err="1"/>
              <a:t>процесі</a:t>
            </a:r>
            <a:r>
              <a:rPr lang="ru-RU" sz="2000" dirty="0"/>
              <a:t> педагогами й </a:t>
            </a:r>
            <a:r>
              <a:rPr lang="ru-RU" sz="2000" dirty="0" err="1"/>
              <a:t>вихователями</a:t>
            </a:r>
            <a:r>
              <a:rPr lang="ru-RU" sz="2000" dirty="0"/>
              <a:t>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навчально-виховних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. </a:t>
            </a:r>
            <a:r>
              <a:rPr lang="ru-RU" sz="2000" dirty="0" err="1"/>
              <a:t>Матеріал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в </a:t>
            </a:r>
            <a:r>
              <a:rPr lang="ru-RU" sz="2000" dirty="0" err="1"/>
              <a:t>доступній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 ввести тему </a:t>
            </a:r>
            <a:r>
              <a:rPr lang="ru-RU" sz="2000" dirty="0" err="1"/>
              <a:t>Карпатської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до </a:t>
            </a:r>
            <a:r>
              <a:rPr lang="ru-RU" sz="2000" dirty="0" err="1"/>
              <a:t>навчальних</a:t>
            </a:r>
            <a:r>
              <a:rPr lang="ru-RU" sz="2000" dirty="0"/>
              <a:t> та </a:t>
            </a:r>
            <a:r>
              <a:rPr lang="ru-RU" sz="2000" dirty="0" err="1"/>
              <a:t>виховних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303329-4F20-484A-848C-BA394D9A0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ACAD27-488D-4589-AA07-F301F438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6" y="4249981"/>
            <a:ext cx="1337026" cy="1776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2CCD56-960E-4E22-8A69-A33CF466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29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958256-1C37-4A1E-A864-5B28B11BE16A}"/>
              </a:ext>
            </a:extLst>
          </p:cNvPr>
          <p:cNvSpPr/>
          <p:nvPr/>
        </p:nvSpPr>
        <p:spPr>
          <a:xfrm>
            <a:off x="1289155" y="242895"/>
            <a:ext cx="8619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2060"/>
                </a:solidFill>
              </a:rPr>
              <a:t>Заповіт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Срібної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Землі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Карпатська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Україна</a:t>
            </a:r>
            <a:r>
              <a:rPr lang="ru-RU" sz="2000" b="1" i="1" dirty="0">
                <a:solidFill>
                  <a:srgbClr val="002060"/>
                </a:solidFill>
              </a:rPr>
              <a:t> в </a:t>
            </a:r>
            <a:r>
              <a:rPr lang="ru-RU" sz="2000" b="1" i="1" dirty="0" err="1">
                <a:solidFill>
                  <a:srgbClr val="002060"/>
                </a:solidFill>
              </a:rPr>
              <a:t>боротьбі</a:t>
            </a:r>
            <a:r>
              <a:rPr lang="ru-RU" sz="2000" b="1" i="1" dirty="0">
                <a:solidFill>
                  <a:srgbClr val="002060"/>
                </a:solidFill>
              </a:rPr>
              <a:t> за </a:t>
            </a:r>
            <a:r>
              <a:rPr lang="ru-RU" sz="2000" b="1" i="1" dirty="0" err="1">
                <a:solidFill>
                  <a:srgbClr val="002060"/>
                </a:solidFill>
              </a:rPr>
              <a:t>незалежність</a:t>
            </a:r>
            <a:r>
              <a:rPr lang="ru-RU" sz="2000" b="1" i="1" dirty="0">
                <a:solidFill>
                  <a:srgbClr val="002060"/>
                </a:solidFill>
              </a:rPr>
              <a:t> / ред. М. Парцей ; худ. Ф. </a:t>
            </a:r>
            <a:r>
              <a:rPr lang="ru-RU" sz="2000" b="1" i="1" dirty="0" err="1">
                <a:solidFill>
                  <a:srgbClr val="002060"/>
                </a:solidFill>
              </a:rPr>
              <a:t>Лукавий</a:t>
            </a:r>
            <a:r>
              <a:rPr lang="ru-RU" sz="2000" b="1" i="1" dirty="0">
                <a:solidFill>
                  <a:srgbClr val="002060"/>
                </a:solidFill>
              </a:rPr>
              <a:t>. – </a:t>
            </a:r>
            <a:r>
              <a:rPr lang="ru-RU" sz="2000" b="1" i="1" dirty="0" err="1">
                <a:solidFill>
                  <a:srgbClr val="002060"/>
                </a:solidFill>
              </a:rPr>
              <a:t>Львів</a:t>
            </a:r>
            <a:r>
              <a:rPr lang="ru-RU" sz="2000" b="1" i="1" dirty="0">
                <a:solidFill>
                  <a:srgbClr val="002060"/>
                </a:solidFill>
              </a:rPr>
              <a:t> : </a:t>
            </a:r>
            <a:r>
              <a:rPr lang="ru-RU" sz="2000" b="1" i="1" dirty="0" err="1">
                <a:solidFill>
                  <a:srgbClr val="002060"/>
                </a:solidFill>
              </a:rPr>
              <a:t>Світ</a:t>
            </a:r>
            <a:r>
              <a:rPr lang="ru-RU" sz="2000" b="1" i="1" dirty="0">
                <a:solidFill>
                  <a:srgbClr val="002060"/>
                </a:solidFill>
              </a:rPr>
              <a:t>, 2001. – 190 с. : фото. – (Подвижники </a:t>
            </a:r>
            <a:r>
              <a:rPr lang="ru-RU" sz="2000" b="1" i="1" dirty="0" err="1">
                <a:solidFill>
                  <a:srgbClr val="002060"/>
                </a:solidFill>
              </a:rPr>
              <a:t>національної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ідеї</a:t>
            </a:r>
            <a:r>
              <a:rPr lang="ru-RU" sz="2000" b="1" i="1" dirty="0">
                <a:solidFill>
                  <a:srgbClr val="002060"/>
                </a:solidFill>
              </a:rPr>
              <a:t>).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609C47-E166-4CEC-B556-FB599DF130DB}"/>
              </a:ext>
            </a:extLst>
          </p:cNvPr>
          <p:cNvSpPr/>
          <p:nvPr/>
        </p:nvSpPr>
        <p:spPr>
          <a:xfrm>
            <a:off x="6096000" y="1574514"/>
            <a:ext cx="53325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Збірник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започатковує</a:t>
            </a:r>
            <a:r>
              <a:rPr lang="ru-RU" sz="2000" dirty="0"/>
              <a:t> </a:t>
            </a:r>
            <a:r>
              <a:rPr lang="ru-RU" sz="2000" dirty="0" err="1"/>
              <a:t>серію</a:t>
            </a:r>
            <a:r>
              <a:rPr lang="ru-RU" sz="2000" dirty="0"/>
              <a:t> </a:t>
            </a:r>
            <a:r>
              <a:rPr lang="ru-RU" sz="2000" dirty="0" err="1"/>
              <a:t>видань</a:t>
            </a:r>
            <a:r>
              <a:rPr lang="ru-RU" sz="2000" dirty="0"/>
              <a:t> "Подвижники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”, </a:t>
            </a:r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виданий</a:t>
            </a:r>
            <a:r>
              <a:rPr lang="ru-RU" sz="2000" dirty="0"/>
              <a:t> в 1939 р. у </a:t>
            </a:r>
            <a:r>
              <a:rPr lang="ru-RU" sz="2000" dirty="0" err="1"/>
              <a:t>Відні</a:t>
            </a:r>
            <a:r>
              <a:rPr lang="ru-RU" sz="2000" dirty="0"/>
              <a:t> і з того часу не </a:t>
            </a:r>
            <a:r>
              <a:rPr lang="ru-RU" sz="2000" dirty="0" err="1"/>
              <a:t>перевидавався</a:t>
            </a:r>
            <a:r>
              <a:rPr lang="ru-RU" sz="2000" dirty="0"/>
              <a:t>. Тут </a:t>
            </a:r>
            <a:r>
              <a:rPr lang="ru-RU" sz="2000" dirty="0" err="1"/>
              <a:t>вміщено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, </a:t>
            </a:r>
            <a:r>
              <a:rPr lang="ru-RU" sz="2000" dirty="0" err="1"/>
              <a:t>присвячені</a:t>
            </a:r>
            <a:r>
              <a:rPr lang="ru-RU" sz="2000" dirty="0"/>
              <a:t> </a:t>
            </a:r>
            <a:r>
              <a:rPr lang="ru-RU" sz="2000" dirty="0" err="1"/>
              <a:t>боротьбі</a:t>
            </a:r>
            <a:r>
              <a:rPr lang="ru-RU" sz="2000" dirty="0"/>
              <a:t> </a:t>
            </a:r>
            <a:r>
              <a:rPr lang="ru-RU" sz="2000" dirty="0" err="1"/>
              <a:t>закарпатських</a:t>
            </a:r>
            <a:r>
              <a:rPr lang="ru-RU" sz="2000" dirty="0"/>
              <a:t> </a:t>
            </a:r>
            <a:r>
              <a:rPr lang="ru-RU" sz="2000" dirty="0" err="1"/>
              <a:t>українців</a:t>
            </a:r>
            <a:r>
              <a:rPr lang="ru-RU" sz="2000" dirty="0"/>
              <a:t> за </a:t>
            </a:r>
            <a:r>
              <a:rPr lang="ru-RU" sz="2000" dirty="0" err="1"/>
              <a:t>проголошення</a:t>
            </a:r>
            <a:r>
              <a:rPr lang="ru-RU" sz="2000" dirty="0"/>
              <a:t> та </a:t>
            </a:r>
            <a:r>
              <a:rPr lang="ru-RU" sz="2000" dirty="0" err="1"/>
              <a:t>утвердження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Карпатської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Написані</a:t>
            </a:r>
            <a:r>
              <a:rPr lang="ru-RU" sz="2000" dirty="0"/>
              <a:t> по </a:t>
            </a:r>
            <a:r>
              <a:rPr lang="ru-RU" sz="2000" dirty="0" err="1"/>
              <a:t>гарячих</a:t>
            </a:r>
            <a:r>
              <a:rPr lang="ru-RU" sz="2000" dirty="0"/>
              <a:t> </a:t>
            </a:r>
            <a:r>
              <a:rPr lang="ru-RU" sz="2000" dirty="0" err="1"/>
              <a:t>слідах</a:t>
            </a:r>
            <a:r>
              <a:rPr lang="ru-RU" sz="2000" dirty="0"/>
              <a:t> </a:t>
            </a:r>
            <a:r>
              <a:rPr lang="ru-RU" sz="2000" dirty="0" err="1"/>
              <a:t>подій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безпосередніми</a:t>
            </a:r>
            <a:r>
              <a:rPr lang="ru-RU" sz="2000" dirty="0"/>
              <a:t> </a:t>
            </a:r>
            <a:r>
              <a:rPr lang="ru-RU" sz="2000" dirty="0" err="1"/>
              <a:t>учасниками</a:t>
            </a:r>
            <a:r>
              <a:rPr lang="ru-RU" sz="2000" dirty="0"/>
              <a:t>,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розповіді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 не </a:t>
            </a:r>
            <a:r>
              <a:rPr lang="ru-RU" sz="2000" dirty="0" err="1"/>
              <a:t>втратили</a:t>
            </a:r>
            <a:r>
              <a:rPr lang="ru-RU" sz="2000" dirty="0"/>
              <a:t> </a:t>
            </a:r>
            <a:r>
              <a:rPr lang="ru-RU" sz="2000" dirty="0" err="1"/>
              <a:t>актуальності</a:t>
            </a:r>
            <a:r>
              <a:rPr lang="ru-RU" sz="2000" dirty="0"/>
              <a:t> і </a:t>
            </a:r>
            <a:r>
              <a:rPr lang="ru-RU" sz="2000" dirty="0" err="1"/>
              <a:t>сприймаються</a:t>
            </a:r>
            <a:r>
              <a:rPr lang="ru-RU" sz="2000" dirty="0"/>
              <a:t> як </a:t>
            </a:r>
            <a:r>
              <a:rPr lang="ru-RU" sz="2000" dirty="0" err="1"/>
              <a:t>живий</a:t>
            </a:r>
            <a:r>
              <a:rPr lang="ru-RU" sz="2000" dirty="0"/>
              <a:t> </a:t>
            </a:r>
            <a:r>
              <a:rPr lang="ru-RU" sz="2000" dirty="0" err="1"/>
              <a:t>пам’ятник</a:t>
            </a:r>
            <a:r>
              <a:rPr lang="ru-RU" sz="2000" dirty="0"/>
              <a:t> </a:t>
            </a:r>
            <a:r>
              <a:rPr lang="ru-RU" sz="2000" dirty="0" err="1"/>
              <a:t>лицарям</a:t>
            </a:r>
            <a:r>
              <a:rPr lang="ru-RU" sz="2000" dirty="0"/>
              <a:t> </a:t>
            </a:r>
            <a:r>
              <a:rPr lang="ru-RU" sz="2000" dirty="0" err="1"/>
              <a:t>Карпатської</a:t>
            </a:r>
            <a:r>
              <a:rPr lang="ru-RU" sz="2000" dirty="0"/>
              <a:t> </a:t>
            </a:r>
            <a:r>
              <a:rPr lang="ru-RU" sz="2000" dirty="0" err="1"/>
              <a:t>Січі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без </a:t>
            </a:r>
            <a:r>
              <a:rPr lang="ru-RU" sz="2000" dirty="0" err="1"/>
              <a:t>вагання</a:t>
            </a:r>
            <a:r>
              <a:rPr lang="ru-RU" sz="2000" dirty="0"/>
              <a:t> </a:t>
            </a:r>
            <a:r>
              <a:rPr lang="ru-RU" sz="2000" dirty="0" err="1"/>
              <a:t>виконали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патріотичний</a:t>
            </a:r>
            <a:r>
              <a:rPr lang="ru-RU" sz="2000" dirty="0"/>
              <a:t> </a:t>
            </a:r>
            <a:r>
              <a:rPr lang="ru-RU" sz="2000" dirty="0" err="1"/>
              <a:t>обов’язок</a:t>
            </a:r>
            <a:r>
              <a:rPr lang="ru-RU" sz="2000" dirty="0"/>
              <a:t> і </a:t>
            </a:r>
            <a:r>
              <a:rPr lang="ru-RU" sz="2000" dirty="0" err="1"/>
              <a:t>врятували</a:t>
            </a:r>
            <a:r>
              <a:rPr lang="ru-RU" sz="2000" dirty="0"/>
              <a:t> честь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нації</a:t>
            </a:r>
            <a:r>
              <a:rPr lang="ru-RU" sz="2000" dirty="0"/>
              <a:t>.</a:t>
            </a:r>
          </a:p>
        </p:txBody>
      </p:sp>
      <p:pic>
        <p:nvPicPr>
          <p:cNvPr id="7172" name="Picture 4" descr="Заповіт Срібної Землі. Карпатська Україна в боротьбі за незалежність">
            <a:extLst>
              <a:ext uri="{FF2B5EF4-FFF2-40B4-BE49-F238E27FC236}">
                <a16:creationId xmlns:a16="http://schemas.microsoft.com/office/drawing/2014/main" id="{AB15A777-47B8-493A-9BAD-15F7FACB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02" y="1396519"/>
            <a:ext cx="2976201" cy="4449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1D957B-C958-4F94-944F-582E7C0B3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E775405-F928-4A6D-B1EE-5D8D8542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15" y="490352"/>
            <a:ext cx="764479" cy="1015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7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ECEEB-5ED9-4929-A52A-80746869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1B8F13-540E-4F0F-BBDF-77FF7B96ED37}"/>
              </a:ext>
            </a:extLst>
          </p:cNvPr>
          <p:cNvSpPr/>
          <p:nvPr/>
        </p:nvSpPr>
        <p:spPr>
          <a:xfrm>
            <a:off x="2218544" y="250528"/>
            <a:ext cx="9256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2060"/>
                </a:solidFill>
              </a:rPr>
              <a:t>Вінч</a:t>
            </a:r>
            <a:r>
              <a:rPr lang="ru-RU" sz="2000" b="1" i="1" dirty="0">
                <a:solidFill>
                  <a:srgbClr val="002060"/>
                </a:solidFill>
              </a:rPr>
              <a:t>, Майкл </a:t>
            </a:r>
            <a:r>
              <a:rPr lang="ru-RU" sz="2000" b="1" i="1" dirty="0" err="1">
                <a:solidFill>
                  <a:srgbClr val="002060"/>
                </a:solidFill>
              </a:rPr>
              <a:t>Блует</a:t>
            </a:r>
            <a:r>
              <a:rPr lang="ru-RU" sz="2000" b="1" i="1" dirty="0">
                <a:solidFill>
                  <a:srgbClr val="002060"/>
                </a:solidFill>
              </a:rPr>
              <a:t>. "</a:t>
            </a:r>
            <a:r>
              <a:rPr lang="ru-RU" sz="2000" b="1" i="1" dirty="0" err="1">
                <a:solidFill>
                  <a:srgbClr val="002060"/>
                </a:solidFill>
              </a:rPr>
              <a:t>Одноденна</a:t>
            </a:r>
            <a:r>
              <a:rPr lang="ru-RU" sz="2000" b="1" i="1" dirty="0">
                <a:solidFill>
                  <a:srgbClr val="002060"/>
                </a:solidFill>
              </a:rPr>
              <a:t> держава": </a:t>
            </a:r>
            <a:r>
              <a:rPr lang="ru-RU" sz="2000" b="1" i="1" dirty="0" err="1">
                <a:solidFill>
                  <a:srgbClr val="002060"/>
                </a:solidFill>
              </a:rPr>
              <a:t>свідчення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англійського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очевидця</a:t>
            </a:r>
            <a:r>
              <a:rPr lang="ru-RU" sz="2000" b="1" i="1" dirty="0">
                <a:solidFill>
                  <a:srgbClr val="002060"/>
                </a:solidFill>
              </a:rPr>
              <a:t> про </a:t>
            </a:r>
            <a:r>
              <a:rPr lang="ru-RU" sz="2000" b="1" i="1" dirty="0" err="1">
                <a:solidFill>
                  <a:srgbClr val="002060"/>
                </a:solidFill>
              </a:rPr>
              <a:t>події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Карпатської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України</a:t>
            </a:r>
            <a:r>
              <a:rPr lang="ru-RU" sz="2000" b="1" i="1" dirty="0">
                <a:solidFill>
                  <a:srgbClr val="002060"/>
                </a:solidFill>
              </a:rPr>
              <a:t> / М. Б. </a:t>
            </a:r>
            <a:r>
              <a:rPr lang="ru-RU" sz="2000" b="1" i="1" dirty="0" err="1">
                <a:solidFill>
                  <a:srgbClr val="002060"/>
                </a:solidFill>
              </a:rPr>
              <a:t>Вінч</a:t>
            </a:r>
            <a:r>
              <a:rPr lang="ru-RU" sz="2000" b="1" i="1" dirty="0">
                <a:solidFill>
                  <a:srgbClr val="002060"/>
                </a:solidFill>
              </a:rPr>
              <a:t> ; пер. Н. </a:t>
            </a:r>
            <a:r>
              <a:rPr lang="ru-RU" sz="2000" b="1" i="1" dirty="0" err="1">
                <a:solidFill>
                  <a:srgbClr val="002060"/>
                </a:solidFill>
              </a:rPr>
              <a:t>Кирчів</a:t>
            </a:r>
            <a:r>
              <a:rPr lang="ru-RU" sz="2000" b="1" i="1" dirty="0">
                <a:solidFill>
                  <a:srgbClr val="002060"/>
                </a:solidFill>
              </a:rPr>
              <a:t>. – К. : </a:t>
            </a:r>
            <a:r>
              <a:rPr lang="ru-RU" sz="2000" b="1" i="1" dirty="0" err="1">
                <a:solidFill>
                  <a:srgbClr val="002060"/>
                </a:solidFill>
              </a:rPr>
              <a:t>Темпора</a:t>
            </a:r>
            <a:r>
              <a:rPr lang="ru-RU" sz="2000" b="1" i="1" dirty="0">
                <a:solidFill>
                  <a:srgbClr val="002060"/>
                </a:solidFill>
              </a:rPr>
              <a:t>, 2012. – 330 с. : фото.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4A43BB-D86B-42C5-AADB-705A18D45DFB}"/>
              </a:ext>
            </a:extLst>
          </p:cNvPr>
          <p:cNvSpPr/>
          <p:nvPr/>
        </p:nvSpPr>
        <p:spPr>
          <a:xfrm>
            <a:off x="6585679" y="1859339"/>
            <a:ext cx="4492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“</a:t>
            </a:r>
            <a:r>
              <a:rPr lang="ru-RU" sz="2000" dirty="0" err="1"/>
              <a:t>Одноденна</a:t>
            </a:r>
            <a:r>
              <a:rPr lang="ru-RU" sz="2000" dirty="0"/>
              <a:t> держава”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опис</a:t>
            </a:r>
            <a:r>
              <a:rPr lang="ru-RU" sz="2000" dirty="0"/>
              <a:t> </a:t>
            </a:r>
            <a:r>
              <a:rPr lang="ru-RU" sz="2000" dirty="0" err="1"/>
              <a:t>подій</a:t>
            </a:r>
            <a:r>
              <a:rPr lang="ru-RU" sz="2000" dirty="0"/>
              <a:t> </a:t>
            </a:r>
            <a:r>
              <a:rPr lang="ru-RU" sz="2000" dirty="0" err="1"/>
              <a:t>Карпатської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1939 р. з </a:t>
            </a:r>
            <a:r>
              <a:rPr lang="ru-RU" sz="2000" dirty="0" err="1"/>
              <a:t>перспективи</a:t>
            </a:r>
            <a:r>
              <a:rPr lang="ru-RU" sz="2000" dirty="0"/>
              <a:t> </a:t>
            </a:r>
            <a:r>
              <a:rPr lang="ru-RU" sz="2000" dirty="0" err="1"/>
              <a:t>англійського</a:t>
            </a:r>
            <a:r>
              <a:rPr lang="ru-RU" sz="2000" dirty="0"/>
              <a:t> </a:t>
            </a:r>
            <a:r>
              <a:rPr lang="ru-RU" sz="2000" dirty="0" err="1"/>
              <a:t>спостерігача</a:t>
            </a:r>
            <a:r>
              <a:rPr lang="ru-RU" sz="2000" dirty="0"/>
              <a:t>. Книга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</a:t>
            </a:r>
            <a:r>
              <a:rPr lang="ru-RU" sz="2000" dirty="0" err="1"/>
              <a:t>англосаксонське</a:t>
            </a:r>
            <a:r>
              <a:rPr lang="ru-RU" sz="2000" dirty="0"/>
              <a:t> </a:t>
            </a:r>
            <a:r>
              <a:rPr lang="ru-RU" sz="2000" dirty="0" err="1"/>
              <a:t>бачення</a:t>
            </a:r>
            <a:r>
              <a:rPr lang="ru-RU" sz="2000" dirty="0"/>
              <a:t> </a:t>
            </a:r>
            <a:r>
              <a:rPr lang="ru-RU" sz="2000" dirty="0" err="1"/>
              <a:t>подій</a:t>
            </a:r>
            <a:r>
              <a:rPr lang="ru-RU" sz="2000" dirty="0"/>
              <a:t> і </a:t>
            </a:r>
            <a:r>
              <a:rPr lang="ru-RU" sz="2000" dirty="0" err="1"/>
              <a:t>настроїв</a:t>
            </a:r>
            <a:r>
              <a:rPr lang="ru-RU" sz="2000" dirty="0"/>
              <a:t> </a:t>
            </a:r>
            <a:r>
              <a:rPr lang="ru-RU" sz="2000" dirty="0" err="1"/>
              <a:t>Карпатської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Політичні</a:t>
            </a:r>
            <a:r>
              <a:rPr lang="ru-RU" sz="2000" dirty="0"/>
              <a:t> та </a:t>
            </a:r>
            <a:r>
              <a:rPr lang="ru-RU" sz="2000" dirty="0" err="1"/>
              <a:t>історіософські</a:t>
            </a:r>
            <a:r>
              <a:rPr lang="ru-RU" sz="2000" dirty="0"/>
              <a:t> </a:t>
            </a:r>
            <a:r>
              <a:rPr lang="ru-RU" sz="2000" dirty="0" err="1"/>
              <a:t>роздуми</a:t>
            </a:r>
            <a:r>
              <a:rPr lang="ru-RU" sz="2000" dirty="0"/>
              <a:t> </a:t>
            </a:r>
            <a:r>
              <a:rPr lang="ru-RU" sz="2000" dirty="0" err="1"/>
              <a:t>переплітаються</a:t>
            </a:r>
            <a:r>
              <a:rPr lang="ru-RU" sz="2000" dirty="0"/>
              <a:t> з </a:t>
            </a:r>
            <a:r>
              <a:rPr lang="ru-RU" sz="2000" dirty="0" err="1"/>
              <a:t>багатим</a:t>
            </a:r>
            <a:r>
              <a:rPr lang="ru-RU" sz="2000" dirty="0"/>
              <a:t> </a:t>
            </a:r>
            <a:r>
              <a:rPr lang="ru-RU" sz="2000" dirty="0" err="1"/>
              <a:t>краєзнавчим</a:t>
            </a:r>
            <a:r>
              <a:rPr lang="ru-RU" sz="2000" dirty="0"/>
              <a:t> </a:t>
            </a:r>
            <a:r>
              <a:rPr lang="ru-RU" sz="2000" dirty="0" err="1"/>
              <a:t>описом</a:t>
            </a:r>
            <a:r>
              <a:rPr lang="ru-RU" sz="2000" dirty="0"/>
              <a:t>.</a:t>
            </a:r>
          </a:p>
          <a:p>
            <a:r>
              <a:rPr lang="ru-RU" sz="2000" dirty="0"/>
              <a:t>Книга </a:t>
            </a:r>
            <a:r>
              <a:rPr lang="ru-RU" sz="2000" dirty="0" err="1"/>
              <a:t>розрахована</a:t>
            </a:r>
            <a:r>
              <a:rPr lang="ru-RU" sz="2000" dirty="0"/>
              <a:t> на </a:t>
            </a:r>
            <a:r>
              <a:rPr lang="ru-RU" sz="2000" dirty="0" err="1"/>
              <a:t>істориків</a:t>
            </a:r>
            <a:r>
              <a:rPr lang="ru-RU" sz="2000" dirty="0"/>
              <a:t>, </a:t>
            </a:r>
            <a:r>
              <a:rPr lang="ru-RU" sz="2000" dirty="0" err="1"/>
              <a:t>політологів</a:t>
            </a:r>
            <a:r>
              <a:rPr lang="ru-RU" sz="2000" dirty="0"/>
              <a:t>, </a:t>
            </a:r>
            <a:r>
              <a:rPr lang="ru-RU" sz="2000" dirty="0" err="1"/>
              <a:t>усіх</a:t>
            </a:r>
            <a:r>
              <a:rPr lang="ru-RU" sz="2000" dirty="0"/>
              <a:t>, кого </a:t>
            </a:r>
            <a:r>
              <a:rPr lang="ru-RU" sz="2000" dirty="0" err="1"/>
              <a:t>зацікавить</a:t>
            </a:r>
            <a:r>
              <a:rPr lang="ru-RU" sz="2000" dirty="0"/>
              <a:t> </a:t>
            </a:r>
            <a:r>
              <a:rPr lang="ru-RU" sz="2000" dirty="0" err="1"/>
              <a:t>запропонована</a:t>
            </a:r>
            <a:r>
              <a:rPr lang="ru-RU" sz="2000" dirty="0"/>
              <a:t> тематика.</a:t>
            </a:r>
          </a:p>
        </p:txBody>
      </p:sp>
      <p:pic>
        <p:nvPicPr>
          <p:cNvPr id="8196" name="Picture 4" descr="Книга «Одноденна держава: Свідчення англійського очевидця про події  Карпатської України» – Майкл Вінч, купити за ціною 94.00 на YAKABOO:  978-617-569-079-6">
            <a:extLst>
              <a:ext uri="{FF2B5EF4-FFF2-40B4-BE49-F238E27FC236}">
                <a16:creationId xmlns:a16="http://schemas.microsoft.com/office/drawing/2014/main" id="{696E7A78-83D2-4A85-9B0D-F09D7D7C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92" y="1425141"/>
            <a:ext cx="3278428" cy="4654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6E615-0D44-4AF3-A26A-3D6FE0A4E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687" y="5275197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5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1065</Words>
  <Application>Microsoft Office PowerPoint</Application>
  <PresentationFormat>Широкоэкранный</PresentationFormat>
  <Paragraphs>36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2022-03-11T08:58:48Z</dcterms:created>
  <dcterms:modified xsi:type="dcterms:W3CDTF">2024-02-29T08:10:20Z</dcterms:modified>
</cp:coreProperties>
</file>