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9" r:id="rId2"/>
    <p:sldId id="278" r:id="rId3"/>
    <p:sldId id="280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81" r:id="rId14"/>
    <p:sldId id="26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51E6E-BF1E-4FCC-919A-68C5DDFA4D5E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0C213-EC5A-4BA2-A694-CD89F72E5F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842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C213-EC5A-4BA2-A694-CD89F72E5F1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09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0C213-EC5A-4BA2-A694-CD89F72E5F1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026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97877-FC41-4BE8-B1B9-7638F6AC4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0585E0-4B1D-4FC7-99F0-BCCE1FCEB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BACA2A-117D-4786-87AD-B9478920E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1ECA-AC98-4B33-B6D5-09791AD75314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D30DE4-60AC-4450-865A-8AD0BA6C1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94A579-FBA5-4594-A3C4-BE9F0973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FAD8-0CBA-446D-A4FF-9B345D022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183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BAA49-B98D-47C9-A46E-0E9A8CF8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DF5523-20A0-412E-9552-D81696784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D9D380-60A9-40F9-A7F3-B2F858D7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1ECA-AC98-4B33-B6D5-09791AD75314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36C65F-D2DD-4B57-9ABF-119E5975D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5559FB-2E69-484D-BCDB-70EBF0BAE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FAD8-0CBA-446D-A4FF-9B345D022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22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D78EA4-ADF6-4058-8F65-CFA033CFF3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776D10-6D5E-4345-8362-BE0575726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1CD862-CF48-422A-9756-7C2265C9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1ECA-AC98-4B33-B6D5-09791AD75314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D09BAA-0EEC-4960-B534-F89B9D368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8FAE8E-BF71-45E0-AABB-14AD904AE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FAD8-0CBA-446D-A4FF-9B345D022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15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E6E71-367A-42CF-AB68-0585A8E94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C97431-95E0-4746-B28D-5AFEC81A5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A79305-2772-4461-B2D6-8FC5C03B4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1ECA-AC98-4B33-B6D5-09791AD75314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95D2AC-53AA-4411-861D-8D7BD59AA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1C03C7-8E3B-493E-ABFE-768DBE03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FAD8-0CBA-446D-A4FF-9B345D022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693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C33DD4-923A-4E4D-B655-30B8C6AB1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FD7460-11B7-47CA-A833-FCD3D686D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8623B0-7E5B-4FF5-A90E-173B6928C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1ECA-AC98-4B33-B6D5-09791AD75314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E9EE40-F7D1-4492-92E8-42A141B63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1C8E23-DE40-456F-A8F1-231080F9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FAD8-0CBA-446D-A4FF-9B345D022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52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58E37-969B-4203-BF00-736A53C1C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06293E-BF08-4F38-BC32-1C937FEFC8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7C12C6-5E13-4CA5-8E06-9C49AA3F4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2DDFD9-C540-4224-9E7E-FA549CDD9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1ECA-AC98-4B33-B6D5-09791AD75314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D41586-5752-44DD-8027-AAAC028A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C122BF-C789-4446-A88F-D2E2B91A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FAD8-0CBA-446D-A4FF-9B345D022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249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514BA-673C-4118-8868-B2EADECFE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61EE24-7380-4492-BFB5-1A3BD4CE1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EAA1CC-B6E3-467C-BCA6-1A5D7DE77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742037-F5BF-4018-9907-BBB6CBF2F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4BA9D14-CEDF-48EC-A8FD-F9C8B56D6A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8494AA-F874-492E-9401-D960C03F7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1ECA-AC98-4B33-B6D5-09791AD75314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2E8953A-52D7-47F5-9156-8FCAE0CB8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012A88-7A3D-498A-88E3-CEFC2DB79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FAD8-0CBA-446D-A4FF-9B345D022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522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416A8E-1939-4A67-A46F-FB7979B18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A4B244-C8C2-4733-86D0-E6EC7599D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1ECA-AC98-4B33-B6D5-09791AD75314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3F7E96-1C28-404C-885F-A0BD56E1C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8DA87A-6134-4EF7-ABD2-E0348CE9C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FAD8-0CBA-446D-A4FF-9B345D022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69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F14CA9-4A27-4EC1-945B-9B83C38DE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1ECA-AC98-4B33-B6D5-09791AD75314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2A8E22-9B36-43B7-8F74-2FDF2FEFE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9C8CA8-A93A-4448-9AA4-5F2FD28E1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FAD8-0CBA-446D-A4FF-9B345D022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771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C6A9A-83F9-4367-9B64-281659974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0BBBA3-A10B-4FFA-BDFC-2EFF1297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8C9BFF-7CE2-4B02-8000-CEB9AA836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CA6C83-1319-4C15-B61C-B9B562281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1ECA-AC98-4B33-B6D5-09791AD75314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39460E-A979-4FCE-9FB2-3470EB7F3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A9F45-77D7-40E8-ADBD-5502B3BF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FAD8-0CBA-446D-A4FF-9B345D022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96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8E8460-ADB7-4CE9-8DAA-D83E1811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612B72-2175-464B-A420-78E2B9749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215A4B-3695-4492-8226-FCF773587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7C7EBE-6870-413C-A589-BD1FAD0E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01ECA-AC98-4B33-B6D5-09791AD75314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C1AAA2-32D3-483A-8965-308780A9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5D0742-1A37-4313-8FCF-E4E0AB831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5FAD8-0CBA-446D-A4FF-9B345D022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5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04F586-01D2-4C4E-89EC-56AB6E2F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0B3267-7A19-4EA6-BEE0-FA1C721CC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176ED0-3453-47CB-B349-E72033FBB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01ECA-AC98-4B33-B6D5-09791AD75314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5D0CDA-5707-44CE-948D-E361CB589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4844E4-04F1-45A9-9E20-95199F9F2F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5FAD8-0CBA-446D-A4FF-9B345D0221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50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1A6F93-5AE7-47A9-93B4-63B6887B0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2" y="-1"/>
            <a:ext cx="12176348" cy="6857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88C23C-9D00-4022-940A-1317FBF10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111" y="206425"/>
            <a:ext cx="1904776" cy="28440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FF7A58-F2C0-475D-BCA9-67B33CF67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7440" y="2940939"/>
            <a:ext cx="20856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AF2E7F-B492-4721-A108-4294FE81F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72338">
            <a:off x="9345022" y="-293945"/>
            <a:ext cx="3290516" cy="40397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ACF53C-457C-4808-B5C9-7302F9A47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23753">
            <a:off x="250197" y="1901435"/>
            <a:ext cx="1717976" cy="25441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575D7D-022B-467A-81FE-18170E68B6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53534">
            <a:off x="-233401" y="3566143"/>
            <a:ext cx="2329865" cy="325919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557F96-FEF6-474D-8A46-7275028030F1}"/>
              </a:ext>
            </a:extLst>
          </p:cNvPr>
          <p:cNvSpPr/>
          <p:nvPr/>
        </p:nvSpPr>
        <p:spPr>
          <a:xfrm>
            <a:off x="4212501" y="312521"/>
            <a:ext cx="5113709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5400" b="1" i="1" dirty="0">
                <a:ln/>
                <a:solidFill>
                  <a:schemeClr val="accent2">
                    <a:lumMod val="50000"/>
                  </a:schemeClr>
                </a:solidFill>
              </a:rPr>
              <a:t>Г</a:t>
            </a:r>
            <a:r>
              <a:rPr lang="ru-RU" sz="5400" b="1" i="1" dirty="0">
                <a:ln/>
                <a:solidFill>
                  <a:schemeClr val="accent2">
                    <a:lumMod val="50000"/>
                  </a:schemeClr>
                </a:solidFill>
              </a:rPr>
              <a:t>ОЛОДОМОР</a:t>
            </a:r>
            <a:r>
              <a:rPr lang="en-US" sz="5400" b="1" i="1" dirty="0">
                <a:ln/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ru-RU" sz="5400" b="1" i="1" dirty="0">
              <a:ln/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4000" b="1" dirty="0" err="1">
                <a:ln/>
                <a:solidFill>
                  <a:schemeClr val="accent2">
                    <a:lumMod val="50000"/>
                  </a:schemeClr>
                </a:solidFill>
              </a:rPr>
              <a:t>п</a:t>
            </a:r>
            <a:r>
              <a:rPr lang="ru-RU" sz="4000" b="1" cap="none" spc="0" dirty="0" err="1">
                <a:ln/>
                <a:solidFill>
                  <a:schemeClr val="accent2">
                    <a:lumMod val="50000"/>
                  </a:schemeClr>
                </a:solidFill>
                <a:effectLst/>
              </a:rPr>
              <a:t>амятаємо</a:t>
            </a:r>
            <a:r>
              <a:rPr lang="ru-RU" sz="4000" b="1" cap="none" spc="0" dirty="0">
                <a:ln/>
                <a:solidFill>
                  <a:schemeClr val="accent2">
                    <a:lumMod val="50000"/>
                  </a:schemeClr>
                </a:solidFill>
                <a:effectLst/>
              </a:rPr>
              <a:t>, </a:t>
            </a:r>
            <a:r>
              <a:rPr lang="ru-RU" sz="4000" b="1" cap="none" spc="0" dirty="0" err="1">
                <a:ln/>
                <a:solidFill>
                  <a:schemeClr val="accent2">
                    <a:lumMod val="50000"/>
                  </a:schemeClr>
                </a:solidFill>
                <a:effectLst/>
              </a:rPr>
              <a:t>щоб</a:t>
            </a:r>
            <a:r>
              <a:rPr lang="ru-RU" sz="4000" b="1" cap="none" spc="0" dirty="0">
                <a:ln/>
                <a:solidFill>
                  <a:schemeClr val="accent2">
                    <a:lumMod val="50000"/>
                  </a:schemeClr>
                </a:solidFill>
                <a:effectLst/>
              </a:rPr>
              <a:t> </a:t>
            </a:r>
            <a:r>
              <a:rPr lang="ru-RU" sz="4000" b="1" cap="none" spc="0" dirty="0" err="1">
                <a:ln/>
                <a:solidFill>
                  <a:schemeClr val="accent2">
                    <a:lumMod val="50000"/>
                  </a:schemeClr>
                </a:solidFill>
                <a:effectLst/>
              </a:rPr>
              <a:t>жити</a:t>
            </a:r>
            <a:endParaRPr lang="ru-RU" sz="4000" b="1" cap="none" spc="0" dirty="0">
              <a:ln/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7DD6343-4A15-4AFD-84ED-C810485101F3}"/>
              </a:ext>
            </a:extLst>
          </p:cNvPr>
          <p:cNvSpPr/>
          <p:nvPr/>
        </p:nvSpPr>
        <p:spPr>
          <a:xfrm>
            <a:off x="4419843" y="2056203"/>
            <a:ext cx="42456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600" b="1" cap="none" spc="0" dirty="0">
                <a:ln/>
                <a:solidFill>
                  <a:schemeClr val="accent4"/>
                </a:solidFill>
                <a:effectLst/>
              </a:rPr>
              <a:t>Віртуальна виставка</a:t>
            </a:r>
            <a:endParaRPr lang="ru-RU" sz="3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41825F-7D33-4420-98C2-3EFE2270C4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10900">
            <a:off x="4092409" y="2853571"/>
            <a:ext cx="2282056" cy="343470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3F9A2F-7A6C-46E0-A9C2-E25C4A6947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1327" y="2614209"/>
            <a:ext cx="2322777" cy="36640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5DCA40-AE06-49A3-96C8-61DCD2E5D8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4146" y="2624491"/>
            <a:ext cx="1843146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0A9AF1B-324A-499D-95C9-C7B8EC56C9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2786" y="3805577"/>
            <a:ext cx="1976775" cy="273990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AD967C8-A35C-44DD-81FB-F3EC05F912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4276" y="5614385"/>
            <a:ext cx="1433158" cy="122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00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F82C21-C4D3-48EF-8E1E-7A8D0EDA6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59" y="0"/>
            <a:ext cx="1075944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597C38-84B0-4A82-BBC9-A036ACB2B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061" y="2409365"/>
            <a:ext cx="2569859" cy="7271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AF982E-AD00-427B-8363-B90E1674EFF8}"/>
              </a:ext>
            </a:extLst>
          </p:cNvPr>
          <p:cNvSpPr txBox="1"/>
          <p:nvPr/>
        </p:nvSpPr>
        <p:spPr>
          <a:xfrm>
            <a:off x="4950234" y="759964"/>
            <a:ext cx="5870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chemeClr val="accent4"/>
                </a:solidFill>
              </a:rPr>
              <a:t>Марочко Василь. Голодомор 1932-1933 років в Україні</a:t>
            </a:r>
            <a:r>
              <a:rPr lang="en-US" sz="2000" b="1" i="1" dirty="0">
                <a:solidFill>
                  <a:schemeClr val="accent4"/>
                </a:solidFill>
              </a:rPr>
              <a:t>:</a:t>
            </a:r>
            <a:r>
              <a:rPr lang="uk-UA" sz="2000" b="1" i="1" dirty="0">
                <a:solidFill>
                  <a:schemeClr val="accent4"/>
                </a:solidFill>
              </a:rPr>
              <a:t> Хроніка / В. Марочко, О. Мовчан. – К.</a:t>
            </a:r>
            <a:r>
              <a:rPr lang="en-US" sz="2000" b="1" i="1" dirty="0">
                <a:solidFill>
                  <a:schemeClr val="accent4"/>
                </a:solidFill>
              </a:rPr>
              <a:t>:</a:t>
            </a:r>
            <a:r>
              <a:rPr lang="uk-UA" sz="2000" b="1" i="1" dirty="0">
                <a:solidFill>
                  <a:schemeClr val="accent4"/>
                </a:solidFill>
              </a:rPr>
              <a:t> Вид. дім «Києво-Могилянська академія», 2008. – 294 с.</a:t>
            </a:r>
            <a:endParaRPr lang="ru-RU" sz="2000" b="1" i="1" dirty="0">
              <a:solidFill>
                <a:schemeClr val="accent4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3342EF-ADE5-45C7-ACB2-E59FBDBBA4DE}"/>
              </a:ext>
            </a:extLst>
          </p:cNvPr>
          <p:cNvSpPr/>
          <p:nvPr/>
        </p:nvSpPr>
        <p:spPr>
          <a:xfrm>
            <a:off x="4950234" y="1762264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Хроніко-документальне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відтворює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явища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селах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СРР 1932—1933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— Голодомору,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спричиненого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суцільною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колективізацією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надмірними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хлібозаготівлями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репресіями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Використано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опубліковані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збірники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архівні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Росії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листування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таємні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шифрограми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Сталіна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селян до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партійно-радянської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номенклатури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доповідні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записки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іноземних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дипломатів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3A3F79-4F30-4E77-A26C-0D6873478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85" y="1411631"/>
            <a:ext cx="1274174" cy="35908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D0C2B8-D848-4664-B94C-8429DCB99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1400" y="578887"/>
            <a:ext cx="1798070" cy="172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91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FC16DF-F99E-4B0C-8BF6-AD24D417C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59" y="0"/>
            <a:ext cx="1075944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F97A32-2D78-4171-AC54-B33D3E75C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74" y="2494414"/>
            <a:ext cx="2321630" cy="3660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4196DE-1B75-41F9-9E67-6202FC6370F6}"/>
              </a:ext>
            </a:extLst>
          </p:cNvPr>
          <p:cNvSpPr txBox="1"/>
          <p:nvPr/>
        </p:nvSpPr>
        <p:spPr>
          <a:xfrm>
            <a:off x="5167133" y="669660"/>
            <a:ext cx="6240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chemeClr val="accent4"/>
                </a:solidFill>
              </a:rPr>
              <a:t>Великий голод в Україні 1932-1933 років у 4-х т./ Виконавчий директор комісії Джеймс </a:t>
            </a:r>
            <a:r>
              <a:rPr lang="uk-UA" sz="2000" b="1" i="1" dirty="0" err="1">
                <a:solidFill>
                  <a:schemeClr val="accent4"/>
                </a:solidFill>
              </a:rPr>
              <a:t>Мейс</a:t>
            </a:r>
            <a:r>
              <a:rPr lang="uk-UA" sz="2000" b="1" i="1" dirty="0">
                <a:solidFill>
                  <a:schemeClr val="accent4"/>
                </a:solidFill>
              </a:rPr>
              <a:t>. – </a:t>
            </a:r>
            <a:r>
              <a:rPr lang="en-US" sz="2000" b="1" i="1" dirty="0">
                <a:solidFill>
                  <a:schemeClr val="accent4"/>
                </a:solidFill>
              </a:rPr>
              <a:t>K</a:t>
            </a:r>
            <a:r>
              <a:rPr lang="uk-UA" sz="2000" b="1" i="1" dirty="0">
                <a:solidFill>
                  <a:schemeClr val="accent4"/>
                </a:solidFill>
              </a:rPr>
              <a:t>.</a:t>
            </a:r>
            <a:r>
              <a:rPr lang="en-US" sz="2000" b="1" i="1" dirty="0">
                <a:solidFill>
                  <a:schemeClr val="accent4"/>
                </a:solidFill>
              </a:rPr>
              <a:t>:</a:t>
            </a:r>
            <a:r>
              <a:rPr lang="uk-UA" sz="2000" b="1" i="1" dirty="0">
                <a:solidFill>
                  <a:schemeClr val="accent4"/>
                </a:solidFill>
              </a:rPr>
              <a:t> Вид. дім «Києво-Могилянська академія», 2008. – 814 с.</a:t>
            </a:r>
            <a:endParaRPr lang="ru-RU" sz="2000" b="1" i="1" dirty="0">
              <a:solidFill>
                <a:schemeClr val="accent4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C74202-6433-4B0C-942D-9B5AC1AE6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667" y="60480"/>
            <a:ext cx="1985698" cy="25361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E9C5A25-4AA2-4744-A25A-27E490C37DCF}"/>
              </a:ext>
            </a:extLst>
          </p:cNvPr>
          <p:cNvSpPr/>
          <p:nvPr/>
        </p:nvSpPr>
        <p:spPr>
          <a:xfrm>
            <a:off x="4936625" y="2199011"/>
            <a:ext cx="6096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4-х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томне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видання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Конгресово-президенської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Комісії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США з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Великого голоду в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1932-1933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свідчення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очевидців-емігрантів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зібрані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впродовж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1983-1984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спеціальною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методикою </a:t>
            </a:r>
            <a:r>
              <a:rPr lang="en-US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oral history 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є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доказом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геноциду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народу.</a:t>
            </a:r>
            <a:r>
              <a:rPr lang="ru-RU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br>
              <a:rPr lang="ru-RU" dirty="0">
                <a:solidFill>
                  <a:srgbClr val="333333"/>
                </a:solidFill>
                <a:latin typeface="tahoma" panose="020B0604030504040204" pitchFamily="34" charset="0"/>
              </a:rPr>
            </a:b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2A1086-3D82-4B62-AA92-897831C2B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85" y="1411631"/>
            <a:ext cx="1274174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46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315293-7DA9-43BF-A017-20097D569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59" y="0"/>
            <a:ext cx="1075944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344499-33E9-4506-96D8-705C5367B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772" y="2544389"/>
            <a:ext cx="2621507" cy="36335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3401EB-8C81-4272-8EB9-86C92BA6C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766" y="408643"/>
            <a:ext cx="2603218" cy="1956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5E3EDE-6E75-4DAF-9625-2C401A94E46F}"/>
              </a:ext>
            </a:extLst>
          </p:cNvPr>
          <p:cNvSpPr txBox="1"/>
          <p:nvPr/>
        </p:nvSpPr>
        <p:spPr>
          <a:xfrm>
            <a:off x="5360823" y="680080"/>
            <a:ext cx="5904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chemeClr val="accent4"/>
                </a:solidFill>
              </a:rPr>
              <a:t>Бондарчук А. Україна. Голодомор 1946-1947 років</a:t>
            </a:r>
            <a:r>
              <a:rPr lang="en-US" sz="2000" b="1" i="1" dirty="0">
                <a:solidFill>
                  <a:schemeClr val="accent4"/>
                </a:solidFill>
              </a:rPr>
              <a:t>:</a:t>
            </a:r>
            <a:r>
              <a:rPr lang="uk-UA" sz="2000" b="1" i="1" dirty="0">
                <a:solidFill>
                  <a:schemeClr val="accent4"/>
                </a:solidFill>
              </a:rPr>
              <a:t> непокараний злочин, забуте добро. / Андрій Бондарчук. – К.</a:t>
            </a:r>
            <a:r>
              <a:rPr lang="en-US" sz="2000" b="1" i="1" dirty="0">
                <a:solidFill>
                  <a:schemeClr val="accent4"/>
                </a:solidFill>
              </a:rPr>
              <a:t>:</a:t>
            </a:r>
            <a:r>
              <a:rPr lang="uk-UA" sz="2000" b="1" i="1" dirty="0">
                <a:solidFill>
                  <a:schemeClr val="accent4"/>
                </a:solidFill>
              </a:rPr>
              <a:t> Орієнтир, 2017. – 605 с.</a:t>
            </a:r>
            <a:endParaRPr lang="ru-RU" sz="2000" b="1" i="1" dirty="0">
              <a:solidFill>
                <a:schemeClr val="accent4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5D5BDB-28E0-48B0-8EEE-C71DAD0648CA}"/>
              </a:ext>
            </a:extLst>
          </p:cNvPr>
          <p:cNvSpPr/>
          <p:nvPr/>
        </p:nvSpPr>
        <p:spPr>
          <a:xfrm>
            <a:off x="5318492" y="2022936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є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спробою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подати голодомор 1946-1947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допомозі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вчених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свідків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документів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цілісну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трагічну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подію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проявах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три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совєцькі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голодомори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як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складову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спланованої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системою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нищення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упокорення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духу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Московією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царською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комуністичною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сучасною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російською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імперією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незнищенність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високі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моральні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Західної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нелегкі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13CE1C-E7CA-4BA3-B328-04BF77E39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85" y="1411631"/>
            <a:ext cx="1274174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72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1BAC52-65FF-4E7B-A583-5832B00EA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9" t="-14321" r="5834" b="14321"/>
          <a:stretch/>
        </p:blipFill>
        <p:spPr>
          <a:xfrm>
            <a:off x="0" y="-1162993"/>
            <a:ext cx="12192000" cy="8201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82BD45-9521-4203-9C39-D97AD856C6C6}"/>
              </a:ext>
            </a:extLst>
          </p:cNvPr>
          <p:cNvSpPr txBox="1"/>
          <p:nvPr/>
        </p:nvSpPr>
        <p:spPr>
          <a:xfrm>
            <a:off x="4860579" y="139041"/>
            <a:ext cx="487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/>
              <a:t>КНИГИ ПРО ГОЛОДОМОР,             </a:t>
            </a:r>
          </a:p>
          <a:p>
            <a:r>
              <a:rPr lang="uk-UA" sz="3200" b="1" i="1" dirty="0"/>
              <a:t>  ЯКІ МОЖУТЬ ВРАЗИТИ</a:t>
            </a:r>
            <a:endParaRPr lang="ru-RU" sz="3200" b="1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836AE6-6278-4052-8F64-E9BE543EE250}"/>
              </a:ext>
            </a:extLst>
          </p:cNvPr>
          <p:cNvSpPr txBox="1"/>
          <p:nvPr/>
        </p:nvSpPr>
        <p:spPr>
          <a:xfrm>
            <a:off x="4271556" y="1295659"/>
            <a:ext cx="46284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>
                <a:latin typeface="Monotype Corsiva" panose="03010101010201010101" pitchFamily="66" charset="0"/>
              </a:rPr>
              <a:t>Улас </a:t>
            </a:r>
            <a:r>
              <a:rPr lang="uk-UA" dirty="0" err="1">
                <a:latin typeface="Monotype Corsiva" panose="03010101010201010101" pitchFamily="66" charset="0"/>
              </a:rPr>
              <a:t>Самчук</a:t>
            </a:r>
            <a:r>
              <a:rPr lang="uk-UA" dirty="0">
                <a:latin typeface="Monotype Corsiva" panose="03010101010201010101" pitchFamily="66" charset="0"/>
              </a:rPr>
              <a:t> «Марія»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>
                <a:latin typeface="Monotype Corsiva" panose="03010101010201010101" pitchFamily="66" charset="0"/>
              </a:rPr>
              <a:t>Світлана Талан «Розколоте небо»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>
                <a:latin typeface="Monotype Corsiva" panose="03010101010201010101" pitchFamily="66" charset="0"/>
              </a:rPr>
              <a:t>Юрій Бедзик «Гіпсова лялька»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>
                <a:latin typeface="Monotype Corsiva" panose="03010101010201010101" pitchFamily="66" charset="0"/>
              </a:rPr>
              <a:t>Василь Барка «Жовтий князь»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 err="1">
                <a:latin typeface="Monotype Corsiva" panose="03010101010201010101" pitchFamily="66" charset="0"/>
              </a:rPr>
              <a:t>Тодось</a:t>
            </a:r>
            <a:r>
              <a:rPr lang="uk-UA" dirty="0">
                <a:latin typeface="Monotype Corsiva" panose="03010101010201010101" pitchFamily="66" charset="0"/>
              </a:rPr>
              <a:t> Осьмачка «Ротонда душогуба»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>
                <a:latin typeface="Monotype Corsiva" panose="03010101010201010101" pitchFamily="66" charset="0"/>
              </a:rPr>
              <a:t>Іван </a:t>
            </a:r>
            <a:r>
              <a:rPr lang="uk-UA" dirty="0" err="1">
                <a:latin typeface="Monotype Corsiva" panose="03010101010201010101" pitchFamily="66" charset="0"/>
              </a:rPr>
              <a:t>Кирій</a:t>
            </a:r>
            <a:r>
              <a:rPr lang="uk-UA" dirty="0">
                <a:latin typeface="Monotype Corsiva" panose="03010101010201010101" pitchFamily="66" charset="0"/>
              </a:rPr>
              <a:t> «Голодна весна»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dirty="0">
                <a:latin typeface="Monotype Corsiva" panose="03010101010201010101" pitchFamily="66" charset="0"/>
              </a:rPr>
              <a:t>Таня П</a:t>
            </a:r>
            <a:r>
              <a:rPr lang="en-US" dirty="0">
                <a:latin typeface="Monotype Corsiva" panose="03010101010201010101" pitchFamily="66" charset="0"/>
              </a:rPr>
              <a:t>’</a:t>
            </a:r>
            <a:r>
              <a:rPr lang="uk-UA" dirty="0" err="1">
                <a:latin typeface="Monotype Corsiva" panose="03010101010201010101" pitchFamily="66" charset="0"/>
              </a:rPr>
              <a:t>янкова</a:t>
            </a:r>
            <a:r>
              <a:rPr lang="uk-UA" dirty="0">
                <a:latin typeface="Monotype Corsiva" panose="03010101010201010101" pitchFamily="66" charset="0"/>
              </a:rPr>
              <a:t> «Вік червоних мурах»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uk-UA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uk-UA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uk-UA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5A0D1F-FEF6-49E4-9F0A-D0CAAA411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347" y="3340290"/>
            <a:ext cx="4442269" cy="37771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A44E68-66CE-44B1-9166-165F6A59C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6651" y="377202"/>
            <a:ext cx="1731414" cy="24386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B8186C-D60F-4666-AF9C-D5E34184A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5642">
            <a:off x="8231537" y="1596205"/>
            <a:ext cx="3011685" cy="36640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714FAE-6183-4400-8613-A067A4070A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13" r="2854"/>
          <a:stretch/>
        </p:blipFill>
        <p:spPr>
          <a:xfrm rot="21065742">
            <a:off x="9988140" y="4069906"/>
            <a:ext cx="1926417" cy="26663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B3A74B-C2A1-45BE-B829-B60DFD37F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935" y="377202"/>
            <a:ext cx="2094119" cy="2094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8C81A1-DCAF-41F8-A2D7-CE36502EA1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720" y="5196851"/>
            <a:ext cx="2584068" cy="1725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D81D0F-0FFB-4CA5-AB07-75816287896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391" r="18193" b="6695"/>
          <a:stretch/>
        </p:blipFill>
        <p:spPr>
          <a:xfrm>
            <a:off x="547406" y="2509118"/>
            <a:ext cx="1487175" cy="222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21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EC4423-C6D8-4850-B96E-576FAB28D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51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50080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DE5074-3EDF-44A8-B1D6-5BEEA34C3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387" y="0"/>
            <a:ext cx="6681613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A9BAB8-BA9F-4874-98A7-FE2A276D5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31" y="3047765"/>
            <a:ext cx="5381945" cy="37330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EBB906F-4651-4DBB-8F42-552CB41C892A}"/>
              </a:ext>
            </a:extLst>
          </p:cNvPr>
          <p:cNvSpPr/>
          <p:nvPr/>
        </p:nvSpPr>
        <p:spPr>
          <a:xfrm>
            <a:off x="5797118" y="5030003"/>
            <a:ext cx="63948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Виноградівська</a:t>
            </a:r>
            <a:r>
              <a:rPr lang="ru-RU" sz="20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центральна </a:t>
            </a:r>
            <a:r>
              <a:rPr lang="ru-RU" sz="20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публічна</a:t>
            </a:r>
            <a:r>
              <a:rPr lang="ru-RU" sz="20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бібліотека</a:t>
            </a:r>
            <a:r>
              <a:rPr lang="ru-RU" sz="20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№1 </a:t>
            </a:r>
            <a:r>
              <a:rPr lang="ru-RU" sz="20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пропонує</a:t>
            </a:r>
            <a:r>
              <a:rPr lang="ru-RU" sz="20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читачам</a:t>
            </a:r>
            <a:r>
              <a:rPr lang="ru-RU" sz="20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звернутися</a:t>
            </a:r>
            <a:r>
              <a:rPr lang="ru-RU" sz="20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до теми Голодомору, тому </a:t>
            </a:r>
            <a:r>
              <a:rPr lang="ru-RU" sz="20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що</a:t>
            </a:r>
            <a:r>
              <a:rPr lang="ru-RU" sz="20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події</a:t>
            </a:r>
            <a:r>
              <a:rPr lang="ru-RU" sz="20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uk-UA" sz="20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тих</a:t>
            </a:r>
            <a:r>
              <a:rPr lang="ru-RU" sz="20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років</a:t>
            </a:r>
            <a:r>
              <a:rPr lang="ru-RU" sz="20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є </a:t>
            </a:r>
            <a:r>
              <a:rPr lang="ru-RU" sz="20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дуже</a:t>
            </a:r>
            <a:r>
              <a:rPr lang="ru-RU" sz="20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важливою</a:t>
            </a:r>
            <a:r>
              <a:rPr lang="ru-RU" sz="20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сторінкою</a:t>
            </a:r>
            <a:r>
              <a:rPr lang="ru-RU" sz="20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в </a:t>
            </a:r>
            <a:r>
              <a:rPr lang="ru-RU" sz="20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історії</a:t>
            </a:r>
            <a:r>
              <a:rPr lang="ru-RU" sz="20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України</a:t>
            </a:r>
            <a:r>
              <a:rPr lang="ru-RU" sz="20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яку повинен знати </a:t>
            </a:r>
            <a:r>
              <a:rPr lang="ru-RU" sz="2000" b="1" i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кожен</a:t>
            </a:r>
            <a:r>
              <a:rPr lang="ru-RU" sz="20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. 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8BEAB4E-2AA7-48A5-A1C6-A3E939228BF8}"/>
              </a:ext>
            </a:extLst>
          </p:cNvPr>
          <p:cNvSpPr/>
          <p:nvPr/>
        </p:nvSpPr>
        <p:spPr>
          <a:xfrm>
            <a:off x="5946559" y="432017"/>
            <a:ext cx="58252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листопада Україна та світ вшановують пам’ять жертв Голодомору 1932-1933 років і масових штучних голодів 1921-1923 і 1946-1947 років. Ми згадуємо про мільйони людських життів, які Україна втратила внаслідок Голодомору і масових штучних голодів.</a:t>
            </a:r>
          </a:p>
          <a:p>
            <a:r>
              <a:rPr lang="uk-UA" sz="2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Четвертий рік поспіль ми вшановуватимемо жертв комуністичного геноциду в умовах повномасштабної війни Росії проти України. Трагічні події, які ми переживаємо, засвідчують</a:t>
            </a:r>
            <a:r>
              <a:rPr lang="en-US" sz="2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2000" i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жива пам’ять надзвичайно важлива, ті, хто чинить злочини проти людства, мають бути засуджені світовою спільнотою, а жертви – гідно вшановані.</a:t>
            </a:r>
            <a:endParaRPr lang="ru-RU" sz="2000" i="1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9821D5-DA83-4DDE-A8F5-9F2EC90AB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1" y="0"/>
            <a:ext cx="5317724" cy="30477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89590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виток: вертикальный 6">
            <a:extLst>
              <a:ext uri="{FF2B5EF4-FFF2-40B4-BE49-F238E27FC236}">
                <a16:creationId xmlns:a16="http://schemas.microsoft.com/office/drawing/2014/main" id="{C42621DE-B5DD-43D7-B22F-A709A893CE9E}"/>
              </a:ext>
            </a:extLst>
          </p:cNvPr>
          <p:cNvSpPr/>
          <p:nvPr/>
        </p:nvSpPr>
        <p:spPr>
          <a:xfrm>
            <a:off x="3860800" y="1309512"/>
            <a:ext cx="4470399" cy="463973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FD4196-E0F1-4893-A9BD-0BA4CE4EB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3713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62807D-E6D5-43F1-9135-148CE5DDA060}"/>
              </a:ext>
            </a:extLst>
          </p:cNvPr>
          <p:cNvSpPr txBox="1"/>
          <p:nvPr/>
        </p:nvSpPr>
        <p:spPr>
          <a:xfrm>
            <a:off x="4374445" y="1131959"/>
            <a:ext cx="391867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          </a:t>
            </a:r>
            <a:r>
              <a:rPr lang="uk-UA" sz="2400" b="1" i="1" dirty="0"/>
              <a:t>ГОЛОДОМОР</a:t>
            </a:r>
          </a:p>
          <a:p>
            <a:r>
              <a:rPr lang="uk-UA" sz="2000" b="1" i="1" dirty="0"/>
              <a:t>Тендітна дівчина схилилась</a:t>
            </a:r>
          </a:p>
          <a:p>
            <a:r>
              <a:rPr lang="uk-UA" sz="2000" b="1" i="1" dirty="0"/>
              <a:t>Над чорно-білим колоском</a:t>
            </a:r>
          </a:p>
          <a:p>
            <a:r>
              <a:rPr lang="uk-UA" sz="2000" b="1" i="1" dirty="0"/>
              <a:t>Взяла, - до тіла притулила,</a:t>
            </a:r>
          </a:p>
          <a:p>
            <a:r>
              <a:rPr lang="uk-UA" sz="2000" b="1" i="1" dirty="0"/>
              <a:t>А голод в горлі став </a:t>
            </a:r>
            <a:r>
              <a:rPr lang="uk-UA" sz="2000" b="1" i="1" dirty="0" err="1"/>
              <a:t>комком</a:t>
            </a:r>
            <a:r>
              <a:rPr lang="uk-UA" sz="2000" b="1" i="1" dirty="0"/>
              <a:t>.</a:t>
            </a:r>
          </a:p>
          <a:p>
            <a:r>
              <a:rPr lang="uk-UA" sz="2000" b="1" i="1" dirty="0"/>
              <a:t>Із страхом бідна озиралась</a:t>
            </a:r>
          </a:p>
          <a:p>
            <a:r>
              <a:rPr lang="uk-UA" sz="2000" b="1" i="1" dirty="0"/>
              <a:t>Очима горя, повних сліз,</a:t>
            </a:r>
          </a:p>
          <a:p>
            <a:r>
              <a:rPr lang="uk-UA" sz="2000" b="1" i="1" dirty="0"/>
              <a:t>А той недобиток, той нелюд</a:t>
            </a:r>
          </a:p>
          <a:p>
            <a:r>
              <a:rPr lang="uk-UA" sz="2000" b="1" i="1" dirty="0"/>
              <a:t>Уже за нею гадом ліз.</a:t>
            </a:r>
          </a:p>
          <a:p>
            <a:r>
              <a:rPr lang="uk-UA" sz="2000" b="1" i="1" dirty="0"/>
              <a:t>Накинулась «змія» на жертву</a:t>
            </a:r>
          </a:p>
          <a:p>
            <a:r>
              <a:rPr lang="uk-UA" sz="2000" b="1" i="1" dirty="0"/>
              <a:t>І відібрала колосок,</a:t>
            </a:r>
          </a:p>
          <a:p>
            <a:r>
              <a:rPr lang="uk-UA" sz="2000" b="1" i="1" dirty="0"/>
              <a:t>І загубився в чорнім небі</a:t>
            </a:r>
          </a:p>
          <a:p>
            <a:r>
              <a:rPr lang="uk-UA" sz="2000" b="1" i="1" dirty="0"/>
              <a:t>Її протяжний голосок…</a:t>
            </a:r>
          </a:p>
          <a:p>
            <a:endParaRPr lang="uk-UA" sz="2000" dirty="0"/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42DF71-3831-4B81-BCC8-BF915EF4DAFE}"/>
              </a:ext>
            </a:extLst>
          </p:cNvPr>
          <p:cNvSpPr txBox="1"/>
          <p:nvPr/>
        </p:nvSpPr>
        <p:spPr>
          <a:xfrm>
            <a:off x="8331198" y="395901"/>
            <a:ext cx="37443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/>
              <a:t>«Я просто їсти хочу, - ЛЮДИ!!!</a:t>
            </a:r>
          </a:p>
          <a:p>
            <a:r>
              <a:rPr lang="uk-UA" sz="2000" b="1" i="1" dirty="0"/>
              <a:t>За що мене в сиру землю!</a:t>
            </a:r>
          </a:p>
          <a:p>
            <a:r>
              <a:rPr lang="uk-UA" sz="2000" b="1" i="1" dirty="0"/>
              <a:t>Що злого я вам всім зробила</a:t>
            </a:r>
          </a:p>
          <a:p>
            <a:r>
              <a:rPr lang="uk-UA" sz="2000" b="1" i="1" dirty="0"/>
              <a:t>Я лиш недавно тут живу…»</a:t>
            </a:r>
          </a:p>
          <a:p>
            <a:r>
              <a:rPr lang="uk-UA" sz="2000" b="1" i="1" dirty="0"/>
              <a:t>І впало бідне в зиму грудну,</a:t>
            </a:r>
          </a:p>
          <a:p>
            <a:r>
              <a:rPr lang="uk-UA" sz="2000" b="1" i="1" dirty="0"/>
              <a:t>Застигла зболена сльоза</a:t>
            </a:r>
          </a:p>
          <a:p>
            <a:r>
              <a:rPr lang="uk-UA" sz="2000" b="1" i="1" dirty="0"/>
              <a:t>І ще в одну безвинну хату</a:t>
            </a:r>
          </a:p>
          <a:p>
            <a:r>
              <a:rPr lang="uk-UA" sz="2000" b="1" i="1" dirty="0" err="1"/>
              <a:t>Вповзла</a:t>
            </a:r>
            <a:r>
              <a:rPr lang="uk-UA" sz="2000" b="1" i="1" dirty="0"/>
              <a:t> непрохана біда.</a:t>
            </a:r>
          </a:p>
          <a:p>
            <a:r>
              <a:rPr lang="ru-RU" sz="2000" b="1" i="1" dirty="0"/>
              <a:t>Про </a:t>
            </a:r>
            <a:r>
              <a:rPr lang="ru-RU" sz="2000" b="1" i="1" dirty="0" err="1"/>
              <a:t>що</a:t>
            </a:r>
            <a:r>
              <a:rPr lang="ru-RU" sz="2000" b="1" i="1" dirty="0"/>
              <a:t> тут, люди, </a:t>
            </a:r>
            <a:r>
              <a:rPr lang="ru-RU" sz="2000" b="1" i="1" dirty="0" err="1"/>
              <a:t>говорити</a:t>
            </a:r>
            <a:endParaRPr lang="ru-RU" sz="2000" b="1" i="1" dirty="0"/>
          </a:p>
          <a:p>
            <a:r>
              <a:rPr lang="ru-RU" sz="2000" b="1" i="1" dirty="0"/>
              <a:t>І </a:t>
            </a:r>
            <a:r>
              <a:rPr lang="ru-RU" sz="2000" b="1" i="1" dirty="0" err="1"/>
              <a:t>сперечатися</a:t>
            </a:r>
            <a:r>
              <a:rPr lang="ru-RU" sz="2000" b="1" i="1" dirty="0"/>
              <a:t>, - про </a:t>
            </a:r>
            <a:r>
              <a:rPr lang="ru-RU" sz="2000" b="1" i="1" dirty="0" err="1"/>
              <a:t>що</a:t>
            </a:r>
            <a:endParaRPr lang="ru-RU" sz="2000" b="1" i="1" dirty="0"/>
          </a:p>
          <a:p>
            <a:r>
              <a:rPr lang="ru-RU" sz="2000" b="1" i="1" dirty="0"/>
              <a:t>Нам треба </a:t>
            </a:r>
            <a:r>
              <a:rPr lang="ru-RU" sz="2000" b="1" i="1" dirty="0" err="1"/>
              <a:t>свічку</a:t>
            </a:r>
            <a:r>
              <a:rPr lang="ru-RU" sz="2000" b="1" i="1" dirty="0"/>
              <a:t> </a:t>
            </a:r>
            <a:r>
              <a:rPr lang="ru-RU" sz="2000" b="1" i="1" dirty="0" err="1"/>
              <a:t>запалити</a:t>
            </a:r>
            <a:endParaRPr lang="ru-RU" sz="2000" b="1" i="1" dirty="0"/>
          </a:p>
          <a:p>
            <a:r>
              <a:rPr lang="ru-RU" sz="2000" b="1" i="1" dirty="0"/>
              <a:t>Все в </a:t>
            </a:r>
            <a:r>
              <a:rPr lang="ru-RU" sz="2000" b="1" i="1" dirty="0" err="1"/>
              <a:t>порівнянні</a:t>
            </a:r>
            <a:r>
              <a:rPr lang="ru-RU" sz="2000" b="1" i="1" dirty="0"/>
              <a:t> з </a:t>
            </a:r>
            <a:r>
              <a:rPr lang="ru-RU" sz="2000" b="1" i="1" dirty="0" err="1"/>
              <a:t>цим</a:t>
            </a:r>
            <a:r>
              <a:rPr lang="ru-RU" sz="2000" b="1" i="1" dirty="0"/>
              <a:t>, - </a:t>
            </a:r>
            <a:r>
              <a:rPr lang="ru-RU" sz="2000" b="1" i="1" dirty="0" err="1"/>
              <a:t>ніщо</a:t>
            </a:r>
            <a:r>
              <a:rPr lang="ru-RU" sz="2000" b="1" i="1" dirty="0"/>
              <a:t>!</a:t>
            </a:r>
          </a:p>
          <a:p>
            <a:r>
              <a:rPr lang="ru-RU" sz="2000" b="1" i="1" dirty="0"/>
              <a:t>                           </a:t>
            </a:r>
            <a:r>
              <a:rPr lang="ru-RU" sz="2000" b="1" i="1" dirty="0" err="1"/>
              <a:t>Олена</a:t>
            </a:r>
            <a:r>
              <a:rPr lang="ru-RU" sz="2000" b="1" i="1" dirty="0"/>
              <a:t> </a:t>
            </a:r>
            <a:r>
              <a:rPr lang="ru-RU" sz="2000" b="1" i="1" dirty="0" err="1"/>
              <a:t>Терен</a:t>
            </a:r>
            <a:endParaRPr lang="uk-UA" sz="2000" b="1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06F4AB-FFA2-4E3C-99B3-8C9BE8BB4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689" y="4885229"/>
            <a:ext cx="195088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42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C318C8-1846-4BC6-B398-CFFDE3C7243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2265" y="0"/>
            <a:ext cx="10759735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F0D51B-25FD-4C14-B1B7-701A559D13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91" y="1620337"/>
            <a:ext cx="1274174" cy="35908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9A5C37-31B1-4C70-B684-9A2EF1B387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59" b="6790"/>
          <a:stretch/>
        </p:blipFill>
        <p:spPr>
          <a:xfrm>
            <a:off x="2229718" y="3080551"/>
            <a:ext cx="2238515" cy="2991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65EE2B-3A27-449B-8D26-BD48E7EBF49B}"/>
              </a:ext>
            </a:extLst>
          </p:cNvPr>
          <p:cNvSpPr txBox="1"/>
          <p:nvPr/>
        </p:nvSpPr>
        <p:spPr>
          <a:xfrm>
            <a:off x="2433905" y="417293"/>
            <a:ext cx="8521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chemeClr val="accent4"/>
                </a:solidFill>
              </a:rPr>
              <a:t>Стасюк Олеся. Нариси про голодомор / Олеся Стасюк. – К.</a:t>
            </a:r>
            <a:r>
              <a:rPr lang="en-US" sz="2000" b="1" i="1" dirty="0">
                <a:solidFill>
                  <a:schemeClr val="accent4"/>
                </a:solidFill>
              </a:rPr>
              <a:t>:</a:t>
            </a:r>
            <a:r>
              <a:rPr lang="uk-UA" sz="2000" b="1" i="1" dirty="0">
                <a:solidFill>
                  <a:schemeClr val="accent4"/>
                </a:solidFill>
              </a:rPr>
              <a:t> </a:t>
            </a:r>
            <a:r>
              <a:rPr lang="en-US" sz="2000" b="1" i="1" dirty="0">
                <a:solidFill>
                  <a:schemeClr val="accent4"/>
                </a:solidFill>
              </a:rPr>
              <a:t>B</a:t>
            </a:r>
            <a:r>
              <a:rPr lang="uk-UA" sz="2000" b="1" i="1" dirty="0" err="1">
                <a:solidFill>
                  <a:schemeClr val="accent4"/>
                </a:solidFill>
              </a:rPr>
              <a:t>идавець</a:t>
            </a:r>
            <a:r>
              <a:rPr lang="uk-UA" sz="2000" b="1" i="1" dirty="0">
                <a:solidFill>
                  <a:schemeClr val="accent4"/>
                </a:solidFill>
              </a:rPr>
              <a:t> Мельник М., 2019. – 216 с.</a:t>
            </a:r>
            <a:endParaRPr lang="ru-RU" sz="2000" b="1" i="1" dirty="0">
              <a:solidFill>
                <a:schemeClr val="accent4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BD43D2-B57A-40DA-8D2D-0594774B242F}"/>
              </a:ext>
            </a:extLst>
          </p:cNvPr>
          <p:cNvSpPr/>
          <p:nvPr/>
        </p:nvSpPr>
        <p:spPr>
          <a:xfrm>
            <a:off x="3749283" y="1056727"/>
            <a:ext cx="73319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Безумовно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Голодомор-геноцид 1932–1933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один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епізод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набагато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довшій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складнішій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примусу,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придушення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насильства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українців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боку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комуністичного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режиму, але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предметом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розгляду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хотілося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почати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суті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злочину</a:t>
            </a:r>
            <a:r>
              <a:rPr lang="ru-RU" sz="2000" b="1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6BCB4-48C2-435F-B1E2-1245DE3623B5}"/>
              </a:ext>
            </a:extLst>
          </p:cNvPr>
          <p:cNvSpPr txBox="1"/>
          <p:nvPr/>
        </p:nvSpPr>
        <p:spPr>
          <a:xfrm>
            <a:off x="4873447" y="2778176"/>
            <a:ext cx="65362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Мета цієї книги – у більш розгорнутому вигляді розкрити геноцидну природу Голодомору. Для цього обрано послідовний виклад пов'язаних між собою нарисів, що розкривають такі ключові питання, як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:</a:t>
            </a:r>
            <a:r>
              <a:rPr lang="uk-UA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причини, або що уможливило геноцид українців у ХХ столітті,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методи, або як винищував українців </a:t>
            </a:r>
            <a:r>
              <a:rPr lang="uk-UA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совєтський</a:t>
            </a:r>
            <a:r>
              <a:rPr lang="uk-UA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режим,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наслідки, або чому Голодомор-геноцид українців вважається однією з найбільших трагедій минулого століття,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оцінка, або навіщо дії стосовно українців як нації потрібно кваліфікувати як злочин,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пам’ять, або чому так важливо не забувати у ХХІ ст. про Голодомор саме як геноцид українців.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2744DC-97C4-4DF3-AC96-361B6E25F4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9" y="5211192"/>
            <a:ext cx="1439993" cy="13778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ED4CAF-5665-4D4B-BF18-F5D37E331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8522" y="1384917"/>
            <a:ext cx="1004017" cy="100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46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C02A4B-B12B-4E5A-AD16-F25B68766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59" y="0"/>
            <a:ext cx="1075944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7A3BB3-F3E8-419D-9F17-3E547E9CC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85" y="1411631"/>
            <a:ext cx="1274174" cy="359085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E584CF-C906-444F-B98B-04CF11327C01}"/>
              </a:ext>
            </a:extLst>
          </p:cNvPr>
          <p:cNvSpPr/>
          <p:nvPr/>
        </p:nvSpPr>
        <p:spPr>
          <a:xfrm>
            <a:off x="2622749" y="395968"/>
            <a:ext cx="650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chemeClr val="accent4"/>
                </a:solidFill>
                <a:latin typeface="Arial" panose="020B0604020202020204" pitchFamily="34" charset="0"/>
              </a:rPr>
              <a:t>Розсекречена</a:t>
            </a:r>
            <a:r>
              <a:rPr lang="ru-RU" sz="2000" b="1" i="1" dirty="0">
                <a:solidFill>
                  <a:schemeClr val="accent4"/>
                </a:solidFill>
                <a:latin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chemeClr val="accent4"/>
                </a:solidFill>
                <a:latin typeface="Arial" panose="020B0604020202020204" pitchFamily="34" charset="0"/>
              </a:rPr>
              <a:t>пам'ять</a:t>
            </a:r>
            <a:r>
              <a:rPr lang="ru-RU" sz="2000" b="1" i="1" dirty="0">
                <a:solidFill>
                  <a:schemeClr val="accent4"/>
                </a:solidFill>
                <a:latin typeface="Arial" panose="020B0604020202020204" pitchFamily="34" charset="0"/>
              </a:rPr>
              <a:t>: Голодомор 1932-1933 </a:t>
            </a:r>
            <a:r>
              <a:rPr lang="ru-RU" sz="2000" b="1" i="1" dirty="0" err="1">
                <a:solidFill>
                  <a:schemeClr val="accent4"/>
                </a:solidFill>
                <a:latin typeface="Arial" panose="020B0604020202020204" pitchFamily="34" charset="0"/>
              </a:rPr>
              <a:t>років</a:t>
            </a:r>
            <a:r>
              <a:rPr lang="ru-RU" sz="2000" b="1" i="1" dirty="0">
                <a:solidFill>
                  <a:schemeClr val="accent4"/>
                </a:solidFill>
                <a:latin typeface="Arial" panose="020B0604020202020204" pitchFamily="34" charset="0"/>
              </a:rPr>
              <a:t> в </a:t>
            </a:r>
            <a:r>
              <a:rPr lang="ru-RU" sz="2000" b="1" i="1" dirty="0" err="1">
                <a:solidFill>
                  <a:schemeClr val="accent4"/>
                </a:solidFill>
                <a:latin typeface="Arial" panose="020B0604020202020204" pitchFamily="34" charset="0"/>
              </a:rPr>
              <a:t>Україні</a:t>
            </a:r>
            <a:r>
              <a:rPr lang="ru-RU" sz="2000" b="1" i="1" dirty="0">
                <a:solidFill>
                  <a:schemeClr val="accent4"/>
                </a:solidFill>
                <a:latin typeface="Arial" panose="020B0604020202020204" pitchFamily="34" charset="0"/>
              </a:rPr>
              <a:t> в документах ГПУ-НКВД.-</a:t>
            </a:r>
            <a:r>
              <a:rPr lang="en-US" sz="2000" b="1" i="1" dirty="0">
                <a:solidFill>
                  <a:schemeClr val="accent4"/>
                </a:solidFill>
                <a:latin typeface="Arial" panose="020B0604020202020204" pitchFamily="34" charset="0"/>
              </a:rPr>
              <a:t>K.: </a:t>
            </a:r>
            <a:r>
              <a:rPr lang="ru-RU" sz="2000" b="1" i="1" dirty="0">
                <a:solidFill>
                  <a:schemeClr val="accent4"/>
                </a:solidFill>
                <a:latin typeface="Arial" panose="020B0604020202020204" pitchFamily="34" charset="0"/>
              </a:rPr>
              <a:t>Вид. </a:t>
            </a:r>
            <a:r>
              <a:rPr lang="ru-RU" sz="2000" b="1" i="1" dirty="0" err="1">
                <a:solidFill>
                  <a:schemeClr val="accent4"/>
                </a:solidFill>
                <a:latin typeface="Arial" panose="020B0604020202020204" pitchFamily="34" charset="0"/>
              </a:rPr>
              <a:t>дім"Києво-Могилянська</a:t>
            </a:r>
            <a:r>
              <a:rPr lang="ru-RU" sz="2000" b="1" i="1" dirty="0">
                <a:solidFill>
                  <a:schemeClr val="accent4"/>
                </a:solidFill>
                <a:latin typeface="Arial" panose="020B0604020202020204" pitchFamily="34" charset="0"/>
              </a:rPr>
              <a:t> академія",2008.-604с.</a:t>
            </a:r>
            <a:endParaRPr lang="ru-RU" sz="2000" b="1" i="1" dirty="0">
              <a:solidFill>
                <a:schemeClr val="accent4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723942-55FF-4C82-8D36-4FACFAF3D16A}"/>
              </a:ext>
            </a:extLst>
          </p:cNvPr>
          <p:cNvSpPr/>
          <p:nvPr/>
        </p:nvSpPr>
        <p:spPr>
          <a:xfrm>
            <a:off x="4787914" y="1807599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виданні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представлено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радянських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Державного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(ДПУ) та Народного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комісаріату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внутрішніх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 (НКВС),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додаткову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архівну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причини,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перебіг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найстрашнішої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трагедії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 XX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Голодомору 1932-1933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розповідають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органами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держбезпеки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масових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репресій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тому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з метою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приховування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правди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Голодомор.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документи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зберігались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грифами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секретності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недоступними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дослідників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75C9DA-1FF2-4694-9613-06348B98E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7813" y="1874253"/>
            <a:ext cx="2326071" cy="74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35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498C50-6A2E-4252-93AE-44C17387C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59" y="-71021"/>
            <a:ext cx="1075944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17C4F0-15C9-4299-8BEC-9FA45E138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802" y="2220837"/>
            <a:ext cx="2355239" cy="77443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858146-B474-4AF7-8F0A-DE47C5A5A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701" y="493691"/>
            <a:ext cx="3345787" cy="186776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C003F7-C206-4B94-A42E-FD78577065D2}"/>
              </a:ext>
            </a:extLst>
          </p:cNvPr>
          <p:cNvSpPr/>
          <p:nvPr/>
        </p:nvSpPr>
        <p:spPr>
          <a:xfrm>
            <a:off x="5136445" y="894105"/>
            <a:ext cx="7055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r>
              <a:rPr lang="ru-RU" b="1" i="1" dirty="0" err="1">
                <a:solidFill>
                  <a:schemeClr val="accent4"/>
                </a:solidFill>
                <a:latin typeface="Arial" panose="020B0604020202020204" pitchFamily="34" charset="0"/>
              </a:rPr>
              <a:t>Смертю</a:t>
            </a:r>
            <a:r>
              <a:rPr lang="ru-RU" b="1" i="1" dirty="0">
                <a:solidFill>
                  <a:schemeClr val="accent4"/>
                </a:solidFill>
                <a:latin typeface="Arial" panose="020B0604020202020204" pitchFamily="34" charset="0"/>
              </a:rPr>
              <a:t> смерть </a:t>
            </a:r>
            <a:r>
              <a:rPr lang="ru-RU" b="1" i="1" dirty="0" err="1">
                <a:solidFill>
                  <a:schemeClr val="accent4"/>
                </a:solidFill>
                <a:latin typeface="Arial" panose="020B0604020202020204" pitchFamily="34" charset="0"/>
              </a:rPr>
              <a:t>подолали</a:t>
            </a:r>
            <a:r>
              <a:rPr lang="ru-RU" b="1" i="1" dirty="0">
                <a:solidFill>
                  <a:schemeClr val="accent4"/>
                </a:solidFill>
                <a:latin typeface="Arial" panose="020B0604020202020204" pitchFamily="34" charset="0"/>
              </a:rPr>
              <a:t>: Голодомор в </a:t>
            </a:r>
            <a:r>
              <a:rPr lang="ru-RU" b="1" i="1" dirty="0" err="1">
                <a:solidFill>
                  <a:schemeClr val="accent4"/>
                </a:solidFill>
                <a:latin typeface="Arial" panose="020B0604020202020204" pitchFamily="34" charset="0"/>
              </a:rPr>
              <a:t>Україні</a:t>
            </a:r>
            <a:r>
              <a:rPr lang="ru-RU" b="1" i="1" dirty="0">
                <a:solidFill>
                  <a:schemeClr val="accent4"/>
                </a:solidFill>
                <a:latin typeface="Arial" panose="020B0604020202020204" pitchFamily="34" charset="0"/>
              </a:rPr>
              <a:t> 1932-1933/ Авт. </a:t>
            </a:r>
            <a:r>
              <a:rPr lang="ru-RU" b="1" i="1" dirty="0" err="1">
                <a:solidFill>
                  <a:schemeClr val="accent4"/>
                </a:solidFill>
                <a:latin typeface="Arial" panose="020B0604020202020204" pitchFamily="34" charset="0"/>
              </a:rPr>
              <a:t>колектив</a:t>
            </a:r>
            <a:r>
              <a:rPr lang="ru-RU" b="1" i="1" dirty="0">
                <a:solidFill>
                  <a:schemeClr val="accent4"/>
                </a:solidFill>
                <a:latin typeface="Arial" panose="020B0604020202020204" pitchFamily="34" charset="0"/>
              </a:rPr>
              <a:t> </a:t>
            </a:r>
            <a:r>
              <a:rPr lang="ru-RU" b="1" i="1" dirty="0" err="1">
                <a:solidFill>
                  <a:schemeClr val="accent4"/>
                </a:solidFill>
                <a:latin typeface="Arial" panose="020B0604020202020204" pitchFamily="34" charset="0"/>
              </a:rPr>
              <a:t>П.П.Панченко</a:t>
            </a:r>
            <a:r>
              <a:rPr lang="ru-RU" b="1" i="1" dirty="0">
                <a:solidFill>
                  <a:schemeClr val="accent4"/>
                </a:solidFill>
                <a:latin typeface="Arial" panose="020B0604020202020204" pitchFamily="34" charset="0"/>
              </a:rPr>
              <a:t> (</a:t>
            </a:r>
            <a:r>
              <a:rPr lang="ru-RU" b="1" i="1" dirty="0" err="1">
                <a:solidFill>
                  <a:schemeClr val="accent4"/>
                </a:solidFill>
                <a:latin typeface="Arial" panose="020B0604020202020204" pitchFamily="34" charset="0"/>
              </a:rPr>
              <a:t>керівник</a:t>
            </a:r>
            <a:r>
              <a:rPr lang="ru-RU" b="1" i="1" dirty="0">
                <a:solidFill>
                  <a:schemeClr val="accent4"/>
                </a:solidFill>
                <a:latin typeface="Arial" panose="020B0604020202020204" pitchFamily="34" charset="0"/>
              </a:rPr>
              <a:t>), М.М. </a:t>
            </a:r>
            <a:r>
              <a:rPr lang="ru-RU" b="1" i="1" dirty="0" err="1">
                <a:solidFill>
                  <a:schemeClr val="accent4"/>
                </a:solidFill>
                <a:latin typeface="Arial" panose="020B0604020202020204" pitchFamily="34" charset="0"/>
              </a:rPr>
              <a:t>Вівчарик</a:t>
            </a:r>
            <a:r>
              <a:rPr lang="ru-RU" b="1" i="1" dirty="0">
                <a:solidFill>
                  <a:schemeClr val="accent4"/>
                </a:solidFill>
                <a:latin typeface="Arial" panose="020B0604020202020204" pitchFamily="34" charset="0"/>
              </a:rPr>
              <a:t>, </a:t>
            </a:r>
            <a:r>
              <a:rPr lang="ru-RU" b="1" i="1" dirty="0" err="1">
                <a:solidFill>
                  <a:schemeClr val="accent4"/>
                </a:solidFill>
                <a:latin typeface="Arial" panose="020B0604020202020204" pitchFamily="34" charset="0"/>
              </a:rPr>
              <a:t>А.І.Голуб</a:t>
            </a:r>
            <a:r>
              <a:rPr lang="ru-RU" b="1" i="1" dirty="0">
                <a:solidFill>
                  <a:schemeClr val="accent4"/>
                </a:solidFill>
                <a:latin typeface="Arial" panose="020B0604020202020204" pitchFamily="34" charset="0"/>
              </a:rPr>
              <a:t>, </a:t>
            </a:r>
            <a:r>
              <a:rPr lang="ru-RU" b="1" i="1" dirty="0" err="1">
                <a:solidFill>
                  <a:schemeClr val="accent4"/>
                </a:solidFill>
                <a:latin typeface="Arial" panose="020B0604020202020204" pitchFamily="34" charset="0"/>
              </a:rPr>
              <a:t>М.А.Журба</a:t>
            </a:r>
            <a:r>
              <a:rPr lang="ru-RU" b="1" i="1" dirty="0">
                <a:solidFill>
                  <a:schemeClr val="accent4"/>
                </a:solidFill>
                <a:latin typeface="Arial" panose="020B0604020202020204" pitchFamily="34" charset="0"/>
              </a:rPr>
              <a:t> та </a:t>
            </a:r>
            <a:r>
              <a:rPr lang="ru-RU" b="1" i="1" dirty="0" err="1">
                <a:solidFill>
                  <a:schemeClr val="accent4"/>
                </a:solidFill>
                <a:latin typeface="Arial" panose="020B0604020202020204" pitchFamily="34" charset="0"/>
              </a:rPr>
              <a:t>ін</a:t>
            </a:r>
            <a:r>
              <a:rPr lang="ru-RU" b="1" i="1" dirty="0">
                <a:solidFill>
                  <a:schemeClr val="accent4"/>
                </a:solidFill>
                <a:latin typeface="Arial" panose="020B0604020202020204" pitchFamily="34" charset="0"/>
              </a:rPr>
              <a:t>./-К.: Україна,2003.-352 с.</a:t>
            </a:r>
            <a:endParaRPr lang="ru-RU" b="1" i="1" dirty="0">
              <a:solidFill>
                <a:schemeClr val="accent4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3143B0-0178-4111-A038-983FA6605DAF}"/>
              </a:ext>
            </a:extLst>
          </p:cNvPr>
          <p:cNvSpPr/>
          <p:nvPr/>
        </p:nvSpPr>
        <p:spPr>
          <a:xfrm>
            <a:off x="5665154" y="2220837"/>
            <a:ext cx="50942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книзі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трагедія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голодомору 1932-1933 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висвітлюється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у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загальноукраїнському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так і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регіональних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аспектах .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Авторський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органічно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доповнюється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численними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архівними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документами,спогадами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очевидців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страшної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трагедії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оригінальними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ілюстрованими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матеріалами</a:t>
            </a:r>
            <a:r>
              <a:rPr lang="ru-RU" sz="24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E1F306-E0ED-4C10-96DF-36E37548B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85" y="1411631"/>
            <a:ext cx="1274174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93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849962-555C-4978-B109-BDAEB69C4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59" y="0"/>
            <a:ext cx="1075944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947CD0-7E42-449B-A83D-1F7E6335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395" y="1567059"/>
            <a:ext cx="3828620" cy="47004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AD09CE-EAEB-4C41-A234-3F91281ADA74}"/>
              </a:ext>
            </a:extLst>
          </p:cNvPr>
          <p:cNvSpPr txBox="1"/>
          <p:nvPr/>
        </p:nvSpPr>
        <p:spPr>
          <a:xfrm>
            <a:off x="2579456" y="429587"/>
            <a:ext cx="663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chemeClr val="accent4"/>
                </a:solidFill>
              </a:rPr>
              <a:t>1933</a:t>
            </a:r>
            <a:r>
              <a:rPr lang="en-US" sz="2000" b="1" i="1" dirty="0">
                <a:solidFill>
                  <a:schemeClr val="accent4"/>
                </a:solidFill>
              </a:rPr>
              <a:t>:</a:t>
            </a:r>
            <a:r>
              <a:rPr lang="uk-UA" sz="2000" b="1" i="1" dirty="0">
                <a:solidFill>
                  <a:schemeClr val="accent4"/>
                </a:solidFill>
              </a:rPr>
              <a:t> «І чого ви ще живі</a:t>
            </a:r>
            <a:r>
              <a:rPr lang="en-US" sz="2000" b="1" i="1" dirty="0">
                <a:solidFill>
                  <a:schemeClr val="accent4"/>
                </a:solidFill>
              </a:rPr>
              <a:t>?</a:t>
            </a:r>
            <a:r>
              <a:rPr lang="uk-UA" sz="2000" b="1" i="1" dirty="0">
                <a:solidFill>
                  <a:schemeClr val="accent4"/>
                </a:solidFill>
              </a:rPr>
              <a:t>» /</a:t>
            </a:r>
            <a:r>
              <a:rPr lang="uk-UA" sz="2000" b="1" i="1" dirty="0" err="1">
                <a:solidFill>
                  <a:schemeClr val="accent4"/>
                </a:solidFill>
              </a:rPr>
              <a:t>упоряд</a:t>
            </a:r>
            <a:r>
              <a:rPr lang="uk-UA" sz="2000" b="1" i="1" dirty="0">
                <a:solidFill>
                  <a:schemeClr val="accent4"/>
                </a:solidFill>
              </a:rPr>
              <a:t>. Тетяна </a:t>
            </a:r>
            <a:r>
              <a:rPr lang="uk-UA" sz="2000" b="1" i="1" dirty="0" err="1">
                <a:solidFill>
                  <a:schemeClr val="accent4"/>
                </a:solidFill>
              </a:rPr>
              <a:t>Боряк</a:t>
            </a:r>
            <a:r>
              <a:rPr lang="uk-UA" sz="2000" b="1" i="1" dirty="0">
                <a:solidFill>
                  <a:schemeClr val="accent4"/>
                </a:solidFill>
              </a:rPr>
              <a:t>. – К</a:t>
            </a:r>
            <a:r>
              <a:rPr lang="en-US" sz="2000" b="1" i="1" dirty="0">
                <a:solidFill>
                  <a:schemeClr val="accent4"/>
                </a:solidFill>
              </a:rPr>
              <a:t>.:</a:t>
            </a:r>
            <a:r>
              <a:rPr lang="uk-UA" sz="2000" b="1" i="1" dirty="0">
                <a:solidFill>
                  <a:schemeClr val="accent4"/>
                </a:solidFill>
              </a:rPr>
              <a:t> ТОВ «Видавництво «</a:t>
            </a:r>
            <a:r>
              <a:rPr lang="uk-UA" sz="2000" b="1" i="1" dirty="0" err="1">
                <a:solidFill>
                  <a:schemeClr val="accent4"/>
                </a:solidFill>
              </a:rPr>
              <a:t>Кліо</a:t>
            </a:r>
            <a:r>
              <a:rPr lang="uk-UA" sz="2000" b="1" i="1" dirty="0">
                <a:solidFill>
                  <a:schemeClr val="accent4"/>
                </a:solidFill>
              </a:rPr>
              <a:t>», 2021. – 720 с.</a:t>
            </a:r>
            <a:endParaRPr lang="ru-RU" sz="2000" b="1" i="1" dirty="0">
              <a:solidFill>
                <a:schemeClr val="accent4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BA57EC-3E86-4BCC-84A7-2B58688E684F}"/>
              </a:ext>
            </a:extLst>
          </p:cNvPr>
          <p:cNvSpPr/>
          <p:nvPr/>
        </p:nvSpPr>
        <p:spPr>
          <a:xfrm>
            <a:off x="5555295" y="1075099"/>
            <a:ext cx="6096000" cy="58785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02020"/>
                </a:solidFill>
                <a:latin typeface="NotoSans"/>
              </a:rPr>
              <a:t> 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книжка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розкриває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 Голодомору, як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вилучення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незернових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запасів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одягу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селян.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Загальноусталеною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думка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1932 р.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проведена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конфіскація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зерна для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плану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хлібозаготівель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Упорядниця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 на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свідчень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зібраних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різний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час,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показує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картину тотального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вилучення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селян,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знищення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могло бути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використане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їжу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картоплі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кваснини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жмені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квасолі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сушки. Подано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радянської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напередодні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Голодомору з точки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зору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конфіскації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словами –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позбавлення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села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Голоси тих,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вижив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страхітті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Голодомору,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зібрані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книжці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є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беззаперечним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свідченням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організаторів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виконавців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страшного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злочину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b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B6B06A-F783-4847-9369-9DB1B1F6E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85" y="1411631"/>
            <a:ext cx="1274174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13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E5DD1F-773D-48AE-8288-DE603C59B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59" y="0"/>
            <a:ext cx="1075944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F3B2B0-9D4D-49CB-8D95-C2482B353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15" b="7092"/>
          <a:stretch/>
        </p:blipFill>
        <p:spPr>
          <a:xfrm>
            <a:off x="2149064" y="2104007"/>
            <a:ext cx="2993395" cy="4270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105550-2AF0-475B-A60B-43F840203E01}"/>
              </a:ext>
            </a:extLst>
          </p:cNvPr>
          <p:cNvSpPr txBox="1"/>
          <p:nvPr/>
        </p:nvSpPr>
        <p:spPr>
          <a:xfrm>
            <a:off x="2816742" y="698061"/>
            <a:ext cx="7226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err="1">
                <a:solidFill>
                  <a:schemeClr val="accent4"/>
                </a:solidFill>
              </a:rPr>
              <a:t>Епплбом</a:t>
            </a:r>
            <a:r>
              <a:rPr lang="uk-UA" sz="2000" b="1" i="1" dirty="0">
                <a:solidFill>
                  <a:schemeClr val="accent4"/>
                </a:solidFill>
              </a:rPr>
              <a:t> </a:t>
            </a:r>
            <a:r>
              <a:rPr lang="uk-UA" sz="2000" b="1" i="1" dirty="0" err="1">
                <a:solidFill>
                  <a:schemeClr val="accent4"/>
                </a:solidFill>
              </a:rPr>
              <a:t>Енн</a:t>
            </a:r>
            <a:r>
              <a:rPr lang="uk-UA" sz="2000" b="1" i="1" dirty="0">
                <a:solidFill>
                  <a:schemeClr val="accent4"/>
                </a:solidFill>
              </a:rPr>
              <a:t>. Червоний голод. Війна Сталіна проти України. – К.</a:t>
            </a:r>
            <a:r>
              <a:rPr lang="en-US" sz="2000" b="1" i="1" dirty="0">
                <a:solidFill>
                  <a:schemeClr val="accent4"/>
                </a:solidFill>
              </a:rPr>
              <a:t>:</a:t>
            </a:r>
            <a:r>
              <a:rPr lang="uk-UA" sz="2000" b="1" i="1" dirty="0">
                <a:solidFill>
                  <a:schemeClr val="accent4"/>
                </a:solidFill>
              </a:rPr>
              <a:t> Н</a:t>
            </a:r>
            <a:r>
              <a:rPr lang="en-US" sz="2000" b="1" i="1" dirty="0">
                <a:solidFill>
                  <a:schemeClr val="accent4"/>
                </a:solidFill>
              </a:rPr>
              <a:t>R</a:t>
            </a:r>
            <a:r>
              <a:rPr lang="uk-UA" sz="2000" b="1" i="1" dirty="0">
                <a:solidFill>
                  <a:schemeClr val="accent4"/>
                </a:solidFill>
              </a:rPr>
              <a:t>ЕС Р</a:t>
            </a:r>
            <a:r>
              <a:rPr lang="en-US" sz="2000" b="1" i="1" dirty="0">
                <a:solidFill>
                  <a:schemeClr val="accent4"/>
                </a:solidFill>
              </a:rPr>
              <a:t>RESS</a:t>
            </a:r>
            <a:r>
              <a:rPr lang="uk-UA" sz="2000" b="1" i="1" dirty="0">
                <a:solidFill>
                  <a:schemeClr val="accent4"/>
                </a:solidFill>
              </a:rPr>
              <a:t>, 2018. – 440 с.</a:t>
            </a:r>
            <a:endParaRPr lang="ru-RU" sz="2000" b="1" i="1" dirty="0">
              <a:solidFill>
                <a:schemeClr val="accent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D150B-FF50-4DA0-9CB0-D03949EA2A5B}"/>
              </a:ext>
            </a:extLst>
          </p:cNvPr>
          <p:cNvSpPr txBox="1"/>
          <p:nvPr/>
        </p:nvSpPr>
        <p:spPr>
          <a:xfrm>
            <a:off x="5273336" y="1752176"/>
            <a:ext cx="627771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книзі «Червоний голод». Війна Сталіна проти України» </a:t>
            </a:r>
            <a:r>
              <a:rPr lang="uk-UA" sz="16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Енн</a:t>
            </a:r>
            <a:r>
              <a:rPr lang="uk-UA" sz="16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Епплбом</a:t>
            </a:r>
            <a:r>
              <a:rPr lang="uk-UA" sz="16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висвітлює історію Голоду 1932-1933 років та події, що цьому передували. На основі архівних документів, щоденників, усних свідчень, мемуарів, досліджень українських та зарубіжних науковців авторка доводить, що штучний голод в Україні та репресії проти української інтелігенції на початку 1930-х років стали складовими єдиного наміру Сталіна та його поплічників. Більшовицькі лідери добре пам'ятали, як майже втратили Україну у 1917-1920 роках. Коли з масовими виступами українських селян проти колективізації ця загроза виникла знову, комуністична влада вдалася до політики творення голоду, яка забрала життя майже чотирьох мільйонів людей. Але, як зазначає автор в історичній перспективі Сталін програв війну проти України, котра врешті виборола незалежність. І хоча «Червоний голод» написано не у відповідь на сучасні події, розуміння причин, механізмів та наслідків Голодомору може багато чого прояснити в нинішніх українсько-російських відносинах і трактуваннях спільного радянського минулого.</a:t>
            </a:r>
            <a:endParaRPr lang="ru-RU" sz="1600" i="1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5B7F0B-3A2B-431D-A9DC-68649599E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85" y="1411631"/>
            <a:ext cx="1274174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75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506306-64EB-4619-A4F5-474C06A02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559" y="0"/>
            <a:ext cx="1075944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11546D-5F28-4BBE-BBFE-F1635785F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827" y="1826649"/>
            <a:ext cx="3255546" cy="45541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9C1AB8-0BC6-4BAE-AAD8-73640A1E7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537" y="338008"/>
            <a:ext cx="2186770" cy="2754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1827CD-E003-4593-B711-C6443AA565F4}"/>
              </a:ext>
            </a:extLst>
          </p:cNvPr>
          <p:cNvSpPr/>
          <p:nvPr/>
        </p:nvSpPr>
        <p:spPr>
          <a:xfrm>
            <a:off x="4187307" y="2018972"/>
            <a:ext cx="444782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читачем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перший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повний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переклад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відомого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з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найтрагічніших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періодів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нашої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Спираючись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документальні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автор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розкриває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жахливі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картини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колективізації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голодомору 1929—1933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залишаючи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собою право на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особистий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погляд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висвітлювані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  <a:latin typeface="Verdana" panose="020B0604030504040204" pitchFamily="34" charset="0"/>
              </a:rPr>
            </a:br>
            <a:endParaRPr lang="ru-RU" dirty="0">
              <a:solidFill>
                <a:schemeClr val="accent4">
                  <a:lumMod val="20000"/>
                  <a:lumOff val="80000"/>
                </a:schemeClr>
              </a:solidFill>
              <a:latin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2AE5B4-668D-4BBC-A759-E3F3BDAFF29F}"/>
              </a:ext>
            </a:extLst>
          </p:cNvPr>
          <p:cNvSpPr txBox="1"/>
          <p:nvPr/>
        </p:nvSpPr>
        <p:spPr>
          <a:xfrm>
            <a:off x="4374444" y="655543"/>
            <a:ext cx="6508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err="1">
                <a:solidFill>
                  <a:schemeClr val="accent4"/>
                </a:solidFill>
              </a:rPr>
              <a:t>Конвест</a:t>
            </a:r>
            <a:r>
              <a:rPr lang="uk-UA" sz="2000" b="1" i="1" dirty="0">
                <a:solidFill>
                  <a:schemeClr val="accent4"/>
                </a:solidFill>
              </a:rPr>
              <a:t> Роберт. Жнива скорботи</a:t>
            </a:r>
            <a:r>
              <a:rPr lang="en-US" sz="2000" b="1" i="1" dirty="0">
                <a:solidFill>
                  <a:schemeClr val="accent4"/>
                </a:solidFill>
              </a:rPr>
              <a:t>:</a:t>
            </a:r>
            <a:r>
              <a:rPr lang="uk-UA" sz="2000" b="1" i="1" dirty="0">
                <a:solidFill>
                  <a:schemeClr val="accent4"/>
                </a:solidFill>
              </a:rPr>
              <a:t> радянська колективізація і голодомор.- К.</a:t>
            </a:r>
            <a:r>
              <a:rPr lang="en-US" sz="2000" b="1" i="1" dirty="0">
                <a:solidFill>
                  <a:schemeClr val="accent4"/>
                </a:solidFill>
              </a:rPr>
              <a:t>:</a:t>
            </a:r>
            <a:r>
              <a:rPr lang="uk-UA" sz="2000" b="1" i="1" dirty="0">
                <a:solidFill>
                  <a:schemeClr val="accent4"/>
                </a:solidFill>
              </a:rPr>
              <a:t> Либідь, 1993. – 384 с.</a:t>
            </a:r>
            <a:endParaRPr lang="ru-RU" sz="2000" b="1" i="1" dirty="0">
              <a:solidFill>
                <a:schemeClr val="accent4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A8604D-09EF-4F4D-AE82-28BE30007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85" y="1411631"/>
            <a:ext cx="1274174" cy="35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919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1155</Words>
  <Application>Microsoft Office PowerPoint</Application>
  <PresentationFormat>Широкоэкранный</PresentationFormat>
  <Paragraphs>71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Monotype Corsiva</vt:lpstr>
      <vt:lpstr>NotoSans</vt:lpstr>
      <vt:lpstr>tahoma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60</cp:revision>
  <dcterms:created xsi:type="dcterms:W3CDTF">2022-11-11T11:10:38Z</dcterms:created>
  <dcterms:modified xsi:type="dcterms:W3CDTF">2025-11-21T08:26:01Z</dcterms:modified>
</cp:coreProperties>
</file>