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59" r:id="rId3"/>
    <p:sldId id="270" r:id="rId4"/>
    <p:sldId id="261" r:id="rId5"/>
    <p:sldId id="262" r:id="rId6"/>
    <p:sldId id="263" r:id="rId7"/>
    <p:sldId id="271" r:id="rId8"/>
    <p:sldId id="272" r:id="rId9"/>
    <p:sldId id="267" r:id="rId10"/>
    <p:sldId id="265" r:id="rId11"/>
    <p:sldId id="266" r:id="rId12"/>
    <p:sldId id="264" r:id="rId13"/>
    <p:sldId id="268" r:id="rId14"/>
    <p:sldId id="25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2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1F136-171C-42F9-839B-0384809EF560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77179-E471-4550-BE50-0696D4D7F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205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7179-E471-4550-BE50-0696D4D7F62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9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7179-E471-4550-BE50-0696D4D7F62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30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FC33-288B-4A47-843B-40F8B44D4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2DD159-490F-4445-8C85-E5078131D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11179-A434-4B84-A2DA-4A0B8927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6ED92-9AF0-4B89-80ED-643580D14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3BF9C-133F-495E-8122-3CA3355B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3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4AD7B-8950-47E5-9AFF-78B51CF6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D0AEDB-ED49-4F9F-8FCD-0E66C609F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9089D-CA52-469E-8AD4-0A863926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9313D0-8AA2-41D8-ABD7-9AB2F9D9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8B51FB-4201-426F-8752-00E66AEE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4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2EC253-5D96-4746-9A09-5896CA22A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F299BD-C5FC-44F9-AE47-B5BF8DE56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54B19-CB12-4A7D-8E91-010B5AD9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E206E9-F444-4939-A64C-BF637033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975ECD-D4AF-4D35-B58F-1E87E9D1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0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B3565-6993-4F86-95D7-2793A4B7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BA5708-E343-4132-A2AF-DA2A907AF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425B16-A3C1-4321-A1C7-3EF3C9A9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EF2DF-C614-425E-A3F2-EC440DDB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D5B358-FE2F-4254-9D1F-1E695EF9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2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0F8BD-E66D-4930-9163-F355AF06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CC5DDA-566A-4340-A47C-FD0FA889E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21FAAF-BD65-42A1-A411-12068567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B53F2C-845E-4933-B57D-1F535922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2C4888-6CC1-4A18-9184-C9B8B4BC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0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D55A7-1CB5-4AA2-BF38-C7AC88D8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6D44C-63A2-4CD9-A708-CD82FD526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3DD601-6064-4FEB-8E02-7D098EA73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668AEF-B18B-4EA6-ABC5-6F8D1E4F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E8EFD6-4DDF-40A3-8853-A6D8AAE0E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921ED7-AAF4-4CFD-BA1D-48B99513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46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CD464-9E38-4FFA-80F6-0C17409D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B61C50-8123-4DB0-B273-009F1E4B4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36C4A5-BF41-4F47-840F-F4E1FC3CF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ACC64E-B5FE-4A2A-8EF1-BB4838EA3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E932DA-839D-4772-ACB3-6AD601FD2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A944A0-A48B-42BD-AF2F-6460F502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6AB0C9-2D66-4D23-B5A4-69555654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7E490A-A710-4392-B27F-35CF5A75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92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56062-F7E6-4A33-A7C1-700B3F65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C8DED6-5104-4F46-95F2-3F02BBE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763CC0-2748-489D-9212-9E52B73D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6C3C21-D085-432C-819B-CB261D1A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81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011D4A-27B9-4D15-98DD-E3CB685E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962EB4-0EC3-44F6-BA44-5F46284D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83475C-DF98-4724-B333-44FABC73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49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47327-E41E-4B2C-B7BD-33850F00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353488-5B41-4836-BD9E-B76AE8DB2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E2F59-8266-41D2-84B9-9097E36E0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04F797-0E92-46D6-8A89-B48A99D14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F0911D-8CE7-46BC-952A-3FF62870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B809C-2B46-446E-9E30-CE9B0843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2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04D2E-18BE-460E-B6A9-FBC0BDFF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F56962-E588-4AB3-8371-99F32DFF4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667E2F-7C09-42EA-9559-D39770081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9FDAB-E7AB-46E0-A88A-9B029BC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8C123C-2F48-4F06-B51F-CCD24B3A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6C3640-ED9B-4B7D-A113-14B262B6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03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D788-CC3C-47F2-908C-BF0BC02C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5E7327-9C7B-42FD-80D7-2E9487B5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36131-B2B4-4302-9A94-2D844B16D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79EC6-3DA2-4E34-9EE7-8C0B058B01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FAD542-3303-49B8-BC1D-57B8F0FF1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75E97E-B3EC-4AC2-847B-8C632AA85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9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D74E6D-901D-4109-A478-A38113553DAF}"/>
              </a:ext>
            </a:extLst>
          </p:cNvPr>
          <p:cNvSpPr/>
          <p:nvPr/>
        </p:nvSpPr>
        <p:spPr>
          <a:xfrm>
            <a:off x="3928110" y="1701980"/>
            <a:ext cx="6096000" cy="27122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Навесні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свят,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причому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професійних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й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загальнолюдських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близьких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всім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кожному. До таких свят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відноситься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Міжнародний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сім’ї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встановлений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Генеральною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Асамблеєю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ООН у 1993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відзначається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щорічно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травня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CC0BF7-DA06-4A59-91E1-0FE537AB0D1C}"/>
              </a:ext>
            </a:extLst>
          </p:cNvPr>
          <p:cNvSpPr/>
          <p:nvPr/>
        </p:nvSpPr>
        <p:spPr>
          <a:xfrm>
            <a:off x="3612444" y="4710385"/>
            <a:ext cx="6096000" cy="8695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незапам’ятних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часів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залишається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основою основ, як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запорука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продовження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роду,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майбутніх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громадян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своєї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країни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DEDD3F-23AF-4911-A39A-D8A35DC2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5BE006-5A5D-44AE-848C-A9C27FACE81C}"/>
              </a:ext>
            </a:extLst>
          </p:cNvPr>
          <p:cNvSpPr/>
          <p:nvPr/>
        </p:nvSpPr>
        <p:spPr>
          <a:xfrm>
            <a:off x="824525" y="1796758"/>
            <a:ext cx="4391378" cy="2144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9F7BE9-82B5-4ACC-9380-1D6DFECC7179}"/>
              </a:ext>
            </a:extLst>
          </p:cNvPr>
          <p:cNvSpPr/>
          <p:nvPr/>
        </p:nvSpPr>
        <p:spPr>
          <a:xfrm>
            <a:off x="1101563" y="2123275"/>
            <a:ext cx="6096000" cy="18557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Родина,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рід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святі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Вони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кожному в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житті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 з вами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гілочки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яке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стоїть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віки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дерево - наш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славний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родовід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батько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мама,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прадід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твій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дід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28356-382B-42B1-9068-818428B38161}"/>
              </a:ext>
            </a:extLst>
          </p:cNvPr>
          <p:cNvSpPr txBox="1"/>
          <p:nvPr/>
        </p:nvSpPr>
        <p:spPr>
          <a:xfrm>
            <a:off x="2793694" y="1162739"/>
            <a:ext cx="6780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</a:t>
            </a:r>
            <a:r>
              <a:rPr kumimoji="0" lang="uk-UA" sz="4400" b="1" i="1" u="none" strike="noStrike" kern="0" cap="none" spc="0" normalizeH="0" baseline="0" noProof="0" dirty="0">
                <a:ln>
                  <a:noFill/>
                </a:ln>
                <a:solidFill>
                  <a:srgbClr val="4D2307"/>
                </a:solidFill>
                <a:effectLst/>
                <a:uLnTx/>
                <a:uFillTx/>
              </a:rPr>
              <a:t>Вчимося бути батьками </a:t>
            </a:r>
            <a:endParaRPr kumimoji="0" lang="ru-RU" sz="4400" b="1" i="1" u="none" strike="noStrike" kern="0" cap="none" spc="0" normalizeH="0" baseline="0" noProof="0" dirty="0">
              <a:ln>
                <a:noFill/>
              </a:ln>
              <a:solidFill>
                <a:srgbClr val="4D2307"/>
              </a:solidFill>
              <a:effectLst/>
              <a:uLnTx/>
              <a:uFillTx/>
            </a:endParaRPr>
          </a:p>
        </p:txBody>
      </p:sp>
      <p:sp>
        <p:nvSpPr>
          <p:cNvPr id="10" name="Двойная волна 9">
            <a:extLst>
              <a:ext uri="{FF2B5EF4-FFF2-40B4-BE49-F238E27FC236}">
                <a16:creationId xmlns:a16="http://schemas.microsoft.com/office/drawing/2014/main" id="{14223B2F-D083-4127-BA9A-0ECDC8133FBB}"/>
              </a:ext>
            </a:extLst>
          </p:cNvPr>
          <p:cNvSpPr/>
          <p:nvPr/>
        </p:nvSpPr>
        <p:spPr>
          <a:xfrm>
            <a:off x="7969532" y="5876106"/>
            <a:ext cx="4109155" cy="911129"/>
          </a:xfrm>
          <a:prstGeom prst="doubleWav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E16AE-13BE-46A7-A6C3-F3AEF8D46BA6}"/>
              </a:ext>
            </a:extLst>
          </p:cNvPr>
          <p:cNvSpPr txBox="1"/>
          <p:nvPr/>
        </p:nvSpPr>
        <p:spPr>
          <a:xfrm>
            <a:off x="7689999" y="5819057"/>
            <a:ext cx="6780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</a:t>
            </a:r>
            <a:r>
              <a:rPr lang="uk-UA" sz="2800" b="1" i="1" kern="0" dirty="0">
                <a:solidFill>
                  <a:srgbClr val="4D2307"/>
                </a:solidFill>
              </a:rPr>
              <a:t>Віртуальна виставка</a:t>
            </a:r>
            <a:r>
              <a:rPr kumimoji="0" lang="uk-UA" sz="2800" b="1" i="1" u="none" strike="noStrike" kern="0" cap="none" spc="0" normalizeH="0" baseline="0" noProof="0" dirty="0">
                <a:ln>
                  <a:noFill/>
                </a:ln>
                <a:solidFill>
                  <a:srgbClr val="4D2307"/>
                </a:solidFill>
                <a:effectLst/>
                <a:uLnTx/>
                <a:uFillTx/>
              </a:rPr>
              <a:t> </a:t>
            </a: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rgbClr val="4D2307"/>
              </a:solidFill>
              <a:effectLst/>
              <a:uLnTx/>
              <a:uFillTx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55376-908B-4517-8A58-FE232532C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072" y="4258379"/>
            <a:ext cx="3425856" cy="228288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684392-50E5-471E-A1FD-A5C553F902FD}"/>
              </a:ext>
            </a:extLst>
          </p:cNvPr>
          <p:cNvSpPr/>
          <p:nvPr/>
        </p:nvSpPr>
        <p:spPr>
          <a:xfrm>
            <a:off x="3355506" y="293583"/>
            <a:ext cx="5480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</a:rPr>
              <a:t>К</a:t>
            </a:r>
            <a:r>
              <a:rPr kumimoji="0" lang="ru-RU" sz="1800" b="1" i="1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</a:rPr>
              <a:t>омунальний</a:t>
            </a:r>
            <a:r>
              <a:rPr kumimoji="0" lang="ru-RU" sz="1800" b="1" i="1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</a:rPr>
              <a:t> заклад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</a:rPr>
              <a:t>«</a:t>
            </a:r>
            <a:r>
              <a:rPr kumimoji="0" lang="ru-RU" sz="1800" b="1" i="1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</a:rPr>
              <a:t>Виноградівська</a:t>
            </a:r>
            <a:r>
              <a:rPr kumimoji="0" lang="ru-RU" sz="1800" b="1" i="1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</a:rPr>
              <a:t> центральна </a:t>
            </a:r>
            <a:r>
              <a:rPr kumimoji="0" lang="ru-RU" sz="1800" b="1" i="1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</a:rPr>
              <a:t>публічна</a:t>
            </a:r>
            <a:r>
              <a:rPr kumimoji="0" lang="ru-RU" sz="1800" b="1" i="1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800" b="1" i="1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</a:rPr>
              <a:t>бібліотека</a:t>
            </a:r>
            <a:r>
              <a:rPr kumimoji="0" lang="ru-RU" sz="1800" b="1" i="1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</a:rPr>
              <a:t>»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</a:rPr>
              <a:t>Виноградівської</a:t>
            </a:r>
            <a:r>
              <a:rPr kumimoji="0" lang="ru-RU" sz="1800" b="1" i="1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800" b="1" i="1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</a:rPr>
              <a:t>міської</a:t>
            </a:r>
            <a:r>
              <a:rPr kumimoji="0" lang="ru-RU" sz="1800" b="1" i="1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</a:rPr>
              <a:t> ради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B799C0-7567-40A1-9E3A-8943BB7CA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282" y="178107"/>
            <a:ext cx="1210089" cy="1047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20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1518C4-F9C3-4BF5-93DC-B8552C71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DBF9E0-2D73-4B06-B0F4-494E3DD73366}"/>
              </a:ext>
            </a:extLst>
          </p:cNvPr>
          <p:cNvSpPr txBox="1"/>
          <p:nvPr/>
        </p:nvSpPr>
        <p:spPr>
          <a:xfrm rot="20790194">
            <a:off x="869642" y="1588486"/>
            <a:ext cx="299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Куди зникли справжні чоловіки</a:t>
            </a:r>
            <a:r>
              <a:rPr lang="en-US" dirty="0">
                <a:solidFill>
                  <a:srgbClr val="FFFF00"/>
                </a:solidFill>
              </a:rPr>
              <a:t>?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BC4F7-C2F0-4D9A-96AE-508431B8052D}"/>
              </a:ext>
            </a:extLst>
          </p:cNvPr>
          <p:cNvSpPr txBox="1"/>
          <p:nvPr/>
        </p:nvSpPr>
        <p:spPr>
          <a:xfrm>
            <a:off x="1018848" y="2908950"/>
            <a:ext cx="279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Чому так багато розлучень і сиріт при живих батьках</a:t>
            </a:r>
            <a:r>
              <a:rPr lang="en-US" dirty="0">
                <a:solidFill>
                  <a:srgbClr val="FFFF00"/>
                </a:solidFill>
              </a:rPr>
              <a:t>?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86898-EA44-405F-9E20-6C4B89222C10}"/>
              </a:ext>
            </a:extLst>
          </p:cNvPr>
          <p:cNvSpPr txBox="1"/>
          <p:nvPr/>
        </p:nvSpPr>
        <p:spPr>
          <a:xfrm>
            <a:off x="478518" y="4188812"/>
            <a:ext cx="3774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rgbClr val="FFFF00"/>
                </a:solidFill>
              </a:rPr>
              <a:t>Де поділися чоловіки, які хочуть і вміють виховувати та дбати про своїх дітей</a:t>
            </a:r>
            <a:r>
              <a:rPr lang="en-US" b="1" i="1" dirty="0">
                <a:solidFill>
                  <a:srgbClr val="FFFF00"/>
                </a:solidFill>
              </a:rPr>
              <a:t>?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10D36-FE64-4A98-9EE8-4DB93F62CB05}"/>
              </a:ext>
            </a:extLst>
          </p:cNvPr>
          <p:cNvSpPr txBox="1"/>
          <p:nvPr/>
        </p:nvSpPr>
        <p:spPr>
          <a:xfrm>
            <a:off x="8416101" y="2434486"/>
            <a:ext cx="3297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rgbClr val="FFFF00"/>
                </a:solidFill>
              </a:rPr>
              <a:t>Книжка розрахована на найширше коло небайдужих татусів, а також мам, які подарують книжку своїм чоловікам, аби ті знали, як стати крутими батьками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536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D063D5-64D0-44BF-9C8D-C1EB9E535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24"/>
            <a:ext cx="12192000" cy="677875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1FD86F-F5B8-4508-9001-9E7B75E95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68" y="561664"/>
            <a:ext cx="3006565" cy="99888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A444F-1B6D-4A6D-A586-FE2CA8F86650}"/>
              </a:ext>
            </a:extLst>
          </p:cNvPr>
          <p:cNvSpPr/>
          <p:nvPr/>
        </p:nvSpPr>
        <p:spPr>
          <a:xfrm>
            <a:off x="4043343" y="770109"/>
            <a:ext cx="670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Головін В. Як бути класним татом. Історії та досвід відомих батьків / Влад Головін. – К.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</a:rPr>
              <a:t>Брайт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 Букс, 2019. – 280 с.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4845E-1998-445D-8BC6-A68113A18D20}"/>
              </a:ext>
            </a:extLst>
          </p:cNvPr>
          <p:cNvSpPr txBox="1"/>
          <p:nvPr/>
        </p:nvSpPr>
        <p:spPr>
          <a:xfrm>
            <a:off x="4043343" y="1551470"/>
            <a:ext cx="64839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Батько, яким можна пишатися,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батько, з яким безпечно,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батько, який завжди допоможе, -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 це ресурс для людини на все життя. І навіть на наступні покоління. Іноді трапляється, що комусь бракувало свого батька – з різних причин. І вже в дорослому віці людина замислюється над питанням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 а з кого брати приклад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Ось вам книжка – тут багато прикладів.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Читайте та ставайте або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залишайтеся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класними батьками.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4270C-BA65-4C28-9A97-E3C39E563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142" y="3687785"/>
            <a:ext cx="4688230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4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FE79F0-35BE-49F2-AE2A-740157C1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3194BA-A061-4163-826E-EB026D6EE2FA}"/>
              </a:ext>
            </a:extLst>
          </p:cNvPr>
          <p:cNvSpPr/>
          <p:nvPr/>
        </p:nvSpPr>
        <p:spPr>
          <a:xfrm>
            <a:off x="5238043" y="1493067"/>
            <a:ext cx="52259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omic Sans MS" panose="030F0702030302020204" pitchFamily="66" charset="0"/>
                <a:ea typeface="Verdana" panose="020B0604030504040204" pitchFamily="34" charset="0"/>
              </a:rPr>
              <a:t>Нова</a:t>
            </a:r>
            <a:r>
              <a:rPr lang="ru-RU" dirty="0">
                <a:latin typeface="Comic Sans MS" panose="030F0702030302020204" pitchFamily="66" charset="0"/>
              </a:rPr>
              <a:t> книжка </a:t>
            </a:r>
            <a:r>
              <a:rPr lang="ru-RU" dirty="0" err="1">
                <a:latin typeface="Comic Sans MS" panose="030F0702030302020204" pitchFamily="66" charset="0"/>
              </a:rPr>
              <a:t>відомої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сімейної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психологині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авторки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бестселерів</a:t>
            </a:r>
            <a:r>
              <a:rPr lang="ru-RU" dirty="0">
                <a:latin typeface="Comic Sans MS" panose="030F0702030302020204" pitchFamily="66" charset="0"/>
              </a:rPr>
              <a:t> «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робити</a:t>
            </a:r>
            <a:r>
              <a:rPr lang="ru-RU" dirty="0">
                <a:latin typeface="Comic Sans MS" panose="030F0702030302020204" pitchFamily="66" charset="0"/>
              </a:rPr>
              <a:t>, коли...» і «</a:t>
            </a:r>
            <a:r>
              <a:rPr lang="ru-RU" dirty="0" err="1">
                <a:latin typeface="Comic Sans MS" panose="030F0702030302020204" pitchFamily="66" charset="0"/>
              </a:rPr>
              <a:t>Таємна</a:t>
            </a:r>
            <a:r>
              <a:rPr lang="ru-RU" dirty="0">
                <a:latin typeface="Comic Sans MS" panose="030F0702030302020204" pitchFamily="66" charset="0"/>
              </a:rPr>
              <a:t> опора…» </a:t>
            </a:r>
            <a:r>
              <a:rPr lang="ru-RU" dirty="0" err="1">
                <a:latin typeface="Comic Sans MS" panose="030F0702030302020204" pitchFamily="66" charset="0"/>
              </a:rPr>
              <a:t>відповідає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одвічні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запитання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</a:t>
            </a:r>
            <a:r>
              <a:rPr lang="ru-RU" dirty="0">
                <a:latin typeface="Comic Sans MS" panose="030F0702030302020204" pitchFamily="66" charset="0"/>
              </a:rPr>
              <a:t> про </a:t>
            </a:r>
            <a:r>
              <a:rPr lang="ru-RU" dirty="0" err="1">
                <a:latin typeface="Comic Sans MS" panose="030F0702030302020204" pitchFamily="66" charset="0"/>
              </a:rPr>
              <a:t>особливості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дітей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Дуже</a:t>
            </a:r>
            <a:r>
              <a:rPr lang="ru-RU" dirty="0">
                <a:latin typeface="Comic Sans MS" panose="030F0702030302020204" pitchFamily="66" charset="0"/>
              </a:rPr>
              <a:t> часто </a:t>
            </a:r>
            <a:r>
              <a:rPr lang="ru-RU" dirty="0" err="1">
                <a:latin typeface="Comic Sans MS" panose="030F0702030302020204" pitchFamily="66" charset="0"/>
              </a:rPr>
              <a:t>виявляється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саме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незгоди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взаєминах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змушують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поводитися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найкращим</a:t>
            </a:r>
            <a:r>
              <a:rPr lang="ru-RU" dirty="0">
                <a:latin typeface="Comic Sans MS" panose="030F0702030302020204" pitchFamily="66" charset="0"/>
              </a:rPr>
              <a:t> чином, а </a:t>
            </a:r>
            <a:r>
              <a:rPr lang="ru-RU" dirty="0" err="1">
                <a:latin typeface="Comic Sans MS" panose="030F0702030302020204" pitchFamily="66" charset="0"/>
              </a:rPr>
              <a:t>батьків</a:t>
            </a:r>
            <a:r>
              <a:rPr lang="ru-RU" dirty="0">
                <a:latin typeface="Comic Sans MS" panose="030F0702030302020204" pitchFamily="66" charset="0"/>
              </a:rPr>
              <a:t> — </a:t>
            </a:r>
            <a:r>
              <a:rPr lang="ru-RU" dirty="0" err="1">
                <a:latin typeface="Comic Sans MS" panose="030F0702030302020204" pitchFamily="66" charset="0"/>
              </a:rPr>
              <a:t>дратуватись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вдаватись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відчай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Дорослі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розуміють</a:t>
            </a:r>
            <a:r>
              <a:rPr lang="ru-RU" dirty="0">
                <a:latin typeface="Comic Sans MS" panose="030F0702030302020204" pitchFamily="66" charset="0"/>
              </a:rPr>
              <a:t> потреб і </a:t>
            </a:r>
            <a:r>
              <a:rPr lang="ru-RU" dirty="0" err="1">
                <a:latin typeface="Comic Sans MS" panose="030F0702030302020204" pitchFamily="66" charset="0"/>
              </a:rPr>
              <a:t>захоплень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власних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дітей</a:t>
            </a:r>
            <a:r>
              <a:rPr lang="ru-RU" dirty="0">
                <a:latin typeface="Comic Sans MS" panose="030F0702030302020204" pitchFamily="66" charset="0"/>
              </a:rPr>
              <a:t>, а </a:t>
            </a:r>
            <a:r>
              <a:rPr lang="ru-RU" dirty="0" err="1">
                <a:latin typeface="Comic Sans MS" panose="030F0702030302020204" pitchFamily="66" charset="0"/>
              </a:rPr>
              <a:t>діти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слухаються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нехтують</a:t>
            </a:r>
            <a:r>
              <a:rPr lang="ru-RU" dirty="0">
                <a:latin typeface="Comic Sans MS" panose="030F0702030302020204" pitchFamily="66" charset="0"/>
              </a:rPr>
              <a:t> правилами і </a:t>
            </a:r>
            <a:r>
              <a:rPr lang="ru-RU" dirty="0" err="1">
                <a:latin typeface="Comic Sans MS" panose="030F0702030302020204" pitchFamily="66" charset="0"/>
              </a:rPr>
              <a:t>брешуть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Експертка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сфері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допоможе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знайти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дитиною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спільну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мову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розв’язати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конфліктні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ситуації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зберегти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терпіння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віднайти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розуміння</a:t>
            </a:r>
            <a:r>
              <a:rPr lang="ru-RU" dirty="0">
                <a:latin typeface="Comic Sans MS" panose="030F0702030302020204" pitchFamily="66" charset="0"/>
              </a:rPr>
              <a:t> й мир у </a:t>
            </a:r>
            <a:r>
              <a:rPr lang="ru-RU" dirty="0" err="1">
                <a:latin typeface="Comic Sans MS" panose="030F0702030302020204" pitchFamily="66" charset="0"/>
              </a:rPr>
              <a:t>сім’ї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0443FF-722C-49D3-9356-C7256EE85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489" y="4641056"/>
            <a:ext cx="2172294" cy="2198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029A42-441D-4F70-8209-A522FD843773}"/>
              </a:ext>
            </a:extLst>
          </p:cNvPr>
          <p:cNvSpPr txBox="1"/>
          <p:nvPr/>
        </p:nvSpPr>
        <p:spPr>
          <a:xfrm>
            <a:off x="2856090" y="648866"/>
            <a:ext cx="8231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/>
              <a:t>Петрановська</a:t>
            </a:r>
            <a:r>
              <a:rPr lang="uk-UA" b="1" dirty="0"/>
              <a:t> Л. Якщо з дитиною складно / Людмила </a:t>
            </a:r>
            <a:r>
              <a:rPr lang="uk-UA" b="1" dirty="0" err="1"/>
              <a:t>Петрановська</a:t>
            </a:r>
            <a:r>
              <a:rPr lang="uk-UA" b="1" dirty="0"/>
              <a:t>. Х.</a:t>
            </a:r>
            <a:r>
              <a:rPr lang="en-US" b="1" dirty="0"/>
              <a:t>:</a:t>
            </a:r>
            <a:r>
              <a:rPr lang="uk-UA" b="1" dirty="0"/>
              <a:t> </a:t>
            </a:r>
            <a:r>
              <a:rPr lang="uk-UA" b="1" dirty="0" err="1"/>
              <a:t>Віват</a:t>
            </a:r>
            <a:r>
              <a:rPr lang="uk-UA" b="1" dirty="0"/>
              <a:t>, 2020. – 160 с.</a:t>
            </a: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7CF66-6FF5-4C67-A9C5-24AE0B77A0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84" t="438" r="32785" b="3693"/>
          <a:stretch/>
        </p:blipFill>
        <p:spPr>
          <a:xfrm>
            <a:off x="1728010" y="1493067"/>
            <a:ext cx="3028522" cy="44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23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CDBB06-32E2-4501-838E-280A8A0B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7C8FC7-7342-4212-9D8D-6CBE3FD03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622" y="1362089"/>
            <a:ext cx="3045782" cy="45686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8CF7A6-858E-421D-8ECB-16841EB9ED6C}"/>
              </a:ext>
            </a:extLst>
          </p:cNvPr>
          <p:cNvSpPr/>
          <p:nvPr/>
        </p:nvSpPr>
        <p:spPr>
          <a:xfrm>
            <a:off x="4413253" y="1666093"/>
            <a:ext cx="68975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Як </a:t>
            </a:r>
            <a:r>
              <a:rPr lang="ru-RU" dirty="0" err="1">
                <a:latin typeface="Comic Sans MS" panose="030F0702030302020204" pitchFamily="66" charset="0"/>
              </a:rPr>
              <a:t>ви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виховуєте</a:t>
            </a:r>
            <a:r>
              <a:rPr lang="ru-RU" dirty="0">
                <a:latin typeface="Comic Sans MS" panose="030F0702030302020204" pitchFamily="66" charset="0"/>
              </a:rPr>
              <a:t> свою </a:t>
            </a:r>
            <a:r>
              <a:rPr lang="ru-RU" dirty="0" err="1">
                <a:latin typeface="Comic Sans MS" panose="030F0702030302020204" pitchFamily="66" charset="0"/>
              </a:rPr>
              <a:t>дитину</a:t>
            </a:r>
            <a:r>
              <a:rPr lang="ru-RU" dirty="0">
                <a:latin typeface="Comic Sans MS" panose="030F0702030302020204" pitchFamily="66" charset="0"/>
              </a:rPr>
              <a:t>? </a:t>
            </a:r>
            <a:r>
              <a:rPr lang="ru-RU" dirty="0" err="1">
                <a:latin typeface="Comic Sans MS" panose="030F0702030302020204" pitchFamily="66" charset="0"/>
              </a:rPr>
              <a:t>Читаєте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спеціальну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літературу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слухаєтеся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власних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радитеся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сусідами</a:t>
            </a:r>
            <a:r>
              <a:rPr lang="ru-RU" dirty="0">
                <a:latin typeface="Comic Sans MS" panose="030F0702030302020204" pitchFamily="66" charset="0"/>
              </a:rPr>
              <a:t>? А </a:t>
            </a:r>
            <a:r>
              <a:rPr lang="ru-RU" dirty="0" err="1">
                <a:latin typeface="Comic Sans MS" panose="030F0702030302020204" pitchFamily="66" charset="0"/>
              </a:rPr>
              <a:t>може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поклада­єтесь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інтуїцію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життєвий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досвід</a:t>
            </a:r>
            <a:r>
              <a:rPr lang="ru-RU" dirty="0">
                <a:latin typeface="Comic Sans MS" panose="030F0702030302020204" pitchFamily="66" charset="0"/>
              </a:rPr>
              <a:t>? А </a:t>
            </a:r>
            <a:r>
              <a:rPr lang="ru-RU" dirty="0" err="1">
                <a:latin typeface="Comic Sans MS" panose="030F0702030302020204" pitchFamily="66" charset="0"/>
              </a:rPr>
              <a:t>раптом</a:t>
            </a:r>
            <a:r>
              <a:rPr lang="ru-RU" dirty="0">
                <a:latin typeface="Comic Sans MS" panose="030F0702030302020204" pitchFamily="66" charset="0"/>
              </a:rPr>
              <a:t> вам </a:t>
            </a:r>
            <a:r>
              <a:rPr lang="ru-RU" dirty="0" err="1">
                <a:latin typeface="Comic Sans MS" panose="030F0702030302020204" pitchFamily="66" charset="0"/>
              </a:rPr>
              <a:t>скажуть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всі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звичні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уявлення</a:t>
            </a:r>
            <a:r>
              <a:rPr lang="ru-RU" dirty="0">
                <a:latin typeface="Comic Sans MS" panose="030F0702030302020204" pitchFamily="66" charset="0"/>
              </a:rPr>
              <a:t> про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хибні</a:t>
            </a:r>
            <a:r>
              <a:rPr lang="ru-RU" dirty="0">
                <a:latin typeface="Comic Sans MS" panose="030F0702030302020204" pitchFamily="66" charset="0"/>
              </a:rPr>
              <a:t>?</a:t>
            </a:r>
          </a:p>
          <a:p>
            <a:r>
              <a:rPr lang="ru-RU" dirty="0">
                <a:latin typeface="Comic Sans MS" panose="030F0702030302020204" pitchFamily="66" charset="0"/>
              </a:rPr>
              <a:t>По </a:t>
            </a:r>
            <a:r>
              <a:rPr lang="ru-RU" dirty="0" err="1">
                <a:latin typeface="Comic Sans MS" panose="030F0702030302020204" pitchFamily="66" charset="0"/>
              </a:rPr>
              <a:t>Бронсон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Ешлі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Меррімен</a:t>
            </a:r>
            <a:r>
              <a:rPr lang="ru-RU" dirty="0">
                <a:latin typeface="Comic Sans MS" panose="030F0702030302020204" pitchFamily="66" charset="0"/>
              </a:rPr>
              <a:t> написали </a:t>
            </a:r>
            <a:r>
              <a:rPr lang="ru-RU" dirty="0" err="1">
                <a:latin typeface="Comic Sans MS" panose="030F0702030302020204" pitchFamily="66" charset="0"/>
              </a:rPr>
              <a:t>саме</a:t>
            </a:r>
            <a:r>
              <a:rPr lang="ru-RU" dirty="0">
                <a:latin typeface="Comic Sans MS" panose="030F0702030302020204" pitchFamily="66" charset="0"/>
              </a:rPr>
              <a:t> про </a:t>
            </a:r>
            <a:r>
              <a:rPr lang="ru-RU" dirty="0" err="1">
                <a:latin typeface="Comic Sans MS" panose="030F0702030302020204" pitchFamily="66" charset="0"/>
              </a:rPr>
              <a:t>це</a:t>
            </a:r>
            <a:r>
              <a:rPr lang="ru-RU" dirty="0">
                <a:latin typeface="Comic Sans MS" panose="030F0702030302020204" pitchFamily="66" charset="0"/>
              </a:rPr>
              <a:t> — про </a:t>
            </a:r>
            <a:r>
              <a:rPr lang="ru-RU" dirty="0" err="1">
                <a:latin typeface="Comic Sans MS" panose="030F0702030302020204" pitchFamily="66" charset="0"/>
              </a:rPr>
              <a:t>стереотипні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принципи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насправді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дають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очікуваного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ефекту</a:t>
            </a:r>
            <a:r>
              <a:rPr lang="ru-RU" dirty="0">
                <a:latin typeface="Comic Sans MS" panose="030F0702030302020204" pitchFamily="66" charset="0"/>
              </a:rPr>
              <a:t>. Вони </a:t>
            </a:r>
            <a:r>
              <a:rPr lang="ru-RU" dirty="0" err="1">
                <a:latin typeface="Comic Sans MS" panose="030F0702030302020204" pitchFamily="66" charset="0"/>
              </a:rPr>
              <a:t>говорять</a:t>
            </a:r>
            <a:r>
              <a:rPr lang="ru-RU" dirty="0">
                <a:latin typeface="Comic Sans MS" panose="030F0702030302020204" pitchFamily="66" charset="0"/>
              </a:rPr>
              <a:t> про похвалу, обман і </a:t>
            </a:r>
            <a:r>
              <a:rPr lang="ru-RU" dirty="0" err="1">
                <a:latin typeface="Comic Sans MS" panose="030F0702030302020204" pitchFamily="66" charset="0"/>
              </a:rPr>
              <a:t>складний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підлітковий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вік</a:t>
            </a:r>
            <a:r>
              <a:rPr lang="ru-RU" dirty="0">
                <a:latin typeface="Comic Sans MS" panose="030F0702030302020204" pitchFamily="66" charset="0"/>
              </a:rPr>
              <a:t>. А </a:t>
            </a:r>
            <a:r>
              <a:rPr lang="ru-RU" dirty="0" err="1">
                <a:latin typeface="Comic Sans MS" panose="030F0702030302020204" pitchFamily="66" charset="0"/>
              </a:rPr>
              <a:t>також</a:t>
            </a:r>
            <a:r>
              <a:rPr lang="ru-RU" dirty="0">
                <a:latin typeface="Comic Sans MS" panose="030F0702030302020204" pitchFamily="66" charset="0"/>
              </a:rPr>
              <a:t> про те, </a:t>
            </a:r>
            <a:r>
              <a:rPr lang="ru-RU" dirty="0" err="1">
                <a:latin typeface="Comic Sans MS" panose="030F0702030302020204" pitchFamily="66" charset="0"/>
              </a:rPr>
              <a:t>чи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потрібно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розмовляти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немовлятами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робити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під</a:t>
            </a:r>
            <a:r>
              <a:rPr lang="ru-RU" dirty="0">
                <a:latin typeface="Comic Sans MS" panose="030F0702030302020204" pitchFamily="66" charset="0"/>
              </a:rPr>
              <a:t> час </a:t>
            </a:r>
            <a:r>
              <a:rPr lang="ru-RU" dirty="0" err="1">
                <a:latin typeface="Comic Sans MS" panose="030F0702030302020204" pitchFamily="66" charset="0"/>
              </a:rPr>
              <a:t>сімейного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обіду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почалася</a:t>
            </a:r>
            <a:r>
              <a:rPr lang="ru-RU" dirty="0">
                <a:latin typeface="Comic Sans MS" panose="030F0702030302020204" pitchFamily="66" charset="0"/>
              </a:rPr>
              <a:t> сварка. </a:t>
            </a:r>
          </a:p>
          <a:p>
            <a:r>
              <a:rPr lang="ru-RU" dirty="0" err="1">
                <a:latin typeface="Comic Sans MS" panose="030F0702030302020204" pitchFamily="66" charset="0"/>
              </a:rPr>
              <a:t>Спираючись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численні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дослідження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автори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спробували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відповісти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найпоширеніші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питання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зосередитися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типових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ситуаціях</a:t>
            </a:r>
            <a:r>
              <a:rPr lang="ru-RU" dirty="0">
                <a:latin typeface="Comic Sans MS" panose="030F0702030302020204" pitchFamily="66" charset="0"/>
              </a:rPr>
              <a:t>, з </a:t>
            </a:r>
            <a:r>
              <a:rPr lang="ru-RU" dirty="0" err="1">
                <a:latin typeface="Comic Sans MS" panose="030F0702030302020204" pitchFamily="66" charset="0"/>
              </a:rPr>
              <a:t>якими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стикається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більшість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  <a:p>
            <a:br>
              <a:rPr lang="ru-RU" dirty="0">
                <a:latin typeface="Comic Sans MS" panose="030F0702030302020204" pitchFamily="66" charset="0"/>
              </a:rPr>
            </a:b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9D018A-39FE-4B16-8860-844896813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5015">
            <a:off x="9789937" y="651755"/>
            <a:ext cx="1936749" cy="129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39D145-A875-46CF-8010-6170482229EF}"/>
              </a:ext>
            </a:extLst>
          </p:cNvPr>
          <p:cNvSpPr txBox="1"/>
          <p:nvPr/>
        </p:nvSpPr>
        <p:spPr>
          <a:xfrm>
            <a:off x="2867377" y="561443"/>
            <a:ext cx="64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По </a:t>
            </a:r>
            <a:r>
              <a:rPr lang="uk-UA" b="1" i="1" dirty="0" err="1"/>
              <a:t>Бронсон</a:t>
            </a:r>
            <a:r>
              <a:rPr lang="uk-UA" b="1" i="1" dirty="0"/>
              <a:t>. Батьки в шоці новий погляд на виховання </a:t>
            </a:r>
            <a:r>
              <a:rPr lang="uk-UA" sz="1600" b="1" i="1" dirty="0"/>
              <a:t>/</a:t>
            </a:r>
            <a:r>
              <a:rPr lang="uk-UA" b="1" i="1" dirty="0" err="1"/>
              <a:t>Бронсон</a:t>
            </a:r>
            <a:r>
              <a:rPr lang="uk-UA" b="1" i="1" dirty="0"/>
              <a:t> По. – К Фабула, 2018. -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31539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7B8FA3-D298-4D8B-9533-1AD1025F5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CF3D6-53F9-4893-8B23-5167A57F6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17" y="767645"/>
            <a:ext cx="6801538" cy="51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26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073A9-F601-4E29-A36A-7D8E66A87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F7A217-9B17-4DE8-A816-9B91A254B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714" y="1189554"/>
            <a:ext cx="5258068" cy="2954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BFA032-B563-4398-BC21-C3BCA1A7C2B3}"/>
              </a:ext>
            </a:extLst>
          </p:cNvPr>
          <p:cNvSpPr/>
          <p:nvPr/>
        </p:nvSpPr>
        <p:spPr>
          <a:xfrm>
            <a:off x="6578580" y="5339605"/>
            <a:ext cx="6096000" cy="10348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2800" b="1" i="1" dirty="0">
                <a:solidFill>
                  <a:srgbClr val="4D2307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Ми </a:t>
            </a:r>
            <a:r>
              <a:rPr lang="ru-RU" sz="2800" b="1" i="1" dirty="0" err="1">
                <a:solidFill>
                  <a:srgbClr val="4D2307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чекаємо</a:t>
            </a:r>
            <a:r>
              <a:rPr lang="ru-RU" sz="2800" b="1" i="1" dirty="0">
                <a:solidFill>
                  <a:srgbClr val="4D2307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на Вас. </a:t>
            </a:r>
            <a:endParaRPr lang="ru-RU" sz="2800" b="1" i="1" dirty="0">
              <a:solidFill>
                <a:srgbClr val="4D230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88C5DE-49B4-4F61-8399-898D0D841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488" y="3918664"/>
            <a:ext cx="2682472" cy="23593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BE1227-EDBB-459B-80AF-96247D3CF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253" y="139028"/>
            <a:ext cx="4072481" cy="22861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C362E-6C67-4051-A541-F0D89FB11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987" y="2425226"/>
            <a:ext cx="4468755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5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DD83B4-6A0F-4F2E-AB4B-BAB93BA76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00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EA99B0-1C06-4CC1-A7A9-4AE1691A7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708" y="1977395"/>
            <a:ext cx="7002096" cy="393867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047273-0055-4A19-9BBD-A7BBA5383D6B}"/>
              </a:ext>
            </a:extLst>
          </p:cNvPr>
          <p:cNvSpPr/>
          <p:nvPr/>
        </p:nvSpPr>
        <p:spPr>
          <a:xfrm>
            <a:off x="1724297" y="29093"/>
            <a:ext cx="10467703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Навесні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багато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свят,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причому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не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лише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професійних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а й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загальнолюдських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близьких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всім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і кожному. До таких свят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відноситься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Міжнародний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день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сім’ї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,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який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встановлений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Генеральною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Асамблеєю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ООН у 1993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році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        </a:t>
            </a:r>
            <a:r>
              <a:rPr lang="en-US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і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відзначається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щорічно</a:t>
            </a:r>
            <a:r>
              <a:rPr lang="ru-RU" b="1" i="1" dirty="0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15 </a:t>
            </a:r>
            <a:r>
              <a:rPr lang="ru-RU" b="1" i="1" dirty="0" err="1">
                <a:solidFill>
                  <a:srgbClr val="4D230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травня</a:t>
            </a:r>
            <a:b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ru-RU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80727-521A-403A-A509-9B663A8CAB16}"/>
              </a:ext>
            </a:extLst>
          </p:cNvPr>
          <p:cNvSpPr txBox="1"/>
          <p:nvPr/>
        </p:nvSpPr>
        <p:spPr>
          <a:xfrm>
            <a:off x="3278373" y="6063872"/>
            <a:ext cx="514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rgbClr val="4D2307"/>
                </a:solidFill>
              </a:rPr>
              <a:t>Пропонуємо вашій увазі добірку видань – книг з </a:t>
            </a:r>
            <a:r>
              <a:rPr lang="uk-UA" b="1" i="1" dirty="0">
                <a:solidFill>
                  <a:srgbClr val="C00000"/>
                </a:solidFill>
              </a:rPr>
              <a:t>сімейної педагогіки «Вчимося бути батьками»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4159A3-A8B6-4BEC-AC11-999B6D6F5F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1"/>
          <a:stretch/>
        </p:blipFill>
        <p:spPr>
          <a:xfrm rot="16200000">
            <a:off x="-2615949" y="2604208"/>
            <a:ext cx="6858000" cy="162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94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8ED6AF-0098-4C4A-B677-E1E294765D58}"/>
              </a:ext>
            </a:extLst>
          </p:cNvPr>
          <p:cNvSpPr/>
          <p:nvPr/>
        </p:nvSpPr>
        <p:spPr>
          <a:xfrm>
            <a:off x="3048000" y="2936558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Навесні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багато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свят,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причому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не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лише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професійних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а й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загальнолюдських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близьких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всім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і кожному. До таких свят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відноситься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Міжнародний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день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сім’ї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,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який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встановлений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Генеральною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Асамблеєю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ООН у 1993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році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і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відзначається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щорічно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15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травня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b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B273F7-CDC7-42D9-9D08-93D179A5B2FD}"/>
              </a:ext>
            </a:extLst>
          </p:cNvPr>
          <p:cNvSpPr/>
          <p:nvPr/>
        </p:nvSpPr>
        <p:spPr>
          <a:xfrm>
            <a:off x="3048000" y="3921443"/>
            <a:ext cx="6096000" cy="7293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незапам’ятних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часів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залишається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основою основ, як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запорука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продовження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роду,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майбутніх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громадян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своєї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країни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FC42BB-8F0B-4461-A89F-D467690CE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8807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4E5F73-0C22-4099-8F2B-C4A203DEE351}"/>
              </a:ext>
            </a:extLst>
          </p:cNvPr>
          <p:cNvSpPr/>
          <p:nvPr/>
        </p:nvSpPr>
        <p:spPr>
          <a:xfrm>
            <a:off x="1354666" y="2547636"/>
            <a:ext cx="9482667" cy="17384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E43BB4-3BC6-47DC-AA1C-F85B55C3E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5768078"/>
            <a:ext cx="3047999" cy="90838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DA5F2F-546D-4310-A51C-FB96695BC55D}"/>
              </a:ext>
            </a:extLst>
          </p:cNvPr>
          <p:cNvSpPr/>
          <p:nvPr/>
        </p:nvSpPr>
        <p:spPr>
          <a:xfrm>
            <a:off x="5588000" y="1527582"/>
            <a:ext cx="6096000" cy="44581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Бути батьками –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чудове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відчуття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адже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наше все, наше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продовження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наша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опора.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різні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унікальні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Часом,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занадто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Занадто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вразливі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чутливі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І як до них, таких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багатогранних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підібрати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потрібний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ключик? І як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так,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потім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ким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пишатися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Підібрані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книжки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пропонують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батькам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рекомендації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життєві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поради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всесвітньо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відомих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фахівців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сфері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взаємин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-батьки».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36069-5280-4B76-A249-01E8D590F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99" y="1527582"/>
            <a:ext cx="4940297" cy="370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9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51170E-A53C-48ED-9939-96F17EA5F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1D82B2-64DD-4DF6-822D-C97D60EC89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4" t="1000" r="6963" b="2500"/>
          <a:stretch/>
        </p:blipFill>
        <p:spPr>
          <a:xfrm>
            <a:off x="1592538" y="1724112"/>
            <a:ext cx="2821417" cy="4254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BF3EA9-67C2-42BF-81FF-6036AD919F0A}"/>
              </a:ext>
            </a:extLst>
          </p:cNvPr>
          <p:cNvSpPr/>
          <p:nvPr/>
        </p:nvSpPr>
        <p:spPr>
          <a:xfrm>
            <a:off x="5130800" y="1496107"/>
            <a:ext cx="63443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Емілі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Остер —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економістка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дослідниця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професорка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економіки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Браунському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університеті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авторка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бестселерів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і мама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виступає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науково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обґрунтований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підхід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батьківства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вагітності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Озброївшись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даними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авторка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виявляє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загальноприйняті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батьківство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та догляд за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дітьми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завжди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правильними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Авторка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перевіряє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та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розвінчує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міфи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грудне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вигодовування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(не панацея),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напрацювання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режиму сну (не так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й погано!),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перші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слова (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починають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рано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розмовляти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обов’язково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стануть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геніями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привчання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горщика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раніше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то…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гірше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?) та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Остер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дає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поради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про те, як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повернутись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 роботу з декрету, як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підійти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дисципліни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трирічної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поєднувати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батьківство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романтичні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взаємини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водночас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FB1E9-D35E-47CD-9A4D-00FB974B7FB2}"/>
              </a:ext>
            </a:extLst>
          </p:cNvPr>
          <p:cNvSpPr txBox="1"/>
          <p:nvPr/>
        </p:nvSpPr>
        <p:spPr>
          <a:xfrm>
            <a:off x="1761067" y="760278"/>
            <a:ext cx="910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Остер Е. Шпаргалка для батьків</a:t>
            </a:r>
            <a:r>
              <a:rPr lang="en-US" b="1" i="1" dirty="0"/>
              <a:t>:</a:t>
            </a:r>
            <a:r>
              <a:rPr lang="uk-UA" b="1" i="1" dirty="0"/>
              <a:t> Науковий підхід до виховання – від народження до садка / Емілі Остер. – К</a:t>
            </a:r>
            <a:r>
              <a:rPr lang="en-US" b="1" i="1" dirty="0"/>
              <a:t>.</a:t>
            </a:r>
            <a:r>
              <a:rPr lang="uk-UA" b="1" i="1" dirty="0"/>
              <a:t>, 2019. – 384 с.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84168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C5DBA0-50C5-457B-A989-A8D011766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060"/>
            <a:ext cx="12192000" cy="68238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457D09-B500-41F4-9976-89B1287D0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55" y="1765467"/>
            <a:ext cx="2949323" cy="4354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591F7B-4093-4418-83B0-2AD89A17E154}"/>
              </a:ext>
            </a:extLst>
          </p:cNvPr>
          <p:cNvSpPr/>
          <p:nvPr/>
        </p:nvSpPr>
        <p:spPr>
          <a:xfrm>
            <a:off x="4831644" y="1207910"/>
            <a:ext cx="627375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222222"/>
              </a:solidFill>
              <a:latin typeface="Mabry Pro"/>
            </a:endParaRPr>
          </a:p>
          <a:p>
            <a:pPr algn="just"/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Чому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книга?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траплялося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вашому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житті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так,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негативні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емоції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накривали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з головою, і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ясно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відчували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: все, я так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можу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!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вам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хоча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б раз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хотілося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бігти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світ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очі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проблем та криз з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власними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дітьми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чоловіком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батьками,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роботою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сусідами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хатніми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тваринами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тоді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книжка для вас. Та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такої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думки у вас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виникало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книжка і для вас — вона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підкаже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як не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потрапляти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глухі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кути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проблемних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Авторка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досвідчена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сімейна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психологиня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зібрала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для вас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сотні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дієвих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підказок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вигляді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рецептів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виходу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з проблем,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популярних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» в наших родинах. Ви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відчуєте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допомогу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зрозумієте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завжди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вихід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рішення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відповіді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Хоча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книжка адресована мамам, нею легко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захопитися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члени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родини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написані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легко та з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гумором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і у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кожній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з них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точно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упізнаєте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себе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C95F-B459-4FEF-88BD-B36E78B12DD1}"/>
              </a:ext>
            </a:extLst>
          </p:cNvPr>
          <p:cNvSpPr txBox="1"/>
          <p:nvPr/>
        </p:nvSpPr>
        <p:spPr>
          <a:xfrm>
            <a:off x="1926242" y="571777"/>
            <a:ext cx="882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Луб'яна О. Я більше не можу! Антикризові рецепти для мами / Ольга Луб'яна. – Харків</a:t>
            </a:r>
            <a:r>
              <a:rPr lang="en-US" b="1" i="1" dirty="0"/>
              <a:t>:</a:t>
            </a:r>
            <a:r>
              <a:rPr lang="uk-UA" b="1" i="1" dirty="0"/>
              <a:t> ВГ «Основа»», 2021. – 127 с. – (Серія «Для турботливих батьків»)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90181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353ABA-AB65-431B-9F95-83C5DF933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576"/>
            <a:ext cx="12192000" cy="68214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C88B12-5956-4DDA-B718-B77B6EBD6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78" y="1859339"/>
            <a:ext cx="2938815" cy="4065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3D084F-91E4-4B2E-94CA-B988DAF86849}"/>
              </a:ext>
            </a:extLst>
          </p:cNvPr>
          <p:cNvSpPr/>
          <p:nvPr/>
        </p:nvSpPr>
        <p:spPr>
          <a:xfrm>
            <a:off x="5036786" y="1859339"/>
            <a:ext cx="55202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Ця</a:t>
            </a:r>
            <a:r>
              <a:rPr lang="ru-RU" dirty="0">
                <a:latin typeface="Comic Sans MS" panose="030F0702030302020204" pitchFamily="66" charset="0"/>
              </a:rPr>
              <a:t> книжка, </a:t>
            </a:r>
            <a:r>
              <a:rPr lang="ru-RU" dirty="0" err="1">
                <a:latin typeface="Comic Sans MS" panose="030F0702030302020204" pitchFamily="66" charset="0"/>
              </a:rPr>
              <a:t>наповнена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сучасними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реаліями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найактуальнішими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психологічними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підходами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ідеями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витримала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вже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шість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перевидань</a:t>
            </a:r>
            <a:r>
              <a:rPr lang="ru-RU" dirty="0">
                <a:latin typeface="Comic Sans MS" panose="030F0702030302020204" pitchFamily="66" charset="0"/>
              </a:rPr>
              <a:t>. У </a:t>
            </a:r>
            <a:r>
              <a:rPr lang="ru-RU" dirty="0" err="1">
                <a:latin typeface="Comic Sans MS" panose="030F0702030302020204" pitchFamily="66" charset="0"/>
              </a:rPr>
              <a:t>ній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зібрано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всі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найпоширеніші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батьківські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помилки</a:t>
            </a:r>
            <a:r>
              <a:rPr lang="ru-RU" dirty="0">
                <a:latin typeface="Comic Sans MS" panose="030F0702030302020204" pitchFamily="66" charset="0"/>
              </a:rPr>
              <a:t>, а </a:t>
            </a:r>
            <a:r>
              <a:rPr lang="ru-RU" dirty="0" err="1">
                <a:latin typeface="Comic Sans MS" panose="030F0702030302020204" pitchFamily="66" charset="0"/>
              </a:rPr>
              <a:t>також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розроблено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цінні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практичні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поради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щодо</a:t>
            </a:r>
            <a:r>
              <a:rPr lang="ru-RU" dirty="0">
                <a:latin typeface="Comic Sans MS" panose="030F0702030302020204" pitchFamily="66" charset="0"/>
              </a:rPr>
              <a:t> того, як </a:t>
            </a:r>
            <a:r>
              <a:rPr lang="ru-RU" dirty="0" err="1">
                <a:latin typeface="Comic Sans MS" panose="030F0702030302020204" pitchFamily="66" charset="0"/>
              </a:rPr>
              <a:t>цих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помилок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уникати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стереотипів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взаєминах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із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дитиною</a:t>
            </a:r>
            <a:r>
              <a:rPr lang="ru-RU" dirty="0">
                <a:latin typeface="Comic Sans MS" panose="030F0702030302020204" pitchFamily="66" charset="0"/>
              </a:rPr>
              <a:t> треба </a:t>
            </a:r>
            <a:r>
              <a:rPr lang="ru-RU" dirty="0" err="1">
                <a:latin typeface="Comic Sans MS" panose="030F0702030302020204" pitchFamily="66" charset="0"/>
              </a:rPr>
              <a:t>позбутися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якнайшвидше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методи</a:t>
            </a:r>
            <a:r>
              <a:rPr lang="ru-RU" dirty="0">
                <a:latin typeface="Comic Sans MS" panose="030F0702030302020204" pitchFamily="66" charset="0"/>
              </a:rPr>
              <a:t> є </a:t>
            </a:r>
            <a:r>
              <a:rPr lang="ru-RU" dirty="0" err="1">
                <a:latin typeface="Comic Sans MS" panose="030F0702030302020204" pitchFamily="66" charset="0"/>
              </a:rPr>
              <a:t>справді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ефективними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конструктивними</a:t>
            </a:r>
            <a:r>
              <a:rPr lang="ru-RU" dirty="0">
                <a:latin typeface="Comic Sans MS" panose="030F0702030302020204" pitchFamily="66" charset="0"/>
              </a:rPr>
              <a:t>, як </a:t>
            </a:r>
            <a:r>
              <a:rPr lang="ru-RU" dirty="0" err="1">
                <a:latin typeface="Comic Sans MS" panose="030F0702030302020204" pitchFamily="66" charset="0"/>
              </a:rPr>
              <a:t>коректно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вибудовувати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стосунки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слід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змінити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собі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аби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дати</a:t>
            </a:r>
            <a:r>
              <a:rPr lang="ru-RU" dirty="0">
                <a:latin typeface="Comic Sans MS" panose="030F0702030302020204" pitchFamily="66" charset="0"/>
              </a:rPr>
              <a:t> шанс </a:t>
            </a:r>
            <a:r>
              <a:rPr lang="ru-RU" dirty="0" err="1">
                <a:latin typeface="Comic Sans MS" panose="030F0702030302020204" pitchFamily="66" charset="0"/>
              </a:rPr>
              <a:t>дитині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змінитися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краще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CC826-80B1-4978-80B0-D34DCADA519D}"/>
              </a:ext>
            </a:extLst>
          </p:cNvPr>
          <p:cNvSpPr txBox="1"/>
          <p:nvPr/>
        </p:nvSpPr>
        <p:spPr>
          <a:xfrm>
            <a:off x="1840089" y="717937"/>
            <a:ext cx="898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Царенко Н. Як ми псуємо наших дітей і як припинити це робити / Наталя Царенко. – Харків</a:t>
            </a:r>
            <a:r>
              <a:rPr lang="en-US" b="1" i="1" dirty="0"/>
              <a:t>:</a:t>
            </a:r>
            <a:r>
              <a:rPr lang="uk-UA" b="1" i="1" dirty="0"/>
              <a:t> ВД «Школа», 2021. – 288 с. – (Серія «Практична психологія для батьків»)</a:t>
            </a:r>
            <a:endParaRPr lang="ru-RU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7DAE0A-196B-4562-9F85-6F4079A5E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732" y="4166193"/>
            <a:ext cx="1863687" cy="222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171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27699-CF74-4338-A385-AC1389D94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24C12C-DB80-4DD2-BFF5-75F000F30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541" y="1817511"/>
            <a:ext cx="2601774" cy="3932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CB0F36-7FB5-4F01-879B-B6CC49A7DFC9}"/>
              </a:ext>
            </a:extLst>
          </p:cNvPr>
          <p:cNvSpPr/>
          <p:nvPr/>
        </p:nvSpPr>
        <p:spPr>
          <a:xfrm>
            <a:off x="4487512" y="1273171"/>
            <a:ext cx="70497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Як </a:t>
            </a:r>
            <a:r>
              <a:rPr lang="ru-RU" b="1" dirty="0" err="1">
                <a:latin typeface="Comic Sans MS" panose="030F0702030302020204" pitchFamily="66" charset="0"/>
              </a:rPr>
              <a:t>зрозуміти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що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найкраще</a:t>
            </a:r>
            <a:r>
              <a:rPr lang="ru-RU" b="1" dirty="0">
                <a:latin typeface="Comic Sans MS" panose="030F0702030302020204" pitchFamily="66" charset="0"/>
              </a:rPr>
              <a:t> для </a:t>
            </a:r>
            <a:r>
              <a:rPr lang="ru-RU" b="1" dirty="0" err="1">
                <a:latin typeface="Comic Sans MS" panose="030F0702030302020204" pitchFamily="66" charset="0"/>
              </a:rPr>
              <a:t>вашої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дитини</a:t>
            </a:r>
            <a:r>
              <a:rPr lang="ru-RU" b="1" dirty="0">
                <a:latin typeface="Comic Sans MS" panose="030F0702030302020204" pitchFamily="66" charset="0"/>
              </a:rPr>
              <a:t>?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Батьки </a:t>
            </a:r>
            <a:r>
              <a:rPr lang="ru-RU" dirty="0" err="1">
                <a:latin typeface="Comic Sans MS" panose="030F0702030302020204" pitchFamily="66" charset="0"/>
              </a:rPr>
              <a:t>бажають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своїй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тільки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кращого</a:t>
            </a:r>
            <a:r>
              <a:rPr lang="ru-RU" dirty="0">
                <a:latin typeface="Comic Sans MS" panose="030F0702030302020204" pitchFamily="66" charset="0"/>
              </a:rPr>
              <a:t>: </a:t>
            </a:r>
            <a:r>
              <a:rPr lang="ru-RU" dirty="0" err="1">
                <a:latin typeface="Comic Sans MS" panose="030F0702030302020204" pitchFamily="66" charset="0"/>
              </a:rPr>
              <a:t>щоб</a:t>
            </a:r>
            <a:r>
              <a:rPr lang="ru-RU" dirty="0">
                <a:latin typeface="Comic Sans MS" panose="030F0702030302020204" pitchFamily="66" charset="0"/>
              </a:rPr>
              <a:t> вона стала </a:t>
            </a:r>
            <a:r>
              <a:rPr lang="ru-RU" dirty="0" err="1">
                <a:latin typeface="Comic Sans MS" panose="030F0702030302020204" pitchFamily="66" charset="0"/>
              </a:rPr>
              <a:t>успішною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реалізувалася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житті</a:t>
            </a:r>
            <a:r>
              <a:rPr lang="ru-RU" dirty="0">
                <a:latin typeface="Comic Sans MS" panose="030F0702030302020204" pitchFamily="66" charset="0"/>
              </a:rPr>
              <a:t>. Але </a:t>
            </a:r>
            <a:r>
              <a:rPr lang="ru-RU" dirty="0" err="1">
                <a:latin typeface="Comic Sans MS" panose="030F0702030302020204" pitchFamily="66" charset="0"/>
              </a:rPr>
              <a:t>чи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думають</a:t>
            </a:r>
            <a:r>
              <a:rPr lang="ru-RU" dirty="0">
                <a:latin typeface="Comic Sans MS" panose="030F0702030302020204" pitchFamily="66" charset="0"/>
              </a:rPr>
              <a:t> вони,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найкраще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саме</a:t>
            </a:r>
            <a:r>
              <a:rPr lang="ru-RU" dirty="0">
                <a:latin typeface="Comic Sans MS" panose="030F0702030302020204" pitchFamily="66" charset="0"/>
              </a:rPr>
              <a:t> для </a:t>
            </a:r>
            <a:r>
              <a:rPr lang="ru-RU" dirty="0" err="1">
                <a:latin typeface="Comic Sans MS" panose="030F0702030302020204" pitchFamily="66" charset="0"/>
              </a:rPr>
              <a:t>їх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дитини</a:t>
            </a:r>
            <a:r>
              <a:rPr lang="ru-RU" dirty="0">
                <a:latin typeface="Comic Sans MS" panose="030F0702030302020204" pitchFamily="66" charset="0"/>
              </a:rPr>
              <a:t>? У той час як вони </a:t>
            </a:r>
            <a:r>
              <a:rPr lang="ru-RU" dirty="0" err="1">
                <a:latin typeface="Comic Sans MS" panose="030F0702030302020204" pitchFamily="66" charset="0"/>
              </a:rPr>
              <a:t>реалізують</a:t>
            </a:r>
            <a:r>
              <a:rPr lang="ru-RU" dirty="0">
                <a:latin typeface="Comic Sans MS" panose="030F0702030302020204" pitchFamily="66" charset="0"/>
              </a:rPr>
              <a:t> свою потребу в </a:t>
            </a:r>
            <a:r>
              <a:rPr lang="ru-RU" dirty="0" err="1">
                <a:latin typeface="Comic Sans MS" panose="030F0702030302020204" pitchFamily="66" charset="0"/>
              </a:rPr>
              <a:t>званні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кращого</a:t>
            </a:r>
            <a:r>
              <a:rPr lang="ru-RU" dirty="0">
                <a:latin typeface="Comic Sans MS" panose="030F0702030302020204" pitchFamily="66" charset="0"/>
              </a:rPr>
              <a:t> батька, </a:t>
            </a:r>
            <a:r>
              <a:rPr lang="ru-RU" dirty="0" err="1">
                <a:latin typeface="Comic Sans MS" panose="030F0702030302020204" pitchFamily="66" charset="0"/>
              </a:rPr>
              <a:t>їхні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діти</a:t>
            </a:r>
            <a:r>
              <a:rPr lang="ru-RU" dirty="0">
                <a:latin typeface="Comic Sans MS" panose="030F0702030302020204" pitchFamily="66" charset="0"/>
              </a:rPr>
              <a:t> “</a:t>
            </a:r>
            <a:r>
              <a:rPr lang="ru-RU" dirty="0" err="1">
                <a:latin typeface="Comic Sans MS" panose="030F0702030302020204" pitchFamily="66" charset="0"/>
              </a:rPr>
              <a:t>страждають</a:t>
            </a:r>
            <a:r>
              <a:rPr lang="ru-RU" dirty="0">
                <a:latin typeface="Comic Sans MS" panose="030F0702030302020204" pitchFamily="66" charset="0"/>
              </a:rPr>
              <a:t>” </a:t>
            </a:r>
            <a:r>
              <a:rPr lang="ru-RU" dirty="0" err="1">
                <a:latin typeface="Comic Sans MS" panose="030F0702030302020204" pitchFamily="66" charset="0"/>
              </a:rPr>
              <a:t>від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батьківського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заборон</a:t>
            </a:r>
            <a:r>
              <a:rPr lang="ru-RU" dirty="0">
                <a:latin typeface="Comic Sans MS" panose="030F0702030302020204" pitchFamily="66" charset="0"/>
              </a:rPr>
              <a:t>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 err="1">
                <a:latin typeface="Comic Sans MS" panose="030F0702030302020204" pitchFamily="66" charset="0"/>
              </a:rPr>
              <a:t>Найбільш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часте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питання</a:t>
            </a:r>
            <a:r>
              <a:rPr lang="ru-RU" dirty="0">
                <a:latin typeface="Comic Sans MS" panose="030F0702030302020204" pitchFamily="66" charset="0"/>
              </a:rPr>
              <a:t>, з </a:t>
            </a:r>
            <a:r>
              <a:rPr lang="ru-RU" dirty="0" err="1">
                <a:latin typeface="Comic Sans MS" panose="030F0702030302020204" pitchFamily="66" charset="0"/>
              </a:rPr>
              <a:t>яким</a:t>
            </a:r>
            <a:r>
              <a:rPr lang="ru-RU" dirty="0">
                <a:latin typeface="Comic Sans MS" panose="030F0702030302020204" pitchFamily="66" charset="0"/>
              </a:rPr>
              <a:t> батьки </a:t>
            </a:r>
            <a:r>
              <a:rPr lang="ru-RU" dirty="0" err="1">
                <a:latin typeface="Comic Sans MS" panose="030F0702030302020204" pitchFamily="66" charset="0"/>
              </a:rPr>
              <a:t>приходять</a:t>
            </a:r>
            <a:r>
              <a:rPr lang="ru-RU" dirty="0">
                <a:latin typeface="Comic Sans MS" panose="030F0702030302020204" pitchFamily="66" charset="0"/>
              </a:rPr>
              <a:t> до психолога —  </a:t>
            </a:r>
            <a:r>
              <a:rPr lang="ru-RU" dirty="0" err="1">
                <a:latin typeface="Comic Sans MS" panose="030F0702030302020204" pitchFamily="66" charset="0"/>
              </a:rPr>
              <a:t>це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слухняність</a:t>
            </a:r>
            <a:r>
              <a:rPr lang="ru-RU" dirty="0">
                <a:latin typeface="Comic Sans MS" panose="030F0702030302020204" pitchFamily="66" charset="0"/>
              </a:rPr>
              <a:t>. І </a:t>
            </a:r>
            <a:r>
              <a:rPr lang="ru-RU" dirty="0" err="1">
                <a:latin typeface="Comic Sans MS" panose="030F0702030302020204" pitchFamily="66" charset="0"/>
              </a:rPr>
              <a:t>всі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скарги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можна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звести</a:t>
            </a:r>
            <a:r>
              <a:rPr lang="ru-RU" dirty="0">
                <a:latin typeface="Comic Sans MS" panose="030F0702030302020204" pitchFamily="66" charset="0"/>
              </a:rPr>
              <a:t> до </a:t>
            </a:r>
            <a:r>
              <a:rPr lang="ru-RU" dirty="0" err="1">
                <a:latin typeface="Comic Sans MS" panose="030F0702030302020204" pitchFamily="66" charset="0"/>
              </a:rPr>
              <a:t>однієї</a:t>
            </a:r>
            <a:r>
              <a:rPr lang="ru-RU" dirty="0">
                <a:latin typeface="Comic Sans MS" panose="030F0702030302020204" pitchFamily="66" charset="0"/>
              </a:rPr>
              <a:t>: «</a:t>
            </a:r>
            <a:r>
              <a:rPr lang="ru-RU" dirty="0" err="1">
                <a:latin typeface="Comic Sans MS" panose="030F0702030302020204" pitchFamily="66" charset="0"/>
              </a:rPr>
              <a:t>Він</a:t>
            </a:r>
            <a:r>
              <a:rPr lang="ru-RU" dirty="0">
                <a:latin typeface="Comic Sans MS" panose="030F0702030302020204" pitchFamily="66" charset="0"/>
              </a:rPr>
              <a:t> мене не </a:t>
            </a:r>
            <a:r>
              <a:rPr lang="ru-RU" dirty="0" err="1">
                <a:latin typeface="Comic Sans MS" panose="030F0702030302020204" pitchFamily="66" charset="0"/>
              </a:rPr>
              <a:t>слухається</a:t>
            </a:r>
            <a:r>
              <a:rPr lang="ru-RU" dirty="0">
                <a:latin typeface="Comic Sans MS" panose="030F0702030302020204" pitchFamily="66" charset="0"/>
              </a:rPr>
              <a:t>!».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Батьки </a:t>
            </a:r>
            <a:r>
              <a:rPr lang="ru-RU" dirty="0" err="1">
                <a:latin typeface="Comic Sans MS" panose="030F0702030302020204" pitchFamily="66" charset="0"/>
              </a:rPr>
              <a:t>кажуть</a:t>
            </a:r>
            <a:r>
              <a:rPr lang="ru-RU" dirty="0">
                <a:latin typeface="Comic Sans MS" panose="030F0702030302020204" pitchFamily="66" charset="0"/>
              </a:rPr>
              <a:t> таким тоном, </a:t>
            </a:r>
            <a:r>
              <a:rPr lang="ru-RU" dirty="0" err="1">
                <a:latin typeface="Comic Sans MS" panose="030F0702030302020204" pitchFamily="66" charset="0"/>
              </a:rPr>
              <a:t>ніби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скоїла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злочин</a:t>
            </a:r>
            <a:r>
              <a:rPr lang="ru-RU" dirty="0">
                <a:latin typeface="Comic Sans MS" panose="030F0702030302020204" pitchFamily="66" charset="0"/>
              </a:rPr>
              <a:t> і вони не </a:t>
            </a:r>
            <a:r>
              <a:rPr lang="ru-RU" dirty="0" err="1">
                <a:latin typeface="Comic Sans MS" panose="030F0702030302020204" pitchFamily="66" charset="0"/>
              </a:rPr>
              <a:t>знають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робити</a:t>
            </a:r>
            <a:r>
              <a:rPr lang="ru-RU" dirty="0">
                <a:latin typeface="Comic Sans MS" panose="030F0702030302020204" pitchFamily="66" charset="0"/>
              </a:rPr>
              <a:t>. І в 99% </a:t>
            </a:r>
            <a:r>
              <a:rPr lang="ru-RU" dirty="0" err="1">
                <a:latin typeface="Comic Sans MS" panose="030F0702030302020204" pitchFamily="66" charset="0"/>
              </a:rPr>
              <a:t>випадків</a:t>
            </a:r>
            <a:r>
              <a:rPr lang="ru-RU" dirty="0">
                <a:latin typeface="Comic Sans MS" panose="030F0702030302020204" pitchFamily="66" charset="0"/>
              </a:rPr>
              <a:t> проблема </a:t>
            </a:r>
            <a:r>
              <a:rPr lang="ru-RU" dirty="0" err="1">
                <a:latin typeface="Comic Sans MS" panose="030F0702030302020204" pitchFamily="66" charset="0"/>
              </a:rPr>
              <a:t>неслухняності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вирішується</a:t>
            </a:r>
            <a:r>
              <a:rPr lang="ru-RU" dirty="0">
                <a:latin typeface="Comic Sans MS" panose="030F0702030302020204" pitchFamily="66" charset="0"/>
              </a:rPr>
              <a:t> через </a:t>
            </a:r>
            <a:r>
              <a:rPr lang="ru-RU" dirty="0" err="1">
                <a:latin typeface="Comic Sans MS" panose="030F0702030302020204" pitchFamily="66" charset="0"/>
              </a:rPr>
              <a:t>розмову</a:t>
            </a:r>
            <a:r>
              <a:rPr lang="ru-RU" dirty="0">
                <a:latin typeface="Comic Sans MS" panose="030F0702030302020204" pitchFamily="66" charset="0"/>
              </a:rPr>
              <a:t> психолога не з </a:t>
            </a:r>
            <a:r>
              <a:rPr lang="ru-RU" dirty="0" err="1">
                <a:latin typeface="Comic Sans MS" panose="030F0702030302020204" pitchFamily="66" charset="0"/>
              </a:rPr>
              <a:t>дитиною</a:t>
            </a:r>
            <a:r>
              <a:rPr lang="ru-RU" dirty="0">
                <a:latin typeface="Comic Sans MS" panose="030F0702030302020204" pitchFamily="66" charset="0"/>
              </a:rPr>
              <a:t>, а з батьками!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 err="1">
                <a:latin typeface="Comic Sans MS" panose="030F0702030302020204" pitchFamily="66" charset="0"/>
              </a:rPr>
              <a:t>Іноді</a:t>
            </a:r>
            <a:r>
              <a:rPr lang="ru-RU" dirty="0">
                <a:latin typeface="Comic Sans MS" panose="030F0702030302020204" pitchFamily="66" charset="0"/>
              </a:rPr>
              <a:t> батьки </a:t>
            </a:r>
            <a:r>
              <a:rPr lang="ru-RU" dirty="0" err="1">
                <a:latin typeface="Comic Sans MS" panose="030F0702030302020204" pitchFamily="66" charset="0"/>
              </a:rPr>
              <a:t>настільки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вживаються</a:t>
            </a:r>
            <a:r>
              <a:rPr lang="ru-RU" dirty="0">
                <a:latin typeface="Comic Sans MS" panose="030F0702030302020204" pitchFamily="66" charset="0"/>
              </a:rPr>
              <a:t> в роль </a:t>
            </a:r>
            <a:r>
              <a:rPr lang="ru-RU" dirty="0" err="1">
                <a:latin typeface="Comic Sans MS" panose="030F0702030302020204" pitchFamily="66" charset="0"/>
              </a:rPr>
              <a:t>вихователя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навіть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замислюються</a:t>
            </a:r>
            <a:r>
              <a:rPr lang="ru-RU" dirty="0">
                <a:latin typeface="Comic Sans MS" panose="030F0702030302020204" pitchFamily="66" charset="0"/>
              </a:rPr>
              <a:t> над </a:t>
            </a:r>
            <a:r>
              <a:rPr lang="ru-RU" dirty="0" err="1">
                <a:latin typeface="Comic Sans MS" panose="030F0702030302020204" pitchFamily="66" charset="0"/>
              </a:rPr>
              <a:t>тим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які</a:t>
            </a:r>
            <a:r>
              <a:rPr lang="ru-RU" dirty="0">
                <a:latin typeface="Comic Sans MS" panose="030F0702030302020204" pitchFamily="66" charset="0"/>
              </a:rPr>
              <a:t> є </a:t>
            </a:r>
            <a:r>
              <a:rPr lang="ru-RU" dirty="0" err="1">
                <a:latin typeface="Comic Sans MS" panose="030F0702030302020204" pitchFamily="66" charset="0"/>
              </a:rPr>
              <a:t>позитивні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якості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їх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дітей</a:t>
            </a:r>
            <a:r>
              <a:rPr lang="ru-RU" dirty="0">
                <a:latin typeface="Comic Sans MS" panose="030F0702030302020204" pitchFamily="66" charset="0"/>
              </a:rPr>
              <a:t>. А </a:t>
            </a:r>
            <a:r>
              <a:rPr lang="ru-RU" dirty="0" err="1">
                <a:latin typeface="Comic Sans MS" panose="030F0702030302020204" pitchFamily="66" charset="0"/>
              </a:rPr>
              <a:t>саме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розуміння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позитивних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якостей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своєї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дає</a:t>
            </a:r>
            <a:r>
              <a:rPr lang="ru-RU" dirty="0">
                <a:latin typeface="Comic Sans MS" panose="030F0702030302020204" pitchFamily="66" charset="0"/>
              </a:rPr>
              <a:t> ресурс для </a:t>
            </a:r>
            <a:r>
              <a:rPr lang="ru-RU" dirty="0" err="1">
                <a:latin typeface="Comic Sans MS" panose="030F0702030302020204" pitchFamily="66" charset="0"/>
              </a:rPr>
              <a:t>успішних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взаємин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сім’ї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1908A-A266-4ED3-BB46-A623039440A7}"/>
              </a:ext>
            </a:extLst>
          </p:cNvPr>
          <p:cNvSpPr txBox="1"/>
          <p:nvPr/>
        </p:nvSpPr>
        <p:spPr>
          <a:xfrm>
            <a:off x="1727200" y="523871"/>
            <a:ext cx="845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/>
              <a:t>Кілбі</a:t>
            </a:r>
            <a:r>
              <a:rPr lang="uk-UA" b="1" i="1" dirty="0"/>
              <a:t> Е. Розблоковане батьківство</a:t>
            </a:r>
            <a:r>
              <a:rPr lang="en-US" b="1" i="1" dirty="0"/>
              <a:t>:</a:t>
            </a:r>
            <a:r>
              <a:rPr lang="uk-UA" b="1" i="1" dirty="0"/>
              <a:t> Як виростити здорових і щасливих дітей в епоху інформаційних технологій / Елізабет </a:t>
            </a:r>
            <a:r>
              <a:rPr lang="uk-UA" b="1" i="1" dirty="0" err="1"/>
              <a:t>Кілбі</a:t>
            </a:r>
            <a:r>
              <a:rPr lang="uk-UA" b="1" i="1" dirty="0"/>
              <a:t>. – КМ- БУКС, 2019. – 450 с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969447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0B82EB-97F9-4463-B1B4-3083382C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D2CFED-5C34-4A41-9730-E05B78882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27" y="1448568"/>
            <a:ext cx="3437762" cy="476967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30A14B-3FBF-4696-AFFA-A3CFDD79D97A}"/>
              </a:ext>
            </a:extLst>
          </p:cNvPr>
          <p:cNvSpPr/>
          <p:nvPr/>
        </p:nvSpPr>
        <p:spPr>
          <a:xfrm>
            <a:off x="5328355" y="1451390"/>
            <a:ext cx="51761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Книга </a:t>
            </a:r>
            <a:r>
              <a:rPr lang="ru-RU" b="1" dirty="0">
                <a:latin typeface="Comic Sans MS" panose="030F0702030302020204" pitchFamily="66" charset="0"/>
              </a:rPr>
              <a:t>«Як </a:t>
            </a:r>
            <a:r>
              <a:rPr lang="ru-RU" b="1" dirty="0" err="1">
                <a:latin typeface="Comic Sans MS" panose="030F0702030302020204" pitchFamily="66" charset="0"/>
              </a:rPr>
              <a:t>дати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дитині</a:t>
            </a:r>
            <a:r>
              <a:rPr lang="ru-RU" b="1" dirty="0">
                <a:latin typeface="Comic Sans MS" panose="030F0702030302020204" pitchFamily="66" charset="0"/>
              </a:rPr>
              <a:t> все без грошей і </a:t>
            </a:r>
            <a:r>
              <a:rPr lang="ru-RU" b="1" dirty="0" err="1">
                <a:latin typeface="Comic Sans MS" panose="030F0702030302020204" pitchFamily="66" charset="0"/>
              </a:rPr>
              <a:t>зв’язків</a:t>
            </a:r>
            <a:r>
              <a:rPr lang="ru-RU" b="1" dirty="0">
                <a:latin typeface="Comic Sans MS" panose="030F0702030302020204" pitchFamily="66" charset="0"/>
              </a:rPr>
              <a:t>»</a:t>
            </a:r>
            <a:r>
              <a:rPr lang="ru-RU" dirty="0">
                <a:latin typeface="Comic Sans MS" panose="030F0702030302020204" pitchFamily="66" charset="0"/>
              </a:rPr>
              <a:t> – </a:t>
            </a:r>
            <a:r>
              <a:rPr lang="ru-RU" dirty="0" err="1">
                <a:latin typeface="Comic Sans MS" panose="030F0702030302020204" pitchFamily="66" charset="0"/>
              </a:rPr>
              <a:t>це</a:t>
            </a:r>
            <a:r>
              <a:rPr lang="ru-RU" dirty="0">
                <a:latin typeface="Comic Sans MS" panose="030F0702030302020204" pitchFamily="66" charset="0"/>
              </a:rPr>
              <a:t> 7-тижневий </a:t>
            </a:r>
            <a:r>
              <a:rPr lang="ru-RU" dirty="0" err="1">
                <a:latin typeface="Comic Sans MS" panose="030F0702030302020204" pitchFamily="66" charset="0"/>
              </a:rPr>
              <a:t>тренінг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поліпшить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ваші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стосунки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дитиною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навчить</a:t>
            </a:r>
            <a:r>
              <a:rPr lang="ru-RU" dirty="0">
                <a:latin typeface="Comic Sans MS" panose="030F0702030302020204" pitchFamily="66" charset="0"/>
              </a:rPr>
              <a:t> вас </a:t>
            </a:r>
            <a:r>
              <a:rPr lang="ru-RU" dirty="0" err="1">
                <a:latin typeface="Comic Sans MS" panose="030F0702030302020204" pitchFamily="66" charset="0"/>
              </a:rPr>
              <a:t>взаємодіяти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чути</a:t>
            </a:r>
            <a:r>
              <a:rPr lang="ru-RU" dirty="0">
                <a:latin typeface="Comic Sans MS" panose="030F0702030302020204" pitchFamily="66" charset="0"/>
              </a:rPr>
              <a:t> свою </a:t>
            </a:r>
            <a:r>
              <a:rPr lang="ru-RU" dirty="0" err="1">
                <a:latin typeface="Comic Sans MS" panose="030F0702030302020204" pitchFamily="66" charset="0"/>
              </a:rPr>
              <a:t>дитину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розуміти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Вправи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наведені</a:t>
            </a:r>
            <a:r>
              <a:rPr lang="ru-RU" dirty="0">
                <a:latin typeface="Comic Sans MS" panose="030F0702030302020204" pitchFamily="66" charset="0"/>
              </a:rPr>
              <a:t> в кожному </a:t>
            </a:r>
            <a:r>
              <a:rPr lang="ru-RU" dirty="0" err="1">
                <a:latin typeface="Comic Sans MS" panose="030F0702030302020204" pitchFamily="66" charset="0"/>
              </a:rPr>
              <a:t>розділі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допоможуть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закріпити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навички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усвідомленого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батьківства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виведуть</a:t>
            </a:r>
            <a:r>
              <a:rPr lang="ru-RU" dirty="0">
                <a:latin typeface="Comic Sans MS" panose="030F0702030302020204" pitchFamily="66" charset="0"/>
              </a:rPr>
              <a:t> вас на </a:t>
            </a:r>
            <a:r>
              <a:rPr lang="ru-RU" dirty="0" err="1">
                <a:latin typeface="Comic Sans MS" panose="030F0702030302020204" pitchFamily="66" charset="0"/>
              </a:rPr>
              <a:t>новий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рівень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відносин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сім’ї</a:t>
            </a:r>
            <a:r>
              <a:rPr lang="ru-RU" dirty="0">
                <a:latin typeface="Comic Sans MS" panose="030F0702030302020204" pitchFamily="66" charset="0"/>
              </a:rPr>
              <a:t> та в </a:t>
            </a:r>
            <a:r>
              <a:rPr lang="ru-RU" dirty="0" err="1">
                <a:latin typeface="Comic Sans MS" panose="030F0702030302020204" pitchFamily="66" charset="0"/>
              </a:rPr>
              <a:t>суспільстві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17C8F9-96BC-489A-AA27-F537B952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0" t="-37153" r="60582" b="37153"/>
          <a:stretch/>
        </p:blipFill>
        <p:spPr>
          <a:xfrm>
            <a:off x="5250220" y="2404534"/>
            <a:ext cx="3199694" cy="38131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CA4A54-7E5C-48F7-816C-8EED9AA07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925" y="3770235"/>
            <a:ext cx="3333750" cy="2381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5832EA-E908-4745-A329-E57396F14B86}"/>
              </a:ext>
            </a:extLst>
          </p:cNvPr>
          <p:cNvSpPr txBox="1"/>
          <p:nvPr/>
        </p:nvSpPr>
        <p:spPr>
          <a:xfrm>
            <a:off x="2314223" y="593907"/>
            <a:ext cx="793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/>
              <a:t>Карпачов</a:t>
            </a:r>
            <a:r>
              <a:rPr lang="uk-UA" b="1" i="1" dirty="0"/>
              <a:t> Д. Як дати дитині все без грошей і </a:t>
            </a:r>
            <a:r>
              <a:rPr lang="uk-UA" b="1" i="1" dirty="0" err="1"/>
              <a:t>зв'язків</a:t>
            </a:r>
            <a:r>
              <a:rPr lang="uk-UA" b="1" i="1" dirty="0"/>
              <a:t> / Дмитро </a:t>
            </a:r>
            <a:r>
              <a:rPr lang="uk-UA" b="1" i="1" dirty="0" err="1"/>
              <a:t>Карпачов</a:t>
            </a:r>
            <a:r>
              <a:rPr lang="uk-UA" b="1" i="1" dirty="0"/>
              <a:t>. – К., 2019. -256 с.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155535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F0911C-8B5A-415E-BAAA-6B1BB42F2E7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36576"/>
            <a:ext cx="12192000" cy="68214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427D0E-3923-4D66-A759-A130B01E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14" y="1873351"/>
            <a:ext cx="2790825" cy="422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1B3C02-3553-423B-A17E-B31710026065}"/>
              </a:ext>
            </a:extLst>
          </p:cNvPr>
          <p:cNvSpPr/>
          <p:nvPr/>
        </p:nvSpPr>
        <p:spPr>
          <a:xfrm>
            <a:off x="4680479" y="1956266"/>
            <a:ext cx="40837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omic Sans MS" panose="030F0702030302020204" pitchFamily="66" charset="0"/>
              </a:rPr>
              <a:t>К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нижка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Мері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Шіді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Курсінки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—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справжнє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рятівне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коло для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батьків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надзвичайних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Цей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посібник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допоможе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впоратися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знайти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спільну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мову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надто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активними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емоційними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вразливими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чутливими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наполегливими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дітьми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 «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надзвичайної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дитини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» — книжка про те, як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зробити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життя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батьків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значно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легшим,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цікавішим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змістовнішим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і, головне,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щасливішим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6CE5E4-AC9E-452A-9CDB-A347ACC0E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233" y="872344"/>
            <a:ext cx="2706863" cy="200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0D86B5-6C1A-48A2-80C0-DF7E92C49CF2}"/>
              </a:ext>
            </a:extLst>
          </p:cNvPr>
          <p:cNvSpPr txBox="1"/>
          <p:nvPr/>
        </p:nvSpPr>
        <p:spPr>
          <a:xfrm>
            <a:off x="2187574" y="890305"/>
            <a:ext cx="623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/>
              <a:t>Курсінка</a:t>
            </a:r>
            <a:r>
              <a:rPr lang="uk-UA" b="1" i="1" dirty="0"/>
              <a:t> М. Виховання надзвичайної дитини / Мері </a:t>
            </a:r>
            <a:r>
              <a:rPr lang="uk-UA" b="1" i="1" dirty="0" err="1"/>
              <a:t>Шіді</a:t>
            </a:r>
            <a:r>
              <a:rPr lang="uk-UA" b="1" i="1" dirty="0"/>
              <a:t> </a:t>
            </a:r>
            <a:r>
              <a:rPr lang="uk-UA" b="1" i="1" dirty="0" err="1"/>
              <a:t>Курсінка</a:t>
            </a:r>
            <a:r>
              <a:rPr lang="uk-UA" b="1" i="1" dirty="0"/>
              <a:t>. – К.</a:t>
            </a:r>
            <a:r>
              <a:rPr lang="en-US" b="1" i="1" dirty="0"/>
              <a:t>:</a:t>
            </a:r>
            <a:r>
              <a:rPr lang="uk-UA" b="1" i="1" dirty="0"/>
              <a:t> Наш Формат, 2017. – 432 с.</a:t>
            </a:r>
            <a:endParaRPr lang="ru-RU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843962-87DB-4014-984B-2B683AC16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234" y="3042617"/>
            <a:ext cx="2706863" cy="214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0811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1268</Words>
  <Application>Microsoft Office PowerPoint</Application>
  <PresentationFormat>Широкоэкранный</PresentationFormat>
  <Paragraphs>60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Georgia</vt:lpstr>
      <vt:lpstr>Mabry Pro</vt:lpstr>
      <vt:lpstr>Times New Roman</vt:lpstr>
      <vt:lpstr>Trebuchet MS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39</cp:revision>
  <dcterms:created xsi:type="dcterms:W3CDTF">2023-05-04T08:54:00Z</dcterms:created>
  <dcterms:modified xsi:type="dcterms:W3CDTF">2025-06-02T13:47:35Z</dcterms:modified>
</cp:coreProperties>
</file>