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84" r:id="rId4"/>
    <p:sldId id="271" r:id="rId5"/>
    <p:sldId id="256" r:id="rId6"/>
    <p:sldId id="257" r:id="rId7"/>
    <p:sldId id="258" r:id="rId8"/>
    <p:sldId id="259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82" r:id="rId17"/>
    <p:sldId id="280" r:id="rId18"/>
    <p:sldId id="272" r:id="rId19"/>
    <p:sldId id="273" r:id="rId20"/>
    <p:sldId id="274" r:id="rId21"/>
    <p:sldId id="278" r:id="rId22"/>
    <p:sldId id="275" r:id="rId23"/>
    <p:sldId id="281" r:id="rId24"/>
    <p:sldId id="28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5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4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8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3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46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6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4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28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7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14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61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DF6BE-983B-4C2E-B953-97D79E354041}" type="datetimeFigureOut">
              <a:rPr lang="ru-RU" smtClean="0"/>
              <a:t>13.07.2025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64DBF7A-7E17-4C58-8C14-294F247348F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1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5%D0%BD%D1%8C_%D0%A3%D0%BA%D1%80%D0%B0%D1%97%D0%BD%D1%81%D1%8C%D0%BA%D0%BE%D1%97_%D0%94%D0%B5%D1%80%D0%B6%D0%B0%D0%B2%D0%BD%D0%BE%D1%81%D1%82%D1%9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A19AF0-E82E-4F58-ACC4-8810158AA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448421"/>
            <a:ext cx="6434534" cy="37003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DE2D03-E905-40B7-8C56-594C7D356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79899"/>
            <a:ext cx="6434535" cy="40215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2B1FFF-C555-48D9-81C6-1B29108AE209}"/>
              </a:ext>
            </a:extLst>
          </p:cNvPr>
          <p:cNvSpPr/>
          <p:nvPr/>
        </p:nvSpPr>
        <p:spPr>
          <a:xfrm>
            <a:off x="6560597" y="289784"/>
            <a:ext cx="5521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ar(--font-sans)"/>
              </a:rPr>
              <a:t>День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Української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Державності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був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установлений у 2021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році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через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підписання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офіційного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документа на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відзначення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30-ї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річниці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Незалежності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України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Тож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у 202</a:t>
            </a:r>
            <a:r>
              <a:rPr lang="en-US" b="1" dirty="0">
                <a:solidFill>
                  <a:srgbClr val="000000"/>
                </a:solidFill>
                <a:latin typeface="var(--font-sans)"/>
              </a:rPr>
              <a:t>5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році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українці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святкують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це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 свято </a:t>
            </a:r>
            <a:r>
              <a:rPr lang="uk-UA" b="1" dirty="0">
                <a:solidFill>
                  <a:srgbClr val="000000"/>
                </a:solidFill>
                <a:latin typeface="var(--font-sans)"/>
              </a:rPr>
              <a:t>четвертий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var(--font-sans)"/>
              </a:rPr>
              <a:t>рік</a:t>
            </a:r>
            <a:r>
              <a:rPr lang="ru-RU" b="1" dirty="0">
                <a:solidFill>
                  <a:srgbClr val="000000"/>
                </a:solidFill>
                <a:latin typeface="var(--font-sans)"/>
              </a:rPr>
              <a:t>.</a:t>
            </a:r>
          </a:p>
          <a:p>
            <a:r>
              <a:rPr lang="ru-RU" dirty="0">
                <a:latin typeface="var(--font-sans)"/>
              </a:rPr>
              <a:t>День </a:t>
            </a:r>
            <a:r>
              <a:rPr lang="ru-RU" dirty="0" err="1">
                <a:latin typeface="var(--font-sans)"/>
              </a:rPr>
              <a:t>Української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Державності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символізує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тисячолітню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історію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державотворення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України</a:t>
            </a:r>
            <a:r>
              <a:rPr lang="ru-RU" dirty="0">
                <a:latin typeface="var(--font-sans)"/>
              </a:rPr>
              <a:t>, </a:t>
            </a:r>
            <a:r>
              <a:rPr lang="ru-RU" dirty="0" err="1">
                <a:latin typeface="var(--font-sans)"/>
              </a:rPr>
              <a:t>корені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якої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сягають</a:t>
            </a:r>
            <a:r>
              <a:rPr lang="ru-RU" dirty="0">
                <a:latin typeface="var(--font-sans)"/>
              </a:rPr>
              <a:t> до </a:t>
            </a:r>
            <a:r>
              <a:rPr lang="ru-RU" dirty="0" err="1">
                <a:latin typeface="var(--font-sans)"/>
              </a:rPr>
              <a:t>середньовічної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держави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Київської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Русі</a:t>
            </a:r>
            <a:r>
              <a:rPr lang="ru-RU" dirty="0">
                <a:latin typeface="var(--font-sans)"/>
              </a:rPr>
              <a:t>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A23E28-E056-412A-A209-A171AEFD0CD6}"/>
              </a:ext>
            </a:extLst>
          </p:cNvPr>
          <p:cNvSpPr/>
          <p:nvPr/>
        </p:nvSpPr>
        <p:spPr>
          <a:xfrm>
            <a:off x="6629842" y="3293550"/>
            <a:ext cx="4937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ar(--font-sans)"/>
              </a:rPr>
              <a:t>У 2025 </a:t>
            </a:r>
            <a:r>
              <a:rPr lang="ru-RU" b="1" dirty="0" err="1">
                <a:latin typeface="var(--font-sans)"/>
              </a:rPr>
              <a:t>році</a:t>
            </a:r>
            <a:r>
              <a:rPr lang="ru-RU" b="1" dirty="0">
                <a:latin typeface="var(--font-sans)"/>
              </a:rPr>
              <a:t> </a:t>
            </a:r>
            <a:r>
              <a:rPr lang="ru-RU" b="1" dirty="0" err="1">
                <a:latin typeface="var(--font-sans)"/>
              </a:rPr>
              <a:t>це</a:t>
            </a:r>
            <a:r>
              <a:rPr lang="ru-RU" b="1" dirty="0">
                <a:latin typeface="var(--font-sans)"/>
              </a:rPr>
              <a:t> свято буде </a:t>
            </a:r>
            <a:r>
              <a:rPr lang="ru-RU" b="1" dirty="0" err="1">
                <a:latin typeface="var(--font-sans)"/>
              </a:rPr>
              <a:t>святкуватися</a:t>
            </a:r>
            <a:r>
              <a:rPr lang="ru-RU" b="1" dirty="0">
                <a:latin typeface="var(--font-sans)"/>
              </a:rPr>
              <a:t> </a:t>
            </a:r>
            <a:r>
              <a:rPr lang="ru-RU" b="1" dirty="0" err="1">
                <a:latin typeface="var(--font-sans)"/>
              </a:rPr>
              <a:t>вдруге</a:t>
            </a:r>
            <a:r>
              <a:rPr lang="ru-RU" b="1" dirty="0">
                <a:latin typeface="var(--font-sans)"/>
              </a:rPr>
              <a:t>  15 липня.</a:t>
            </a:r>
            <a:r>
              <a:rPr lang="ru-RU" dirty="0">
                <a:latin typeface="var(--font-sans)"/>
              </a:rPr>
              <a:t> </a:t>
            </a:r>
            <a:r>
              <a:rPr lang="ru-RU" dirty="0" err="1">
                <a:latin typeface="var(--font-sans)"/>
              </a:rPr>
              <a:t>Раніше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воно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відзначалося</a:t>
            </a:r>
            <a:r>
              <a:rPr lang="ru-RU" dirty="0">
                <a:latin typeface="var(--font-sans)"/>
              </a:rPr>
              <a:t> 28 липня, але з переходом на </a:t>
            </a:r>
            <a:r>
              <a:rPr lang="ru-RU" dirty="0" err="1">
                <a:latin typeface="var(--font-sans)"/>
              </a:rPr>
              <a:t>новоюліанський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календар</a:t>
            </a:r>
            <a:r>
              <a:rPr lang="ru-RU" dirty="0">
                <a:latin typeface="var(--font-sans)"/>
              </a:rPr>
              <a:t>, свято </a:t>
            </a:r>
            <a:r>
              <a:rPr lang="ru-RU" dirty="0" err="1">
                <a:latin typeface="var(--font-sans)"/>
              </a:rPr>
              <a:t>було</a:t>
            </a:r>
            <a:r>
              <a:rPr lang="ru-RU" dirty="0">
                <a:latin typeface="var(--font-sans)"/>
              </a:rPr>
              <a:t> перенесено. День </a:t>
            </a:r>
            <a:r>
              <a:rPr lang="ru-RU" dirty="0" err="1">
                <a:latin typeface="var(--font-sans)"/>
              </a:rPr>
              <a:t>Державності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України</a:t>
            </a:r>
            <a:r>
              <a:rPr lang="ru-RU" dirty="0">
                <a:latin typeface="var(--font-sans)"/>
              </a:rPr>
              <a:t> є </a:t>
            </a:r>
            <a:r>
              <a:rPr lang="ru-RU" dirty="0" err="1">
                <a:latin typeface="var(--font-sans)"/>
              </a:rPr>
              <a:t>символічним</a:t>
            </a:r>
            <a:r>
              <a:rPr lang="ru-RU" dirty="0">
                <a:latin typeface="var(--font-sans)"/>
              </a:rPr>
              <a:t> для </a:t>
            </a:r>
            <a:r>
              <a:rPr lang="ru-RU" dirty="0" err="1">
                <a:latin typeface="var(--font-sans)"/>
              </a:rPr>
              <a:t>відзначення</a:t>
            </a:r>
            <a:r>
              <a:rPr lang="ru-RU" dirty="0">
                <a:latin typeface="var(--font-sans)"/>
              </a:rPr>
              <a:t> Дня </a:t>
            </a:r>
            <a:r>
              <a:rPr lang="ru-RU" dirty="0" err="1">
                <a:latin typeface="var(--font-sans)"/>
              </a:rPr>
              <a:t>хрещення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Київської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Русі</a:t>
            </a:r>
            <a:r>
              <a:rPr lang="ru-RU" dirty="0">
                <a:latin typeface="var(--font-sans)"/>
              </a:rPr>
              <a:t>, яке </a:t>
            </a:r>
            <a:r>
              <a:rPr lang="ru-RU" dirty="0" err="1">
                <a:latin typeface="var(--font-sans)"/>
              </a:rPr>
              <a:t>відбулося</a:t>
            </a:r>
            <a:r>
              <a:rPr lang="ru-RU" dirty="0">
                <a:latin typeface="var(--font-sans)"/>
              </a:rPr>
              <a:t> за </a:t>
            </a:r>
            <a:r>
              <a:rPr lang="ru-RU" dirty="0" err="1">
                <a:latin typeface="var(--font-sans)"/>
              </a:rPr>
              <a:t>часів</a:t>
            </a:r>
            <a:r>
              <a:rPr lang="ru-RU" dirty="0">
                <a:latin typeface="var(--font-sans)"/>
              </a:rPr>
              <a:t> </a:t>
            </a:r>
            <a:r>
              <a:rPr lang="ru-RU" dirty="0" err="1">
                <a:latin typeface="var(--font-sans)"/>
              </a:rPr>
              <a:t>Володимира</a:t>
            </a:r>
            <a:r>
              <a:rPr lang="ru-RU" dirty="0">
                <a:latin typeface="var(--font-sans)"/>
              </a:rPr>
              <a:t> Великого.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03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26851-E3F4-499A-9791-98663926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"/>
            <a:ext cx="12192000" cy="63703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B739F2-C70F-417E-ABB9-6E212ADF24E8}"/>
              </a:ext>
            </a:extLst>
          </p:cNvPr>
          <p:cNvSpPr/>
          <p:nvPr/>
        </p:nvSpPr>
        <p:spPr>
          <a:xfrm>
            <a:off x="3642611" y="1813809"/>
            <a:ext cx="5441428" cy="4144779"/>
          </a:xfrm>
          <a:prstGeom prst="rect">
            <a:avLst/>
          </a:prstGeom>
          <a:gradFill rotWithShape="1">
            <a:gsLst>
              <a:gs pos="0">
                <a:srgbClr val="586EA6">
                  <a:tint val="54000"/>
                  <a:alpha val="100000"/>
                  <a:satMod val="105000"/>
                  <a:lumMod val="110000"/>
                </a:srgbClr>
              </a:gs>
              <a:gs pos="100000">
                <a:srgbClr val="586EA6">
                  <a:tint val="78000"/>
                  <a:alpha val="92000"/>
                  <a:satMod val="109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586E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748A74-5169-4342-8705-3C5879B1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0" y="1986196"/>
            <a:ext cx="2501604" cy="81772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EDC268-1722-471E-AF41-768304D9FA7F}"/>
              </a:ext>
            </a:extLst>
          </p:cNvPr>
          <p:cNvSpPr/>
          <p:nvPr/>
        </p:nvSpPr>
        <p:spPr>
          <a:xfrm>
            <a:off x="3767527" y="2296597"/>
            <a:ext cx="53165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знайомить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державницькими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традиціями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природою, культурою та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побутом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фотодокументи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серію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універсальною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цікавою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читачеві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Том 1.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устрій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драматичні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мовна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участь </a:t>
            </a:r>
            <a:r>
              <a:rPr 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раїни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олімпійському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DB4E4-40CB-4FC9-9688-B0800E6FD840}"/>
              </a:ext>
            </a:extLst>
          </p:cNvPr>
          <p:cNvSpPr txBox="1"/>
          <p:nvPr/>
        </p:nvSpPr>
        <p:spPr>
          <a:xfrm>
            <a:off x="1558977" y="374754"/>
            <a:ext cx="92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Шаповал Ю. Ілюстрована енциклопедія України. Держава / Юрій Шаповал. – К.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Балтія-Друк, 2001. – 160 с. 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CA9E86-1020-4E07-A94C-FC2CDE98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994" y="1089484"/>
            <a:ext cx="2511770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E9C1FD-580E-480A-9AA4-5364B09F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414"/>
            <a:ext cx="12192000" cy="6480048"/>
          </a:xfrm>
          <a:prstGeom prst="rect">
            <a:avLst/>
          </a:prstGeom>
        </p:spPr>
      </p:pic>
      <p:sp>
        <p:nvSpPr>
          <p:cNvPr id="5" name="Прямоугольник: усеченные верхние углы 4">
            <a:extLst>
              <a:ext uri="{FF2B5EF4-FFF2-40B4-BE49-F238E27FC236}">
                <a16:creationId xmlns:a16="http://schemas.microsoft.com/office/drawing/2014/main" id="{B6BE8D96-12AE-4F7F-84BD-84F70AFE3334}"/>
              </a:ext>
            </a:extLst>
          </p:cNvPr>
          <p:cNvSpPr/>
          <p:nvPr/>
        </p:nvSpPr>
        <p:spPr>
          <a:xfrm>
            <a:off x="3197900" y="1364416"/>
            <a:ext cx="6006061" cy="4599587"/>
          </a:xfrm>
          <a:prstGeom prst="snip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A86C9E-4CF0-482B-ABCC-006D0488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99" y="1464725"/>
            <a:ext cx="3043281" cy="46587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F5F93A-8CF2-4556-B7F7-D7BCFE01EA7E}"/>
              </a:ext>
            </a:extLst>
          </p:cNvPr>
          <p:cNvSpPr/>
          <p:nvPr/>
        </p:nvSpPr>
        <p:spPr>
          <a:xfrm>
            <a:off x="3587646" y="1678899"/>
            <a:ext cx="56163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глибокому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закономірність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 як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самим народом.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документах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національно-визвольної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автор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захоплюючу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повстанців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ОУН і УПА за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Лише за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могли так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змагатися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коричневими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окупантами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навалилися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нашу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i="1" dirty="0"/>
            </a:br>
            <a:endParaRPr lang="ru-RU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556AB-E379-450F-AAA7-B53536363E8C}"/>
              </a:ext>
            </a:extLst>
          </p:cNvPr>
          <p:cNvSpPr txBox="1"/>
          <p:nvPr/>
        </p:nvSpPr>
        <p:spPr>
          <a:xfrm>
            <a:off x="2023672" y="434715"/>
            <a:ext cx="899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rgbClr val="002060"/>
                </a:solidFill>
              </a:rPr>
              <a:t>Дмитрук</a:t>
            </a:r>
            <a:r>
              <a:rPr lang="uk-UA" sz="2000" b="1" i="1" dirty="0">
                <a:solidFill>
                  <a:srgbClr val="002060"/>
                </a:solidFill>
              </a:rPr>
              <a:t> В. Вони боролися за волю України. / Володимир </a:t>
            </a:r>
            <a:r>
              <a:rPr lang="uk-UA" sz="2000" b="1" i="1" dirty="0" err="1">
                <a:solidFill>
                  <a:srgbClr val="002060"/>
                </a:solidFill>
              </a:rPr>
              <a:t>Дмитрук</a:t>
            </a:r>
            <a:r>
              <a:rPr lang="uk-UA" sz="2000" b="1" i="1" dirty="0">
                <a:solidFill>
                  <a:srgbClr val="002060"/>
                </a:solidFill>
              </a:rPr>
              <a:t> – Волинська обласна друкарня, 2007. – 404 с.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7FD19-A2E0-4BBF-A20F-584828EE0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143" y="2068954"/>
            <a:ext cx="2443674" cy="247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26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3866D-CEB0-432F-9BA4-2A8D6154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0320"/>
          </a:xfrm>
          <a:prstGeom prst="rect">
            <a:avLst/>
          </a:prstGeom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4C79307D-A35E-4BD3-8EAC-AA738136CDFE}"/>
              </a:ext>
            </a:extLst>
          </p:cNvPr>
          <p:cNvSpPr/>
          <p:nvPr/>
        </p:nvSpPr>
        <p:spPr>
          <a:xfrm>
            <a:off x="3432748" y="1528997"/>
            <a:ext cx="6550701" cy="4524315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8B76B-A30D-4EF6-A95A-A6CE222E2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3" y="1140819"/>
            <a:ext cx="2833569" cy="96895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66D76E-33C6-437F-B0FE-D7984EA46CEF}"/>
              </a:ext>
            </a:extLst>
          </p:cNvPr>
          <p:cNvSpPr/>
          <p:nvPr/>
        </p:nvSpPr>
        <p:spPr>
          <a:xfrm>
            <a:off x="3662597" y="1648918"/>
            <a:ext cx="60960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алей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нездоланності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державу –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Русь,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Європу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орд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Батия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явив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шедеври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дав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людству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виживання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голодоморах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репресіях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АЕС, першим 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відмовився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могутнього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ядерного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створив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державу.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Науково-публіцистичне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1937 року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архіву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СБУ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верстви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19239-EDA9-4EAC-A505-8F11AC94C05F}"/>
              </a:ext>
            </a:extLst>
          </p:cNvPr>
          <p:cNvSpPr txBox="1"/>
          <p:nvPr/>
        </p:nvSpPr>
        <p:spPr>
          <a:xfrm>
            <a:off x="1663907" y="314793"/>
            <a:ext cx="881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Кушерець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В. Через терни – до України / Василь </a:t>
            </a:r>
            <a:r>
              <a:rPr kumimoji="0" lang="uk-UA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Кушерець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Василь </a:t>
            </a:r>
            <a:r>
              <a:rPr kumimoji="0" lang="uk-UA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Василашко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– К. Знання України, 2012. – 152 с.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7B27B3-595B-403F-9D31-6202B46C1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414" y="130281"/>
            <a:ext cx="2511770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3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392820-82BD-4C2C-9EBC-0489AE35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5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F5880-CADF-45C8-9227-9B5C9689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07" y="2288953"/>
            <a:ext cx="2272974" cy="3226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F280E-FEB6-406E-9FB4-046079FBB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531" y="2534622"/>
            <a:ext cx="2411993" cy="34240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5E51F-40BC-4459-A85F-95FAE5264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10" y="2624534"/>
            <a:ext cx="2197855" cy="33720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241134-3D19-4127-9CF1-F9DBA16B9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672" y="3386399"/>
            <a:ext cx="1604833" cy="2411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04DD53-E04D-4FC3-85DD-C2F7A82092DC}"/>
              </a:ext>
            </a:extLst>
          </p:cNvPr>
          <p:cNvSpPr/>
          <p:nvPr/>
        </p:nvSpPr>
        <p:spPr>
          <a:xfrm>
            <a:off x="557050" y="1550182"/>
            <a:ext cx="10469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cap="none" spc="0" dirty="0">
                <a:ln/>
                <a:effectLst/>
              </a:rPr>
              <a:t>Вони померли, щоб Україна жила</a:t>
            </a:r>
            <a:endParaRPr lang="ru-RU" sz="5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0440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лна 5">
            <a:extLst>
              <a:ext uri="{FF2B5EF4-FFF2-40B4-BE49-F238E27FC236}">
                <a16:creationId xmlns:a16="http://schemas.microsoft.com/office/drawing/2014/main" id="{2AA5E9A7-272E-4611-B0FE-9494AEB70874}"/>
              </a:ext>
            </a:extLst>
          </p:cNvPr>
          <p:cNvSpPr/>
          <p:nvPr/>
        </p:nvSpPr>
        <p:spPr>
          <a:xfrm>
            <a:off x="3222882" y="936885"/>
            <a:ext cx="6445772" cy="498423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9532C9-049B-40AE-A629-B4341F5AA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8"/>
            <a:ext cx="12192000" cy="61495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2E96B5-2D62-4E7D-8373-C442E6579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6" y="1690064"/>
            <a:ext cx="2758190" cy="42310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54F980-0280-49EB-88E3-212CE02BCDFB}"/>
              </a:ext>
            </a:extLst>
          </p:cNvPr>
          <p:cNvSpPr/>
          <p:nvPr/>
        </p:nvSpPr>
        <p:spPr>
          <a:xfrm>
            <a:off x="3102962" y="1644771"/>
            <a:ext cx="6565692" cy="40891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C2E0BD-AF3E-4E79-BE24-6D1E74CE4A01}"/>
              </a:ext>
            </a:extLst>
          </p:cNvPr>
          <p:cNvSpPr/>
          <p:nvPr/>
        </p:nvSpPr>
        <p:spPr>
          <a:xfrm>
            <a:off x="3342805" y="2040896"/>
            <a:ext cx="63258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книги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маловідомі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учас­ників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бою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року.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підсилюють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Єфремова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Дорошенка, М.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Грушевського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Маланюка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Старицької-Черняхівської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особистостей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1917-1921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упорядковано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хронологічному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 р. по 2008 р.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кіносценарій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"Крути".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8A6518-7A47-42D9-94B8-4C77258345FB}"/>
              </a:ext>
            </a:extLst>
          </p:cNvPr>
          <p:cNvSpPr/>
          <p:nvPr/>
        </p:nvSpPr>
        <p:spPr>
          <a:xfrm>
            <a:off x="1379095" y="438705"/>
            <a:ext cx="933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Крути. </a:t>
            </a:r>
            <a:r>
              <a:rPr lang="ru-RU" sz="2400" b="1" i="1" dirty="0" err="1"/>
              <a:t>Січень</a:t>
            </a:r>
            <a:r>
              <a:rPr lang="ru-RU" sz="2400" b="1" i="1" dirty="0"/>
              <a:t> 1918 року : док., </a:t>
            </a:r>
            <a:r>
              <a:rPr lang="ru-RU" sz="2400" b="1" i="1" dirty="0" err="1"/>
              <a:t>матеріали</a:t>
            </a:r>
            <a:r>
              <a:rPr lang="ru-RU" sz="2400" b="1" i="1" dirty="0"/>
              <a:t>, </a:t>
            </a:r>
            <a:r>
              <a:rPr lang="ru-RU" sz="2400" b="1" i="1" dirty="0" err="1"/>
              <a:t>дослідж</a:t>
            </a:r>
            <a:r>
              <a:rPr lang="ru-RU" sz="2400" b="1" i="1" dirty="0"/>
              <a:t>., </a:t>
            </a:r>
            <a:r>
              <a:rPr lang="ru-RU" sz="2400" b="1" i="1" dirty="0" err="1"/>
              <a:t>кіносценарій</a:t>
            </a:r>
            <a:r>
              <a:rPr lang="ru-RU" sz="2400" b="1" i="1" dirty="0"/>
              <a:t> / </a:t>
            </a:r>
            <a:r>
              <a:rPr lang="ru-RU" sz="2400" b="1" i="1" dirty="0" err="1"/>
              <a:t>упоряд</a:t>
            </a:r>
            <a:r>
              <a:rPr lang="ru-RU" sz="2400" b="1" i="1" dirty="0"/>
              <a:t>. Я. Гаврилюк. – </a:t>
            </a:r>
            <a:r>
              <a:rPr lang="ru-RU" sz="2400" b="1" i="1" dirty="0" err="1"/>
              <a:t>Київ</a:t>
            </a:r>
            <a:r>
              <a:rPr lang="ru-RU" sz="2400" b="1" i="1" dirty="0"/>
              <a:t> : </a:t>
            </a:r>
            <a:r>
              <a:rPr lang="ru-RU" sz="2400" b="1" i="1" dirty="0" err="1"/>
              <a:t>Просвіта</a:t>
            </a:r>
            <a:r>
              <a:rPr lang="ru-RU" sz="2400" b="1" i="1" dirty="0"/>
              <a:t>, 2008. – 839 с.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74B6A1-0328-43CD-83EF-B068AC5A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837" y="3482422"/>
            <a:ext cx="2510557" cy="2413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19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0B8A87-6422-4B73-87CB-A1976CC5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08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E7E9B1-183B-42EE-9E84-B7A6E3171A0C}"/>
              </a:ext>
            </a:extLst>
          </p:cNvPr>
          <p:cNvSpPr/>
          <p:nvPr/>
        </p:nvSpPr>
        <p:spPr>
          <a:xfrm>
            <a:off x="3630119" y="1228397"/>
            <a:ext cx="3952406" cy="47469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83D6F-3091-4886-9CB2-F16066BB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4" y="1994520"/>
            <a:ext cx="2781300" cy="426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47046A-DF4C-45CF-935F-D4B942B1DE23}"/>
              </a:ext>
            </a:extLst>
          </p:cNvPr>
          <p:cNvSpPr/>
          <p:nvPr/>
        </p:nvSpPr>
        <p:spPr>
          <a:xfrm>
            <a:off x="1084288" y="310974"/>
            <a:ext cx="8584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e-Ukraine"/>
              </a:rPr>
              <a:t>Героїка</a:t>
            </a:r>
            <a:r>
              <a:rPr lang="ru-RU" sz="2400" b="1" i="1" dirty="0">
                <a:latin typeface="e-Ukraine"/>
              </a:rPr>
              <a:t> </a:t>
            </a:r>
            <a:r>
              <a:rPr lang="ru-RU" sz="2400" b="1" i="1" dirty="0" err="1">
                <a:latin typeface="e-Ukraine"/>
              </a:rPr>
              <a:t>трагедії</a:t>
            </a:r>
            <a:r>
              <a:rPr lang="ru-RU" sz="2400" b="1" i="1" dirty="0">
                <a:latin typeface="e-Ukraine"/>
              </a:rPr>
              <a:t> Крут : </a:t>
            </a:r>
            <a:r>
              <a:rPr lang="ru-RU" sz="2400" b="1" i="1" dirty="0" err="1">
                <a:latin typeface="e-Ukraine"/>
              </a:rPr>
              <a:t>збірник</a:t>
            </a:r>
            <a:r>
              <a:rPr lang="ru-RU" sz="2400" b="1" i="1" dirty="0">
                <a:latin typeface="e-Ukraine"/>
              </a:rPr>
              <a:t> / </a:t>
            </a:r>
            <a:r>
              <a:rPr lang="ru-RU" sz="2400" b="1" i="1" dirty="0" err="1">
                <a:latin typeface="e-Ukraine"/>
              </a:rPr>
              <a:t>упоряд</a:t>
            </a:r>
            <a:r>
              <a:rPr lang="ru-RU" sz="2400" b="1" i="1" dirty="0">
                <a:latin typeface="e-Ukraine"/>
              </a:rPr>
              <a:t>. В. І. </a:t>
            </a:r>
            <a:r>
              <a:rPr lang="ru-RU" sz="2400" b="1" i="1" dirty="0" err="1">
                <a:latin typeface="e-Ukraine"/>
              </a:rPr>
              <a:t>Сергійчук</a:t>
            </a:r>
            <a:r>
              <a:rPr lang="ru-RU" sz="2400" b="1" i="1" dirty="0">
                <a:latin typeface="e-Ukraine"/>
              </a:rPr>
              <a:t>. – </a:t>
            </a:r>
            <a:r>
              <a:rPr lang="ru-RU" sz="2400" b="1" i="1" dirty="0" err="1">
                <a:latin typeface="e-Ukraine"/>
              </a:rPr>
              <a:t>Київ</a:t>
            </a:r>
            <a:r>
              <a:rPr lang="ru-RU" sz="2400" b="1" i="1" dirty="0">
                <a:latin typeface="e-Ukraine"/>
              </a:rPr>
              <a:t> : </a:t>
            </a:r>
            <a:r>
              <a:rPr lang="ru-RU" sz="2400" b="1" i="1" dirty="0" err="1">
                <a:latin typeface="e-Ukraine"/>
              </a:rPr>
              <a:t>Україна</a:t>
            </a:r>
            <a:r>
              <a:rPr lang="ru-RU" sz="2400" b="1" i="1" dirty="0">
                <a:latin typeface="e-Ukraine"/>
              </a:rPr>
              <a:t>, 2008. – 462 с.</a:t>
            </a:r>
            <a:endParaRPr lang="ru-RU" sz="2400" b="1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169678-B56E-43F2-8216-F653AC2EC77E}"/>
              </a:ext>
            </a:extLst>
          </p:cNvPr>
          <p:cNvSpPr/>
          <p:nvPr/>
        </p:nvSpPr>
        <p:spPr>
          <a:xfrm>
            <a:off x="3824435" y="1401249"/>
            <a:ext cx="39524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бою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роздумах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сучасників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публіцистичним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словом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тлі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нас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суспільно-політичних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осмислюється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героїка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подвигу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юнаків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подаються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еміграції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1EACA9-11F0-4F89-B970-57DC8C14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182" y="1228397"/>
            <a:ext cx="3110186" cy="4401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674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6B8B2B-6912-472A-8D2A-BCD29472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08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5219DE-C279-41F8-B565-1171349C8351}"/>
              </a:ext>
            </a:extLst>
          </p:cNvPr>
          <p:cNvSpPr/>
          <p:nvPr/>
        </p:nvSpPr>
        <p:spPr>
          <a:xfrm>
            <a:off x="4497049" y="1019331"/>
            <a:ext cx="6460761" cy="50231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46109A-880F-4AAB-B37D-116CC4156586}"/>
              </a:ext>
            </a:extLst>
          </p:cNvPr>
          <p:cNvSpPr/>
          <p:nvPr/>
        </p:nvSpPr>
        <p:spPr>
          <a:xfrm>
            <a:off x="4681927" y="1241151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нестримною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ходою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відкидаючи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</a:t>
            </a:r>
            <a:r>
              <a:rPr lang="en-US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полум’ї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народжувалась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Народжувалась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посіяти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колишньої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Гетьманщини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вчинити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відчайдушну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продемонструвати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державою.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знаменитий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трагічністю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героїзмом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Крутами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 буде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перебільшенням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посідають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чільних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9D4738-A257-47B8-9B82-5E22B613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40" y="1160423"/>
            <a:ext cx="2783174" cy="4537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BCE918-7C58-4F37-8ED9-AD39AE87088D}"/>
              </a:ext>
            </a:extLst>
          </p:cNvPr>
          <p:cNvSpPr txBox="1"/>
          <p:nvPr/>
        </p:nvSpPr>
        <p:spPr>
          <a:xfrm>
            <a:off x="1109272" y="299803"/>
            <a:ext cx="102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Сорока Ю. Бій під Крутами / Юрій Сорока. – Харків</a:t>
            </a:r>
            <a:r>
              <a:rPr lang="en-US" sz="2400" b="1" i="1" dirty="0"/>
              <a:t>:</a:t>
            </a:r>
            <a:r>
              <a:rPr lang="uk-UA" sz="2400" b="1" i="1" dirty="0"/>
              <a:t> Фоліо, 2014. - 121 с.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63256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00C90-EFF0-4CA5-9747-449582AE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08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FD3C27-791A-483F-8463-02B8D0E3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" y="1468319"/>
            <a:ext cx="3070380" cy="4358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173B9E-049D-4F1B-B58D-DB06F9827AF4}"/>
              </a:ext>
            </a:extLst>
          </p:cNvPr>
          <p:cNvSpPr/>
          <p:nvPr/>
        </p:nvSpPr>
        <p:spPr>
          <a:xfrm>
            <a:off x="329784" y="178807"/>
            <a:ext cx="11109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Тур-Коновалов, К. Крути 1918 : </a:t>
            </a:r>
            <a:r>
              <a:rPr lang="ru-RU" sz="2400" b="1" i="1" dirty="0" err="1"/>
              <a:t>кінороман</a:t>
            </a:r>
            <a:r>
              <a:rPr lang="ru-RU" sz="2400" b="1" i="1" dirty="0"/>
              <a:t> / К. Тур-Коновалов. – </a:t>
            </a:r>
            <a:r>
              <a:rPr lang="ru-RU" sz="2400" b="1" i="1" dirty="0" err="1"/>
              <a:t>Харків</a:t>
            </a:r>
            <a:r>
              <a:rPr lang="ru-RU" sz="2400" b="1" i="1" dirty="0"/>
              <a:t> : Клуб </a:t>
            </a:r>
            <a:r>
              <a:rPr lang="ru-RU" sz="2400" b="1" i="1" dirty="0" err="1"/>
              <a:t>Сімейного</a:t>
            </a:r>
            <a:r>
              <a:rPr lang="ru-RU" sz="2400" b="1" i="1" dirty="0"/>
              <a:t> </a:t>
            </a:r>
            <a:r>
              <a:rPr lang="ru-RU" sz="2400" b="1" i="1" dirty="0" err="1"/>
              <a:t>Дозвілля</a:t>
            </a:r>
            <a:r>
              <a:rPr lang="ru-RU" sz="2400" b="1" i="1" dirty="0"/>
              <a:t>, 2018. – 222 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76E4D8-52CD-477B-A4E8-1421F1A2759D}"/>
              </a:ext>
            </a:extLst>
          </p:cNvPr>
          <p:cNvSpPr/>
          <p:nvPr/>
        </p:nvSpPr>
        <p:spPr>
          <a:xfrm>
            <a:off x="3417757" y="1009804"/>
            <a:ext cx="8660935" cy="49828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DFD5A0-DF79-4FA4-8D31-04D5E88984E6}"/>
              </a:ext>
            </a:extLst>
          </p:cNvPr>
          <p:cNvSpPr/>
          <p:nvPr/>
        </p:nvSpPr>
        <p:spPr>
          <a:xfrm>
            <a:off x="3417757" y="1188611"/>
            <a:ext cx="861434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хотіли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взяли до рук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стали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Січень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 року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по-справжньому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От-от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рушити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більшовицькі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загони. Сини генерала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контррозвідки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УНР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опиняються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оборонців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Крути.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схожі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нестями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закохані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курсистку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Софію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роздумів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рушили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Раптом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непередбачуване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спалахує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«Арсенал». І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заколотом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боєздатні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вишколеного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Муравйова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крути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лишаються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необстріляні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юнкери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Ходять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чутки,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загонів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агент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більшовиків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зрадника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горнилі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бою,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шкодуючи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змагаючись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тому, як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страху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сумнівів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підуть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0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31A99D-36D9-479F-A6AB-162D2D36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5987"/>
          </a:xfrm>
          <a:prstGeom prst="rect">
            <a:avLst/>
          </a:prstGeom>
        </p:spPr>
      </p:pic>
      <p:pic>
        <p:nvPicPr>
          <p:cNvPr id="12290" name="Picture 2" descr="Книга «Літопис Революції Гідності» – Михайло Вітер, купити за ціною 213.00  на YAKABOO: 978-966-441-488-0">
            <a:extLst>
              <a:ext uri="{FF2B5EF4-FFF2-40B4-BE49-F238E27FC236}">
                <a16:creationId xmlns:a16="http://schemas.microsoft.com/office/drawing/2014/main" id="{90E1EB5B-2640-4E06-9058-03D4813D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9" y="303188"/>
            <a:ext cx="1818807" cy="2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нига «Майдан. Погляд зсередини» – Олег Трайдакало, купити за ціною 230.00  на YAKABOO: 978-966-97751-0-8">
            <a:extLst>
              <a:ext uri="{FF2B5EF4-FFF2-40B4-BE49-F238E27FC236}">
                <a16:creationId xmlns:a16="http://schemas.microsoft.com/office/drawing/2014/main" id="{5125CFA1-2A8B-4FEB-97F2-A96B59FB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7" y="2493278"/>
            <a:ext cx="2310203" cy="32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313E7-CDA5-4932-9967-AEFF5A1B4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29" t="5282" r="12825" b="9222"/>
          <a:stretch/>
        </p:blipFill>
        <p:spPr>
          <a:xfrm>
            <a:off x="2447406" y="1303722"/>
            <a:ext cx="2310203" cy="355457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B4FAA1-3A9F-4C3F-9CF1-80147A6AAD07}"/>
              </a:ext>
            </a:extLst>
          </p:cNvPr>
          <p:cNvSpPr/>
          <p:nvPr/>
        </p:nvSpPr>
        <p:spPr>
          <a:xfrm>
            <a:off x="3326860" y="188148"/>
            <a:ext cx="5778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cap="none" spc="0" dirty="0">
                <a:ln/>
                <a:solidFill>
                  <a:srgbClr val="C00000"/>
                </a:solidFill>
                <a:effectLst/>
              </a:rPr>
              <a:t>Твої герої Україно!</a:t>
            </a:r>
            <a:endParaRPr lang="ru-RU" sz="5400" b="1" i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0" name="Picture 2" descr="Книги про АТО и войну на Донбассе: обзор, новинки 2018">
            <a:extLst>
              <a:ext uri="{FF2B5EF4-FFF2-40B4-BE49-F238E27FC236}">
                <a16:creationId xmlns:a16="http://schemas.microsoft.com/office/drawing/2014/main" id="{6B28B737-5E5B-412C-AF32-31AF9B31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820" y="1442710"/>
            <a:ext cx="2238375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2" descr="Книга «Іловайськ. Розповіді про справжніх людей», автора Євген Положій – фото №1">
            <a:extLst>
              <a:ext uri="{FF2B5EF4-FFF2-40B4-BE49-F238E27FC236}">
                <a16:creationId xmlns:a16="http://schemas.microsoft.com/office/drawing/2014/main" id="{214D3631-3402-4158-A49E-66ADA243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62" y="2539857"/>
            <a:ext cx="2245318" cy="3622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DC8D17-8F39-4B02-80C7-BE90F3E43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271" y="1219958"/>
            <a:ext cx="2633700" cy="263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366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ABB64A-A7D1-465E-8FE1-722E4B99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2"/>
            <a:ext cx="12192000" cy="6220190"/>
          </a:xfrm>
          <a:prstGeom prst="rect">
            <a:avLst/>
          </a:prstGeom>
        </p:spPr>
      </p:pic>
      <p:pic>
        <p:nvPicPr>
          <p:cNvPr id="13314" name="Picture 2" descr="Книги про АТО и войну на Донбассе: обзор, новинки 2018">
            <a:extLst>
              <a:ext uri="{FF2B5EF4-FFF2-40B4-BE49-F238E27FC236}">
                <a16:creationId xmlns:a16="http://schemas.microsoft.com/office/drawing/2014/main" id="{8646AC1C-191D-4425-8304-31987ED3E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8113" r="9592" b="6335"/>
          <a:stretch/>
        </p:blipFill>
        <p:spPr bwMode="auto">
          <a:xfrm>
            <a:off x="104932" y="2218544"/>
            <a:ext cx="1986786" cy="34479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0B3AC6-8723-4188-872D-6ECB812AD11A}"/>
              </a:ext>
            </a:extLst>
          </p:cNvPr>
          <p:cNvSpPr/>
          <p:nvPr/>
        </p:nvSpPr>
        <p:spPr>
          <a:xfrm>
            <a:off x="1919875" y="1439310"/>
            <a:ext cx="3919339" cy="45878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8A83CB-ED7C-46E0-A572-DDE6ABFAA669}"/>
              </a:ext>
            </a:extLst>
          </p:cNvPr>
          <p:cNvSpPr/>
          <p:nvPr/>
        </p:nvSpPr>
        <p:spPr>
          <a:xfrm>
            <a:off x="2024807" y="1439310"/>
            <a:ext cx="3814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Аеропорт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хроніка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заснований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фактах про те,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Донецькому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аеропорті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змусить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пережити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тяготи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жаху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головне те,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людей,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по-доброму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жартують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над одним та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справжніми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братами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наочно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встановлюється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окопах»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зникне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5AA186-F0E3-483A-8768-79DD040C66FE}"/>
              </a:ext>
            </a:extLst>
          </p:cNvPr>
          <p:cNvSpPr/>
          <p:nvPr/>
        </p:nvSpPr>
        <p:spPr>
          <a:xfrm>
            <a:off x="8167729" y="1354057"/>
            <a:ext cx="3749451" cy="4673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EB7CB3-029B-4DBD-86FE-18FBC903648A}"/>
              </a:ext>
            </a:extLst>
          </p:cNvPr>
          <p:cNvSpPr/>
          <p:nvPr/>
        </p:nvSpPr>
        <p:spPr>
          <a:xfrm>
            <a:off x="8272661" y="1502845"/>
            <a:ext cx="36445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справжніх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про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їхню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самовідданість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відданість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документальним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як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героями тут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вигадані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16 новел.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них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окрему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бійців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вижили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передають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трагедію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sz="2000" i="1" dirty="0" err="1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000" i="1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752A6-1F19-4E69-9EF6-2FBCBAD7433B}"/>
              </a:ext>
            </a:extLst>
          </p:cNvPr>
          <p:cNvSpPr txBox="1"/>
          <p:nvPr/>
        </p:nvSpPr>
        <p:spPr>
          <a:xfrm>
            <a:off x="1387135" y="434333"/>
            <a:ext cx="445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>
                <a:solidFill>
                  <a:srgbClr val="002060"/>
                </a:solidFill>
              </a:rPr>
              <a:t>Лойко</a:t>
            </a:r>
            <a:r>
              <a:rPr lang="uk-UA" sz="2400" b="1" i="1" dirty="0">
                <a:solidFill>
                  <a:srgbClr val="002060"/>
                </a:solidFill>
              </a:rPr>
              <a:t> С. Аеропорт / Сергій </a:t>
            </a:r>
            <a:r>
              <a:rPr lang="uk-UA" sz="2400" b="1" i="1" dirty="0" err="1">
                <a:solidFill>
                  <a:srgbClr val="002060"/>
                </a:solidFill>
              </a:rPr>
              <a:t>Лойко</a:t>
            </a:r>
            <a:r>
              <a:rPr lang="uk-UA" sz="2400" b="1" i="1" dirty="0">
                <a:solidFill>
                  <a:srgbClr val="002060"/>
                </a:solidFill>
              </a:rPr>
              <a:t>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uk-UA" sz="2400" b="1" i="1" dirty="0" err="1">
                <a:solidFill>
                  <a:srgbClr val="002060"/>
                </a:solidFill>
              </a:rPr>
              <a:t>Брайт</a:t>
            </a:r>
            <a:r>
              <a:rPr lang="uk-UA" sz="2400" b="1" i="1" dirty="0">
                <a:solidFill>
                  <a:srgbClr val="002060"/>
                </a:solidFill>
              </a:rPr>
              <a:t>-Букс, 2016.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Книга «Іловайськ. Розповіді про справжніх людей», автора Євген Положій – фото №1">
            <a:extLst>
              <a:ext uri="{FF2B5EF4-FFF2-40B4-BE49-F238E27FC236}">
                <a16:creationId xmlns:a16="http://schemas.microsoft.com/office/drawing/2014/main" id="{98410FCD-675C-4145-8A46-A182BB08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18544"/>
            <a:ext cx="2245318" cy="3622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895BA-EDB6-4CFE-BA53-B629F8D5E9FB}"/>
              </a:ext>
            </a:extLst>
          </p:cNvPr>
          <p:cNvSpPr txBox="1"/>
          <p:nvPr/>
        </p:nvSpPr>
        <p:spPr>
          <a:xfrm>
            <a:off x="6096000" y="60201"/>
            <a:ext cx="5596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>
                <a:solidFill>
                  <a:srgbClr val="002060"/>
                </a:solidFill>
              </a:rPr>
              <a:t>Положій</a:t>
            </a:r>
            <a:r>
              <a:rPr lang="uk-UA" sz="2400" b="1" i="1" dirty="0">
                <a:solidFill>
                  <a:srgbClr val="002060"/>
                </a:solidFill>
              </a:rPr>
              <a:t> Є. Іловайськ / Євген </a:t>
            </a:r>
            <a:r>
              <a:rPr lang="uk-UA" sz="2400" b="1" i="1" dirty="0" err="1">
                <a:solidFill>
                  <a:srgbClr val="002060"/>
                </a:solidFill>
              </a:rPr>
              <a:t>Положій</a:t>
            </a:r>
            <a:r>
              <a:rPr lang="uk-UA" sz="2400" b="1" i="1" dirty="0">
                <a:solidFill>
                  <a:srgbClr val="002060"/>
                </a:solidFill>
              </a:rPr>
              <a:t>. – Харків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Фоліо, 2015. – 378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4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 Україні започатковують нове свято – День української державності |  Соціальне Телебачення Сумщини">
            <a:extLst>
              <a:ext uri="{FF2B5EF4-FFF2-40B4-BE49-F238E27FC236}">
                <a16:creationId xmlns:a16="http://schemas.microsoft.com/office/drawing/2014/main" id="{B01EA4C0-3567-4385-94DC-843B5229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8547"/>
            <a:ext cx="5405803" cy="26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726DEB-49C6-4460-B24F-27D009574065}"/>
              </a:ext>
            </a:extLst>
          </p:cNvPr>
          <p:cNvSpPr/>
          <p:nvPr/>
        </p:nvSpPr>
        <p:spPr>
          <a:xfrm>
            <a:off x="6026046" y="1862288"/>
            <a:ext cx="5626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Свято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встановлено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Указом Президента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України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Володимира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Зеленського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24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серпня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2021 року № 423 з метою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утвердження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понад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тисячолітніх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традицій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українського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державотворення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, яке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корінням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сягає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часів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заснування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міста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Києва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розквітло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князювання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Georgia" panose="02040502050405020303" pitchFamily="18" charset="0"/>
              </a:rPr>
              <a:t>Володимира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Великого.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0C49CE-93F0-4BF5-99AC-A068B7D5AE1D}"/>
              </a:ext>
            </a:extLst>
          </p:cNvPr>
          <p:cNvSpPr/>
          <p:nvPr/>
        </p:nvSpPr>
        <p:spPr>
          <a:xfrm>
            <a:off x="5791200" y="26141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</a:rPr>
              <a:t>15 </a:t>
            </a:r>
            <a:r>
              <a:rPr lang="uk-UA" sz="2400" b="1" i="1" dirty="0">
                <a:latin typeface="Arial" panose="020B0604020202020204" pitchFamily="34" charset="0"/>
              </a:rPr>
              <a:t>липня</a:t>
            </a:r>
            <a:r>
              <a:rPr lang="ru-RU" sz="2400" b="1" i="1" dirty="0">
                <a:latin typeface="Arial" panose="020B0604020202020204" pitchFamily="34" charset="0"/>
              </a:rPr>
              <a:t>, у День </a:t>
            </a:r>
            <a:r>
              <a:rPr lang="ru-RU" sz="2400" b="1" i="1" dirty="0" err="1">
                <a:latin typeface="Arial" panose="020B0604020202020204" pitchFamily="34" charset="0"/>
              </a:rPr>
              <a:t>Хрещення</a:t>
            </a:r>
            <a:r>
              <a:rPr lang="ru-RU" sz="2400" b="1" i="1" dirty="0"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</a:rPr>
              <a:t>Русі-України</a:t>
            </a:r>
            <a:r>
              <a:rPr lang="ru-RU" sz="2400" b="1" i="1" dirty="0">
                <a:latin typeface="Arial" panose="020B0604020202020204" pitchFamily="34" charset="0"/>
              </a:rPr>
              <a:t>, </a:t>
            </a:r>
            <a:r>
              <a:rPr lang="ru-RU" sz="2400" b="1" i="1" dirty="0" err="1">
                <a:latin typeface="Arial" panose="020B0604020202020204" pitchFamily="34" charset="0"/>
              </a:rPr>
              <a:t>цього</a:t>
            </a:r>
            <a:r>
              <a:rPr lang="ru-RU" sz="2400" b="1" i="1" dirty="0">
                <a:latin typeface="Arial" panose="020B0604020202020204" pitchFamily="34" charset="0"/>
              </a:rPr>
              <a:t> року </a:t>
            </a:r>
            <a:r>
              <a:rPr lang="ru-RU" sz="2400" b="1" i="1" dirty="0" err="1">
                <a:latin typeface="Arial" panose="020B0604020202020204" pitchFamily="34" charset="0"/>
              </a:rPr>
              <a:t>втретє</a:t>
            </a:r>
            <a:r>
              <a:rPr lang="ru-RU" sz="2400" b="1" i="1" dirty="0"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</a:rPr>
              <a:t>Україна</a:t>
            </a:r>
            <a:r>
              <a:rPr lang="ru-RU" sz="2400" b="1" i="1" dirty="0"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</a:rPr>
              <a:t>відзначатиме</a:t>
            </a:r>
            <a:r>
              <a:rPr lang="ru-RU" sz="2400" b="1" i="1" dirty="0">
                <a:latin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</a:rPr>
              <a:t>державне</a:t>
            </a:r>
            <a:r>
              <a:rPr lang="ru-RU" sz="2400" b="1" i="1" dirty="0">
                <a:latin typeface="Arial" panose="020B0604020202020204" pitchFamily="34" charset="0"/>
              </a:rPr>
              <a:t> свято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День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Української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Державності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A74809-B002-4351-B2B1-994CAAFF1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938" y="4431027"/>
            <a:ext cx="1429062" cy="16170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A715D7-CE8B-414D-97CF-3C459E622733}"/>
              </a:ext>
            </a:extLst>
          </p:cNvPr>
          <p:cNvSpPr/>
          <p:nvPr/>
        </p:nvSpPr>
        <p:spPr>
          <a:xfrm>
            <a:off x="5833696" y="373426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5252C"/>
                </a:solidFill>
                <a:latin typeface="Inter"/>
              </a:rPr>
              <a:t>День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Української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Державності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-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це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можливість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для кожного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українця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згадати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історію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своєї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країни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,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повну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боротьбу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за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незалежність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,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єдність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та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щасливе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життя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.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Цінуємо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те, за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що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боролися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наші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предки,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пам’ятаємо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всіх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,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хто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загинув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у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цій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боротьбі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,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будуємо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майбутнє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, в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якому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нам самим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хотілося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б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жити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.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Вітаємо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кожного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українця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з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його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святом, з Днем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української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 </a:t>
            </a:r>
            <a:r>
              <a:rPr lang="ru-RU" dirty="0" err="1">
                <a:solidFill>
                  <a:srgbClr val="25252C"/>
                </a:solidFill>
                <a:latin typeface="Inter"/>
              </a:rPr>
              <a:t>державності</a:t>
            </a:r>
            <a:r>
              <a:rPr lang="ru-RU" dirty="0">
                <a:solidFill>
                  <a:srgbClr val="25252C"/>
                </a:solidFill>
                <a:latin typeface="Inter"/>
              </a:rPr>
              <a:t>!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E5AE21-5AFD-4317-A829-09F641A6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45"/>
            <a:ext cx="5405804" cy="360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C3C7D6-B103-4BEA-8CD1-7B92512C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" y="0"/>
            <a:ext cx="12192000" cy="6370320"/>
          </a:xfrm>
          <a:prstGeom prst="rect">
            <a:avLst/>
          </a:prstGeom>
        </p:spPr>
      </p:pic>
      <p:pic>
        <p:nvPicPr>
          <p:cNvPr id="14338" name="Picture 2" descr="Удовік С. Україна. Історія великої Держави - Тернопільська обласна  бібліотека для молоді">
            <a:extLst>
              <a:ext uri="{FF2B5EF4-FFF2-40B4-BE49-F238E27FC236}">
                <a16:creationId xmlns:a16="http://schemas.microsoft.com/office/drawing/2014/main" id="{FDDB377E-5E96-4679-9433-371F6B53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5" y="521689"/>
            <a:ext cx="2438400" cy="333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Щирба О., Ільїних О. Україна. 30 років незалежності. Кн. 3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80A9875F-31AC-4413-BE19-3EA4955F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42" y="1958011"/>
            <a:ext cx="2571750" cy="3333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4E17C-D602-472E-ADCB-4C2872B6A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255" y="1455373"/>
            <a:ext cx="2497775" cy="3245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02142-5367-4D0E-96E0-B9DC2EBEF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655" y="2923455"/>
            <a:ext cx="2429294" cy="3148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6" descr="Олександр Бойко, 30 років незалежності України. Том 2. Від 18 серпня 1991 р.  до 31 грудня 1991 року – скачать fb2, epub, pdf на ЛитРес">
            <a:extLst>
              <a:ext uri="{FF2B5EF4-FFF2-40B4-BE49-F238E27FC236}">
                <a16:creationId xmlns:a16="http://schemas.microsoft.com/office/drawing/2014/main" id="{0ED73436-7188-4F44-9D8F-025A21A9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87" y="2188564"/>
            <a:ext cx="2735267" cy="3864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2185C-4FF8-4707-990E-5561B5FE3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637" y="64720"/>
            <a:ext cx="5945733" cy="18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8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943F43-289E-4556-9BA9-EECF5596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5987"/>
          </a:xfrm>
          <a:prstGeom prst="rect">
            <a:avLst/>
          </a:prstGeom>
        </p:spPr>
      </p:pic>
      <p:pic>
        <p:nvPicPr>
          <p:cNvPr id="2" name="Picture 2" descr="Удовік С. Україна. Історія великої Держави - Тернопільська обласна  бібліотека для молоді">
            <a:extLst>
              <a:ext uri="{FF2B5EF4-FFF2-40B4-BE49-F238E27FC236}">
                <a16:creationId xmlns:a16="http://schemas.microsoft.com/office/drawing/2014/main" id="{AAB2BA25-D533-4C11-8081-E3C0157B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2" y="1548125"/>
            <a:ext cx="3036522" cy="4151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D8F7E3-8234-4273-8D91-A8494DF0C0CC}"/>
              </a:ext>
            </a:extLst>
          </p:cNvPr>
          <p:cNvSpPr/>
          <p:nvPr/>
        </p:nvSpPr>
        <p:spPr>
          <a:xfrm>
            <a:off x="4197246" y="1768839"/>
            <a:ext cx="6580682" cy="3642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B5A83F-61FA-4C53-B9EB-4DD9F31E21C7}"/>
              </a:ext>
            </a:extLst>
          </p:cNvPr>
          <p:cNvSpPr/>
          <p:nvPr/>
        </p:nvSpPr>
        <p:spPr>
          <a:xfrm>
            <a:off x="4382125" y="1997838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ілюстрована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прадавніх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наших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(буржуазного) демократичного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християнської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архаїчним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Велика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мультикультурним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мультіетнічним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основам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Русі-України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Книга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проілюстрована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565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фотографіями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8 картами.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7F412-EF4A-4240-984B-7EA52315E3DB}"/>
              </a:ext>
            </a:extLst>
          </p:cNvPr>
          <p:cNvSpPr txBox="1"/>
          <p:nvPr/>
        </p:nvSpPr>
        <p:spPr>
          <a:xfrm>
            <a:off x="1274165" y="389744"/>
            <a:ext cx="754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>
                <a:solidFill>
                  <a:srgbClr val="002060"/>
                </a:solidFill>
              </a:rPr>
              <a:t>Удовік</a:t>
            </a:r>
            <a:r>
              <a:rPr lang="uk-UA" sz="2400" b="1" i="1" dirty="0">
                <a:solidFill>
                  <a:srgbClr val="002060"/>
                </a:solidFill>
              </a:rPr>
              <a:t> Сергій. Україна Історія Великої Держави/ Сергій </a:t>
            </a:r>
            <a:r>
              <a:rPr lang="uk-UA" sz="2400" b="1" i="1" dirty="0" err="1">
                <a:solidFill>
                  <a:srgbClr val="002060"/>
                </a:solidFill>
              </a:rPr>
              <a:t>Удовік</a:t>
            </a:r>
            <a:r>
              <a:rPr lang="uk-UA" sz="2400" b="1" i="1" dirty="0">
                <a:solidFill>
                  <a:srgbClr val="002060"/>
                </a:solidFill>
              </a:rPr>
              <a:t>. – К. Основа-</a:t>
            </a:r>
            <a:r>
              <a:rPr lang="uk-UA" sz="2400" b="1" i="1" dirty="0" err="1">
                <a:solidFill>
                  <a:srgbClr val="002060"/>
                </a:solidFill>
              </a:rPr>
              <a:t>Принт</a:t>
            </a:r>
            <a:r>
              <a:rPr lang="uk-UA" sz="2400" b="1" i="1" dirty="0">
                <a:solidFill>
                  <a:srgbClr val="002060"/>
                </a:solidFill>
              </a:rPr>
              <a:t> Плюс, 2021. – 146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EA8F7B-95E1-461C-8533-ADD9832FE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681" y="34118"/>
            <a:ext cx="2220251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21D50D-076E-4BDF-B47B-AF878859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34627"/>
          </a:xfrm>
          <a:prstGeom prst="rect">
            <a:avLst/>
          </a:prstGeom>
        </p:spPr>
      </p:pic>
      <p:pic>
        <p:nvPicPr>
          <p:cNvPr id="15362" name="Picture 2" descr="Щирба О., Ільїних О. Україна. 30 років незалежності. Кн. 1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9D74E327-65B8-40C6-90F9-A6BDBF85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" y="243474"/>
            <a:ext cx="2209029" cy="3084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933A8-F709-44A5-8A44-61C70489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63" y="2606140"/>
            <a:ext cx="2429294" cy="3148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364" name="Picture 4" descr="Щирба О., Ільїних О. Україна. 30 років незалежності. Кн. 2 - Тернопільська  обласна бібліотека для молоді">
            <a:extLst>
              <a:ext uri="{FF2B5EF4-FFF2-40B4-BE49-F238E27FC236}">
                <a16:creationId xmlns:a16="http://schemas.microsoft.com/office/drawing/2014/main" id="{0F51364F-53C7-49C1-8027-C3460BED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9" y="1555971"/>
            <a:ext cx="2208308" cy="28415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багетная рамка 5">
            <a:extLst>
              <a:ext uri="{FF2B5EF4-FFF2-40B4-BE49-F238E27FC236}">
                <a16:creationId xmlns:a16="http://schemas.microsoft.com/office/drawing/2014/main" id="{6E79AE52-7770-45FA-BA77-21C74993F927}"/>
              </a:ext>
            </a:extLst>
          </p:cNvPr>
          <p:cNvSpPr/>
          <p:nvPr/>
        </p:nvSpPr>
        <p:spPr>
          <a:xfrm>
            <a:off x="5401455" y="1873770"/>
            <a:ext cx="6096000" cy="38974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96F400-E344-425E-B43E-530E1D2E68A7}"/>
              </a:ext>
            </a:extLst>
          </p:cNvPr>
          <p:cNvSpPr/>
          <p:nvPr/>
        </p:nvSpPr>
        <p:spPr>
          <a:xfrm>
            <a:off x="5852555" y="2391330"/>
            <a:ext cx="519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«УКРАЇНА. ЗО РОКІВ НЕЗАЛЕЖНОСТІ» –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томах про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1991 по 2021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тридцятиріччю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 –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один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перебувала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той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223390-8F6A-4932-9AA6-F3D01559D609}"/>
              </a:ext>
            </a:extLst>
          </p:cNvPr>
          <p:cNvSpPr/>
          <p:nvPr/>
        </p:nvSpPr>
        <p:spPr>
          <a:xfrm>
            <a:off x="2536977" y="255790"/>
            <a:ext cx="7118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Щирба</a:t>
            </a:r>
            <a:r>
              <a:rPr lang="ru-RU" sz="2400" b="1" i="1" dirty="0"/>
              <a:t> О. </a:t>
            </a:r>
            <a:r>
              <a:rPr lang="ru-RU" sz="2400" b="1" i="1" dirty="0" err="1"/>
              <a:t>Україна</a:t>
            </a:r>
            <a:r>
              <a:rPr lang="ru-RU" sz="2400" b="1" i="1" dirty="0"/>
              <a:t>. 30 </a:t>
            </a:r>
            <a:r>
              <a:rPr lang="ru-RU" sz="2400" b="1" i="1" dirty="0" err="1"/>
              <a:t>років</a:t>
            </a:r>
            <a:r>
              <a:rPr lang="ru-RU" sz="2400" b="1" i="1" dirty="0"/>
              <a:t> </a:t>
            </a:r>
            <a:r>
              <a:rPr lang="ru-RU" sz="2400" b="1" i="1" dirty="0" err="1"/>
              <a:t>незалежності</a:t>
            </a:r>
            <a:r>
              <a:rPr lang="ru-RU" sz="2400" b="1" i="1" dirty="0"/>
              <a:t>.  У 3-ох книгах. / О. </a:t>
            </a:r>
            <a:r>
              <a:rPr lang="ru-RU" sz="2400" b="1" i="1" dirty="0" err="1"/>
              <a:t>Щирба</a:t>
            </a:r>
            <a:r>
              <a:rPr lang="ru-RU" sz="2400" b="1" i="1" dirty="0"/>
              <a:t>, О. </a:t>
            </a:r>
            <a:r>
              <a:rPr lang="ru-RU" sz="2400" b="1" i="1" dirty="0" err="1"/>
              <a:t>Ільїних</a:t>
            </a:r>
            <a:r>
              <a:rPr lang="ru-RU" sz="2400" b="1" i="1" dirty="0"/>
              <a:t> – К. / Оксана </a:t>
            </a:r>
            <a:r>
              <a:rPr lang="ru-RU" sz="2400" b="1" i="1" dirty="0" err="1"/>
              <a:t>Щирба</a:t>
            </a:r>
            <a:r>
              <a:rPr lang="ru-RU" sz="2400" b="1" i="1" dirty="0"/>
              <a:t>, </a:t>
            </a:r>
            <a:r>
              <a:rPr lang="ru-RU" sz="2400" b="1" i="1" dirty="0" err="1"/>
              <a:t>Олександр</a:t>
            </a:r>
            <a:r>
              <a:rPr lang="ru-RU" sz="2400" b="1" i="1" dirty="0"/>
              <a:t> </a:t>
            </a:r>
            <a:r>
              <a:rPr lang="ru-RU" sz="2400" b="1" i="1" dirty="0" err="1"/>
              <a:t>Ільїних</a:t>
            </a:r>
            <a:r>
              <a:rPr lang="ru-RU" sz="2400" b="1" i="1" dirty="0"/>
              <a:t>.- К.</a:t>
            </a:r>
            <a:r>
              <a:rPr lang="en-US" sz="2400" b="1" i="1" dirty="0"/>
              <a:t>: </a:t>
            </a:r>
            <a:r>
              <a:rPr lang="ru-RU" sz="2400" b="1" i="1" dirty="0" err="1"/>
              <a:t>Саміт</a:t>
            </a:r>
            <a:r>
              <a:rPr lang="ru-RU" sz="2400" b="1" i="1" dirty="0"/>
              <a:t>-книга, 2021. – 200 с.</a:t>
            </a:r>
          </a:p>
        </p:txBody>
      </p:sp>
    </p:spTree>
    <p:extLst>
      <p:ext uri="{BB962C8B-B14F-4D97-AF65-F5344CB8AC3E}">
        <p14:creationId xmlns:p14="http://schemas.microsoft.com/office/powerpoint/2010/main" val="174278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500003-2D84-48D2-A7F5-3BAEF68E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45967"/>
          </a:xfrm>
          <a:prstGeom prst="rect">
            <a:avLst/>
          </a:prstGeom>
        </p:spPr>
      </p:pic>
      <p:pic>
        <p:nvPicPr>
          <p:cNvPr id="2" name="Picture 6" descr="Олександр Бойко, 30 років незалежності України. Том 2. Від 18 серпня 1991 р.  до 31 грудня 1991 року – скачать fb2, epub, pdf на ЛитРес">
            <a:extLst>
              <a:ext uri="{FF2B5EF4-FFF2-40B4-BE49-F238E27FC236}">
                <a16:creationId xmlns:a16="http://schemas.microsoft.com/office/drawing/2014/main" id="{1551F939-F4B1-4C9D-90A6-4A14FB6C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3" y="1606092"/>
            <a:ext cx="2793870" cy="3946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7D40977F-8525-4A6A-BD53-695BDBDB152F}"/>
              </a:ext>
            </a:extLst>
          </p:cNvPr>
          <p:cNvSpPr/>
          <p:nvPr/>
        </p:nvSpPr>
        <p:spPr>
          <a:xfrm>
            <a:off x="2863122" y="1289153"/>
            <a:ext cx="5776210" cy="469104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3B5F76-A9C9-4710-B563-FB586B644BD6}"/>
              </a:ext>
            </a:extLst>
          </p:cNvPr>
          <p:cNvSpPr/>
          <p:nvPr/>
        </p:nvSpPr>
        <p:spPr>
          <a:xfrm>
            <a:off x="3152932" y="1455882"/>
            <a:ext cx="53165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На початку 90-х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років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ХХ ст.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сталася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подія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що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кардинально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змінила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хід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світової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історії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розпався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Радянський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Союз, а на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політичній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карті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світу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з’явилася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низка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нових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самостійних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держав,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однією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яких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була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Україна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події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передували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цьому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розпаду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яку роль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зіграли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перебудова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»,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гласність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 та «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демократизація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»,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якими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були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перші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кроки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національного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відродження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як ставала на ноги народна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опозиція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комуністичній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владі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яким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був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шлях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утвердження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державного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суверенітету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що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став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каталізатором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розвалу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СРСР?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Розповідь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зупиняється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напередодні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серпневого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путчу 1991 року...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9AC7F-9026-40A3-A6F4-E639521EB1E4}"/>
              </a:ext>
            </a:extLst>
          </p:cNvPr>
          <p:cNvSpPr txBox="1"/>
          <p:nvPr/>
        </p:nvSpPr>
        <p:spPr>
          <a:xfrm>
            <a:off x="1558977" y="344774"/>
            <a:ext cx="848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Бойко О. 30 років незалежності України. / Олександр Бойко. – Харків Фоліо, 2021. – 448 с.</a:t>
            </a:r>
            <a:endParaRPr lang="ru-RU" sz="24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E45454-62E6-4FB6-8A8A-28C397D1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924" y="2303942"/>
            <a:ext cx="3401595" cy="2551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2523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E3A7B0-18C9-4345-908E-CA7393E0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860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3417AE-ABDE-4868-AC98-800EF247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62"/>
          <a:stretch/>
        </p:blipFill>
        <p:spPr>
          <a:xfrm>
            <a:off x="1499015" y="262328"/>
            <a:ext cx="3078261" cy="17273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805470-FFD5-4E42-9F49-98228D11CA22}"/>
              </a:ext>
            </a:extLst>
          </p:cNvPr>
          <p:cNvSpPr/>
          <p:nvPr/>
        </p:nvSpPr>
        <p:spPr>
          <a:xfrm>
            <a:off x="4793333" y="363425"/>
            <a:ext cx="60035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З</a:t>
            </a:r>
            <a:r>
              <a:rPr lang="ru-RU" sz="2800" b="1" dirty="0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 Днем </a:t>
            </a:r>
            <a:r>
              <a:rPr lang="ru-RU" sz="2800" b="1" dirty="0" err="1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Української</a:t>
            </a:r>
            <a:r>
              <a:rPr lang="ru-RU" sz="2800" b="1" dirty="0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Державності</a:t>
            </a:r>
            <a:r>
              <a:rPr lang="ru-RU" sz="2800" b="1" dirty="0">
                <a:ln/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34811871-0FA1-41D4-89B9-3B72B1C53880}"/>
              </a:ext>
            </a:extLst>
          </p:cNvPr>
          <p:cNvSpPr/>
          <p:nvPr/>
        </p:nvSpPr>
        <p:spPr>
          <a:xfrm>
            <a:off x="7555043" y="1004341"/>
            <a:ext cx="4512039" cy="1933731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2AAEA-6F93-47AB-A6F8-6FBEE59C61FA}"/>
              </a:ext>
            </a:extLst>
          </p:cNvPr>
          <p:cNvSpPr txBox="1"/>
          <p:nvPr/>
        </p:nvSpPr>
        <p:spPr>
          <a:xfrm>
            <a:off x="7679961" y="1174091"/>
            <a:ext cx="4512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Більше про Українську Державність ви дізнаєтесь, завітавши до Виноградівської </a:t>
            </a:r>
          </a:p>
          <a:p>
            <a:r>
              <a:rPr lang="uk-UA" sz="2000" b="1" i="1" dirty="0"/>
              <a:t>                        публічної </a:t>
            </a:r>
          </a:p>
          <a:p>
            <a:r>
              <a:rPr lang="uk-UA" sz="2000" b="1" i="1" dirty="0"/>
              <a:t>                                     бібліотеки</a:t>
            </a:r>
            <a:endParaRPr lang="ru-RU" sz="2000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76B8E1-8F32-4BF4-AA29-03ECEB05D976}"/>
              </a:ext>
            </a:extLst>
          </p:cNvPr>
          <p:cNvSpPr/>
          <p:nvPr/>
        </p:nvSpPr>
        <p:spPr>
          <a:xfrm>
            <a:off x="7389951" y="6027003"/>
            <a:ext cx="44221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400" b="1" dirty="0">
                <a:ln/>
                <a:solidFill>
                  <a:srgbClr val="FFFF00"/>
                </a:solidFill>
              </a:rPr>
              <a:t>П</a:t>
            </a:r>
            <a:r>
              <a:rPr lang="ru-RU" sz="2400" b="1" dirty="0" err="1">
                <a:ln/>
                <a:solidFill>
                  <a:srgbClr val="FFFF00"/>
                </a:solidFill>
              </a:rPr>
              <a:t>ідготувала</a:t>
            </a:r>
            <a:endParaRPr lang="ru-RU" sz="2400" b="1" dirty="0">
              <a:ln/>
              <a:solidFill>
                <a:srgbClr val="FFFF00"/>
              </a:solidFill>
            </a:endParaRPr>
          </a:p>
          <a:p>
            <a:pPr algn="ctr"/>
            <a:r>
              <a:rPr lang="ru-RU" sz="2400" b="1" dirty="0" err="1">
                <a:ln/>
                <a:solidFill>
                  <a:srgbClr val="FFFF00"/>
                </a:solidFill>
              </a:rPr>
              <a:t>б</a:t>
            </a:r>
            <a:r>
              <a:rPr lang="ru-RU" sz="2400" b="1" cap="none" spc="0" dirty="0" err="1">
                <a:ln/>
                <a:solidFill>
                  <a:srgbClr val="FFFF00"/>
                </a:solidFill>
                <a:effectLst/>
              </a:rPr>
              <a:t>ібліотекар</a:t>
            </a:r>
            <a:r>
              <a:rPr lang="ru-RU" sz="2400" b="1" cap="none" spc="0" dirty="0">
                <a:ln/>
                <a:solidFill>
                  <a:srgbClr val="FFFF00"/>
                </a:solidFill>
                <a:effectLst/>
              </a:rPr>
              <a:t> ВПБ </a:t>
            </a:r>
            <a:r>
              <a:rPr lang="ru-RU" sz="2400" b="1" cap="none" spc="0" dirty="0" err="1">
                <a:ln/>
                <a:solidFill>
                  <a:srgbClr val="FFFF00"/>
                </a:solidFill>
                <a:effectLst/>
              </a:rPr>
              <a:t>Бідзіля</a:t>
            </a:r>
            <a:r>
              <a:rPr lang="ru-RU" sz="2400" b="1" cap="none" spc="0" dirty="0">
                <a:ln/>
                <a:solidFill>
                  <a:srgbClr val="FFFF00"/>
                </a:solidFill>
                <a:effectLst/>
              </a:rPr>
              <a:t> Оксана</a:t>
            </a:r>
          </a:p>
        </p:txBody>
      </p:sp>
    </p:spTree>
    <p:extLst>
      <p:ext uri="{BB962C8B-B14F-4D97-AF65-F5344CB8AC3E}">
        <p14:creationId xmlns:p14="http://schemas.microsoft.com/office/powerpoint/2010/main" val="204427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126FF2-D1B6-4903-825B-BC877BE7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 Україні започатковують нове свято – День української державності |  Соціальне Телебачення Сумщини">
            <a:extLst>
              <a:ext uri="{FF2B5EF4-FFF2-40B4-BE49-F238E27FC236}">
                <a16:creationId xmlns:a16="http://schemas.microsoft.com/office/drawing/2014/main" id="{56CC22D3-891B-4534-99EF-108EB1AD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1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50B928-FAFF-4714-830A-DD5093419C7D}"/>
              </a:ext>
            </a:extLst>
          </p:cNvPr>
          <p:cNvSpPr/>
          <p:nvPr/>
        </p:nvSpPr>
        <p:spPr>
          <a:xfrm>
            <a:off x="2469270" y="0"/>
            <a:ext cx="8632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cap="none" spc="0" dirty="0">
                <a:ln/>
                <a:solidFill>
                  <a:srgbClr val="FFFF00"/>
                </a:solidFill>
                <a:effectLst/>
              </a:rPr>
              <a:t>Як гартувалась державність</a:t>
            </a:r>
            <a:endParaRPr lang="ru-RU" sz="5400" b="1" cap="none" spc="0" dirty="0">
              <a:ln/>
              <a:solidFill>
                <a:srgbClr val="FFFF00"/>
              </a:solidFill>
              <a:effectLst/>
            </a:endParaRPr>
          </a:p>
        </p:txBody>
      </p:sp>
      <p:pic>
        <p:nvPicPr>
          <p:cNvPr id="5" name="Picture 2" descr="Як гартувалася державність — купити на ВсіКниги">
            <a:extLst>
              <a:ext uri="{FF2B5EF4-FFF2-40B4-BE49-F238E27FC236}">
                <a16:creationId xmlns:a16="http://schemas.microsoft.com/office/drawing/2014/main" id="{DF41F0C2-5970-4257-9B4F-696DDA87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4" y="461665"/>
            <a:ext cx="1597680" cy="26797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нига «Історія української державності. Підручник. У 2-х томах. Том 2» –  Ольга Борисова, Анатолий Климов, купить по цене 599.00 на YAKABOO:  978-617-7582-81-5">
            <a:extLst>
              <a:ext uri="{FF2B5EF4-FFF2-40B4-BE49-F238E27FC236}">
                <a16:creationId xmlns:a16="http://schemas.microsoft.com/office/drawing/2014/main" id="{56942FA0-5F58-4F58-B3E2-C2DBCC67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4" y="2339756"/>
            <a:ext cx="1701761" cy="2753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нига «Довідник з історії України. Том 2. З початку ХХ століття й до  сьогодення» – Александр Урывалкин, купить по цене 576.00 на YAKABOO:  978-966-373-914-4">
            <a:extLst>
              <a:ext uri="{FF2B5EF4-FFF2-40B4-BE49-F238E27FC236}">
                <a16:creationId xmlns:a16="http://schemas.microsoft.com/office/drawing/2014/main" id="{B21A950E-BD2F-4011-BA38-09EF877E9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67" y="3417914"/>
            <a:ext cx="1895476" cy="2690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учасна історія України">
            <a:extLst>
              <a:ext uri="{FF2B5EF4-FFF2-40B4-BE49-F238E27FC236}">
                <a16:creationId xmlns:a16="http://schemas.microsoft.com/office/drawing/2014/main" id="{CC4BE200-0F4E-400F-B9B9-98ABA4ED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82" y="2766473"/>
            <a:ext cx="1727016" cy="2613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4 книги до 24-ї річниці Незалежності України.">
            <a:extLst>
              <a:ext uri="{FF2B5EF4-FFF2-40B4-BE49-F238E27FC236}">
                <a16:creationId xmlns:a16="http://schemas.microsoft.com/office/drawing/2014/main" id="{6D5EFFD6-3E7B-4728-8097-5D235C73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80" y="3766549"/>
            <a:ext cx="1704685" cy="26538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76D78C-E701-4A60-9835-7816E642C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5814" y="2481482"/>
            <a:ext cx="209802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E26AC2-CE9A-499A-A039-61287DEAEC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886" y="1174957"/>
            <a:ext cx="1869005" cy="2613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0791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FE7743-9423-4F02-BC4D-2FA5259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0320"/>
          </a:xfrm>
          <a:prstGeom prst="rect">
            <a:avLst/>
          </a:prstGeom>
        </p:spPr>
      </p:pic>
      <p:pic>
        <p:nvPicPr>
          <p:cNvPr id="1026" name="Picture 2" descr="Як гартувалася державність — купити на ВсіКниги">
            <a:extLst>
              <a:ext uri="{FF2B5EF4-FFF2-40B4-BE49-F238E27FC236}">
                <a16:creationId xmlns:a16="http://schemas.microsoft.com/office/drawing/2014/main" id="{87CDB6B3-179D-414F-82AF-F0006971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0" y="2090628"/>
            <a:ext cx="2990831" cy="427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90FB6E-04FD-4F6E-9FFA-5A0E2190612F}"/>
              </a:ext>
            </a:extLst>
          </p:cNvPr>
          <p:cNvSpPr/>
          <p:nvPr/>
        </p:nvSpPr>
        <p:spPr>
          <a:xfrm>
            <a:off x="3357779" y="1155579"/>
            <a:ext cx="8642219" cy="52147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1898F8-4FEE-4FC7-96C1-4F5F31BD1582}"/>
              </a:ext>
            </a:extLst>
          </p:cNvPr>
          <p:cNvSpPr/>
          <p:nvPr/>
        </p:nvSpPr>
        <p:spPr>
          <a:xfrm>
            <a:off x="3488394" y="1199055"/>
            <a:ext cx="84794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унікальне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царині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змагань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1917–1920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Ковальов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нещодавно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розсекречені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архівів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архівів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фокусі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Київщини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краю автор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бойові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Галицької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Антигетьманського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полем бою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Ковальов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подробиці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повстанців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підпільників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Київщині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феномен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церковно-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сторінок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читач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себе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маловідому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заснування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 Леся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Курбаса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секрет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сотника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УНР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Андруха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подробиці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громадського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діяча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Самійленка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книга —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архівних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пошуків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сторінок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шокуючих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подробиць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маловідомих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сторінок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унікальних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ілюстрацій</a:t>
            </a:r>
            <a:r>
              <a:rPr lang="ru-R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67207-F9FF-4A7A-8A72-9BA0917EF67C}"/>
              </a:ext>
            </a:extLst>
          </p:cNvPr>
          <p:cNvSpPr txBox="1"/>
          <p:nvPr/>
        </p:nvSpPr>
        <p:spPr>
          <a:xfrm>
            <a:off x="1282016" y="184029"/>
            <a:ext cx="9627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Ковальов А. Як гартувалася державність / Андрій Ковальов. – К.</a:t>
            </a:r>
            <a:r>
              <a:rPr lang="en-US" sz="2400" b="1" i="1" dirty="0">
                <a:solidFill>
                  <a:srgbClr val="002060"/>
                </a:solidFill>
              </a:rPr>
              <a:t>:</a:t>
            </a:r>
            <a:r>
              <a:rPr lang="uk-UA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Markobook</a:t>
            </a:r>
            <a:r>
              <a:rPr lang="uk-UA" sz="2400" b="1" i="1" dirty="0">
                <a:solidFill>
                  <a:srgbClr val="002060"/>
                </a:solidFill>
              </a:rPr>
              <a:t>, 2020. – 592 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06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AFF2C-9623-4BB7-B43F-8C043498B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41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C75AAE-65E5-427E-BA61-F3A68E15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93" y="1274164"/>
            <a:ext cx="7938691" cy="4928987"/>
          </a:xfrm>
          <a:prstGeom prst="rect">
            <a:avLst/>
          </a:prstGeom>
        </p:spPr>
      </p:pic>
      <p:pic>
        <p:nvPicPr>
          <p:cNvPr id="2050" name="Picture 2" descr="Книга «Історія української державності. Підручник. У 2-х томах. Том 2» –  Ольга Борисова, Анатолий Климов, купить по цене 599.00 на YAKABOO:  978-617-7582-81-5">
            <a:extLst>
              <a:ext uri="{FF2B5EF4-FFF2-40B4-BE49-F238E27FC236}">
                <a16:creationId xmlns:a16="http://schemas.microsoft.com/office/drawing/2014/main" id="{18630BAA-2D05-4FD9-BDDD-270170D3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9" y="2126637"/>
            <a:ext cx="2827975" cy="40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3A39A7-1F81-4117-9275-D001E249C579}"/>
              </a:ext>
            </a:extLst>
          </p:cNvPr>
          <p:cNvSpPr/>
          <p:nvPr/>
        </p:nvSpPr>
        <p:spPr>
          <a:xfrm>
            <a:off x="3567660" y="1303986"/>
            <a:ext cx="77349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розкриваються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вузлові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державності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давніх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сьогодення.Підручник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Т.1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викладено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державності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1917 р.; у Т.2 –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 по 2017 р.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зосереджується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держави,архівних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низки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запропоновано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авторський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передує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термінів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понять, а в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самоконтролю і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самоперевірки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Наприкінці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тому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надається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тестових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присвячений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том, та список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рекомендованої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75FAD6-8C60-4CA5-A4D8-2960D7301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38" y="377952"/>
            <a:ext cx="2476339" cy="3515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7EB45-6A35-4172-92D3-EEE00CC7438D}"/>
              </a:ext>
            </a:extLst>
          </p:cNvPr>
          <p:cNvSpPr txBox="1"/>
          <p:nvPr/>
        </p:nvSpPr>
        <p:spPr>
          <a:xfrm flipH="1">
            <a:off x="2624377" y="201358"/>
            <a:ext cx="886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Борисова О. Історія української державності у 2-ох томах. / О. Борисова, А. Климов. – К., 2018. – 344 с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9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B0AEA9-02F0-440E-A1F5-C628A910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813"/>
            <a:ext cx="12192000" cy="64800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8ECEE-2E65-4873-9111-30EA589C0189}"/>
              </a:ext>
            </a:extLst>
          </p:cNvPr>
          <p:cNvSpPr/>
          <p:nvPr/>
        </p:nvSpPr>
        <p:spPr>
          <a:xfrm>
            <a:off x="3942413" y="1618938"/>
            <a:ext cx="5021708" cy="40530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7EA2E9-D073-468A-8BE3-C57FB5A36BE4}"/>
              </a:ext>
            </a:extLst>
          </p:cNvPr>
          <p:cNvSpPr/>
          <p:nvPr/>
        </p:nvSpPr>
        <p:spPr>
          <a:xfrm>
            <a:off x="4062334" y="1997839"/>
            <a:ext cx="49017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Довідник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підготовлений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відповідно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до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вимог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і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програми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МОН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України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з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історії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України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для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загальноосвітніх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шкіл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ліцеїв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гімназій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і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коледжів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та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питань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Зовнішнього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Незалежного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Оцінювання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. Для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створення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цього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видання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використано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відомості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з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численних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історичних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джерел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розробки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вітчизняної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та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зарубіжної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історіографії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сучасні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дослідження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. Текст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доповнений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історичними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 документами; </a:t>
            </a:r>
            <a:r>
              <a:rPr lang="ru-RU" sz="2000" i="1" dirty="0" err="1">
                <a:solidFill>
                  <a:srgbClr val="000000"/>
                </a:solidFill>
                <a:latin typeface="Montserrat"/>
              </a:rPr>
              <a:t>довідковим</a:t>
            </a:r>
            <a:r>
              <a:rPr lang="ru-RU" sz="2000" i="1" dirty="0">
                <a:solidFill>
                  <a:srgbClr val="000000"/>
                </a:solidFill>
                <a:latin typeface="Montserrat"/>
              </a:rPr>
              <a:t>...</a:t>
            </a:r>
            <a:endParaRPr lang="ru-RU" sz="20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5FF28-76B2-4495-93E5-C7DC821F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0" t="4589" r="8408" b="4263"/>
          <a:stretch/>
        </p:blipFill>
        <p:spPr>
          <a:xfrm>
            <a:off x="374753" y="1454906"/>
            <a:ext cx="2703226" cy="4619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0A4C1-8B4E-4778-9EA8-293EB8944ACE}"/>
              </a:ext>
            </a:extLst>
          </p:cNvPr>
          <p:cNvSpPr txBox="1"/>
          <p:nvPr/>
        </p:nvSpPr>
        <p:spPr>
          <a:xfrm>
            <a:off x="886918" y="311955"/>
            <a:ext cx="775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Уривалкін</a:t>
            </a:r>
            <a:r>
              <a:rPr lang="uk-UA" sz="2400" b="1" i="1" dirty="0"/>
              <a:t> О. Довідник з історії України. – К. </a:t>
            </a:r>
            <a:r>
              <a:rPr lang="en-US" sz="2400" b="1" i="1" dirty="0"/>
              <a:t>: </a:t>
            </a:r>
            <a:r>
              <a:rPr lang="uk-UA" sz="2400" b="1" i="1" dirty="0"/>
              <a:t>Вид-во Олег </a:t>
            </a:r>
            <a:r>
              <a:rPr lang="uk-UA" sz="2400" b="1" i="1" dirty="0" err="1"/>
              <a:t>Філюк</a:t>
            </a:r>
            <a:r>
              <a:rPr lang="uk-UA" sz="2400" b="1" i="1" dirty="0"/>
              <a:t>, 2020. – 446 с.</a:t>
            </a:r>
            <a:endParaRPr lang="ru-RU" sz="2400" b="1" i="1" dirty="0"/>
          </a:p>
        </p:txBody>
      </p:sp>
      <p:pic>
        <p:nvPicPr>
          <p:cNvPr id="8" name="Рисунок 7" descr="Тарас Григорович Шевченко - Великий Кобзар - online presentation">
            <a:extLst>
              <a:ext uri="{FF2B5EF4-FFF2-40B4-BE49-F238E27FC236}">
                <a16:creationId xmlns:a16="http://schemas.microsoft.com/office/drawing/2014/main" id="{B705ADC9-AD2D-43F3-A90C-5B280F30E1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564" y="619124"/>
            <a:ext cx="2841517" cy="2303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329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1CF8DE-E6A3-468B-A3E9-7AFE93FD8E15}"/>
              </a:ext>
            </a:extLst>
          </p:cNvPr>
          <p:cNvSpPr/>
          <p:nvPr/>
        </p:nvSpPr>
        <p:spPr>
          <a:xfrm>
            <a:off x="3792511" y="1046299"/>
            <a:ext cx="6745573" cy="51193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FC730-A9BC-4826-8446-E028EA64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389"/>
            <a:ext cx="12192000" cy="6370320"/>
          </a:xfrm>
          <a:prstGeom prst="rect">
            <a:avLst/>
          </a:prstGeom>
        </p:spPr>
      </p:pic>
      <p:pic>
        <p:nvPicPr>
          <p:cNvPr id="4098" name="Picture 2" descr="Сучасна історія України">
            <a:extLst>
              <a:ext uri="{FF2B5EF4-FFF2-40B4-BE49-F238E27FC236}">
                <a16:creationId xmlns:a16="http://schemas.microsoft.com/office/drawing/2014/main" id="{71913A68-5722-4EAB-952C-C2FF3065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3" y="1878719"/>
            <a:ext cx="2953062" cy="45467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40DB6525-F9E4-4205-898B-6D22C98EB008}"/>
              </a:ext>
            </a:extLst>
          </p:cNvPr>
          <p:cNvSpPr/>
          <p:nvPr/>
        </p:nvSpPr>
        <p:spPr>
          <a:xfrm>
            <a:off x="3582649" y="1087331"/>
            <a:ext cx="6745573" cy="522560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FF4352-A48A-4DA5-AFEA-D8E7D9451F1A}"/>
              </a:ext>
            </a:extLst>
          </p:cNvPr>
          <p:cNvSpPr/>
          <p:nvPr/>
        </p:nvSpPr>
        <p:spPr>
          <a:xfrm>
            <a:off x="3917430" y="1234618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Verdana" panose="020B0604030504040204" pitchFamily="34" charset="0"/>
              </a:rPr>
              <a:t>У </a:t>
            </a:r>
            <a:r>
              <a:rPr lang="ru-RU" i="1" dirty="0" err="1">
                <a:latin typeface="Verdana" panose="020B0604030504040204" pitchFamily="34" charset="0"/>
              </a:rPr>
              <a:t>книзі</a:t>
            </a:r>
            <a:r>
              <a:rPr lang="ru-RU" i="1" dirty="0">
                <a:latin typeface="Verdana" panose="020B0604030504040204" pitchFamily="34" charset="0"/>
              </a:rPr>
              <a:t> в </a:t>
            </a:r>
            <a:r>
              <a:rPr lang="ru-RU" i="1" dirty="0" err="1">
                <a:latin typeface="Verdana" panose="020B0604030504040204" pitchFamily="34" charset="0"/>
              </a:rPr>
              <a:t>науково</a:t>
            </a:r>
            <a:r>
              <a:rPr lang="ru-RU" i="1" dirty="0">
                <a:latin typeface="Verdana" panose="020B0604030504040204" pitchFamily="34" charset="0"/>
              </a:rPr>
              <a:t>-популярному </a:t>
            </a:r>
            <a:r>
              <a:rPr lang="ru-RU" i="1" dirty="0" err="1">
                <a:latin typeface="Verdana" panose="020B0604030504040204" pitchFamily="34" charset="0"/>
              </a:rPr>
              <a:t>форматі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розглядаються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численні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російсько-українські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включно</a:t>
            </a:r>
            <a:r>
              <a:rPr lang="ru-RU" i="1" dirty="0">
                <a:latin typeface="Verdana" panose="020B0604030504040204" pitchFamily="34" charset="0"/>
              </a:rPr>
              <a:t> з </a:t>
            </a:r>
            <a:r>
              <a:rPr lang="ru-RU" i="1" dirty="0" err="1">
                <a:latin typeface="Verdana" panose="020B0604030504040204" pitchFamily="34" charset="0"/>
              </a:rPr>
              <a:t>Вітчизняною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війною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українців</a:t>
            </a:r>
            <a:r>
              <a:rPr lang="ru-RU" i="1" dirty="0">
                <a:latin typeface="Verdana" panose="020B0604030504040204" pitchFamily="34" charset="0"/>
              </a:rPr>
              <a:t> за </a:t>
            </a:r>
            <a:r>
              <a:rPr lang="ru-RU" i="1" dirty="0" err="1">
                <a:latin typeface="Verdana" panose="020B0604030504040204" pitchFamily="34" charset="0"/>
              </a:rPr>
              <a:t>незалежність</a:t>
            </a:r>
            <a:r>
              <a:rPr lang="ru-RU" i="1" dirty="0">
                <a:latin typeface="Verdana" panose="020B0604030504040204" pitchFamily="34" charset="0"/>
              </a:rPr>
              <a:t>, яка </a:t>
            </a:r>
            <a:r>
              <a:rPr lang="ru-RU" i="1" dirty="0" err="1">
                <a:latin typeface="Verdana" panose="020B0604030504040204" pitchFamily="34" charset="0"/>
              </a:rPr>
              <a:t>розпочалася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зі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вторгнення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російських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окупантів</a:t>
            </a:r>
            <a:r>
              <a:rPr lang="ru-RU" i="1" dirty="0">
                <a:latin typeface="Verdana" panose="020B0604030504040204" pitchFamily="34" charset="0"/>
              </a:rPr>
              <a:t> в </a:t>
            </a:r>
            <a:r>
              <a:rPr lang="ru-RU" i="1" dirty="0" err="1">
                <a:latin typeface="Verdana" panose="020B0604030504040204" pitchFamily="34" charset="0"/>
              </a:rPr>
              <a:t>Україну</a:t>
            </a:r>
            <a:r>
              <a:rPr lang="ru-RU" i="1" dirty="0">
                <a:latin typeface="Verdana" panose="020B0604030504040204" pitchFamily="34" charset="0"/>
              </a:rPr>
              <a:t> в лютому 2014 р. </a:t>
            </a:r>
            <a:r>
              <a:rPr lang="ru-RU" i="1" dirty="0" err="1">
                <a:latin typeface="Verdana" panose="020B0604030504040204" pitchFamily="34" charset="0"/>
              </a:rPr>
              <a:t>Простежено</a:t>
            </a:r>
            <a:r>
              <a:rPr lang="ru-RU" i="1" dirty="0">
                <a:latin typeface="Verdana" panose="020B0604030504040204" pitchFamily="34" charset="0"/>
              </a:rPr>
              <a:t>, </a:t>
            </a:r>
            <a:r>
              <a:rPr lang="ru-RU" i="1" dirty="0" err="1">
                <a:latin typeface="Verdana" panose="020B0604030504040204" pitchFamily="34" charset="0"/>
              </a:rPr>
              <a:t>що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коріння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цих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сягають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en-US" i="1" dirty="0">
                <a:latin typeface="Verdana" panose="020B0604030504040204" pitchFamily="34" charset="0"/>
              </a:rPr>
              <a:t>XII </a:t>
            </a:r>
            <a:r>
              <a:rPr lang="ru-RU" i="1" dirty="0" err="1">
                <a:latin typeface="Verdana" panose="020B0604030504040204" pitchFamily="34" charset="0"/>
              </a:rPr>
              <a:t>ст</a:t>
            </a:r>
            <a:r>
              <a:rPr lang="ru-RU" i="1" dirty="0">
                <a:latin typeface="Verdana" panose="020B0604030504040204" pitchFamily="34" charset="0"/>
              </a:rPr>
              <a:t> Показано, </a:t>
            </a:r>
            <a:r>
              <a:rPr lang="ru-RU" i="1" dirty="0" err="1">
                <a:latin typeface="Verdana" panose="020B0604030504040204" pitchFamily="34" charset="0"/>
              </a:rPr>
              <a:t>що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саме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війни</a:t>
            </a:r>
            <a:r>
              <a:rPr lang="ru-RU" i="1" dirty="0">
                <a:latin typeface="Verdana" panose="020B0604030504040204" pitchFamily="34" charset="0"/>
              </a:rPr>
              <a:t> як </a:t>
            </a:r>
            <a:r>
              <a:rPr lang="ru-RU" i="1" dirty="0" err="1">
                <a:latin typeface="Verdana" panose="020B0604030504040204" pitchFamily="34" charset="0"/>
              </a:rPr>
              <a:t>втілення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постійних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агресивних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планів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Московії</a:t>
            </a:r>
            <a:r>
              <a:rPr lang="ru-RU" i="1" dirty="0">
                <a:latin typeface="Verdana" panose="020B0604030504040204" pitchFamily="34" charset="0"/>
              </a:rPr>
              <a:t> / </a:t>
            </a:r>
            <a:r>
              <a:rPr lang="ru-RU" i="1" dirty="0" err="1">
                <a:latin typeface="Verdana" panose="020B0604030504040204" pitchFamily="34" charset="0"/>
              </a:rPr>
              <a:t>Росії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заволодіти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українськими</a:t>
            </a:r>
            <a:r>
              <a:rPr lang="ru-RU" i="1" dirty="0">
                <a:latin typeface="Verdana" panose="020B0604030504040204" pitchFamily="34" charset="0"/>
              </a:rPr>
              <a:t> землями </a:t>
            </a:r>
            <a:r>
              <a:rPr lang="ru-RU" i="1" dirty="0" err="1">
                <a:latin typeface="Verdana" panose="020B0604030504040204" pitchFamily="34" charset="0"/>
              </a:rPr>
              <a:t>визначали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головну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вісь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російсько-українських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стосунків</a:t>
            </a:r>
            <a:r>
              <a:rPr lang="ru-RU" i="1" dirty="0">
                <a:latin typeface="Verdana" panose="020B0604030504040204" pitchFamily="34" charset="0"/>
              </a:rPr>
              <a:t>. Описано </a:t>
            </a:r>
            <a:r>
              <a:rPr lang="ru-RU" i="1" dirty="0" err="1">
                <a:latin typeface="Verdana" panose="020B0604030504040204" pitchFamily="34" charset="0"/>
              </a:rPr>
              <a:t>мотиви</a:t>
            </a:r>
            <a:r>
              <a:rPr lang="ru-RU" i="1" dirty="0">
                <a:latin typeface="Verdana" panose="020B0604030504040204" pitchFamily="34" charset="0"/>
              </a:rPr>
              <a:t>, </a:t>
            </a:r>
            <a:r>
              <a:rPr lang="ru-RU" i="1" dirty="0" err="1">
                <a:latin typeface="Verdana" panose="020B0604030504040204" pitchFamily="34" charset="0"/>
              </a:rPr>
              <a:t>визрівання</a:t>
            </a:r>
            <a:r>
              <a:rPr lang="ru-RU" i="1" dirty="0">
                <a:latin typeface="Verdana" panose="020B0604030504040204" pitchFamily="34" charset="0"/>
              </a:rPr>
              <a:t> та </a:t>
            </a:r>
            <a:r>
              <a:rPr lang="ru-RU" i="1" dirty="0" err="1">
                <a:latin typeface="Verdana" panose="020B0604030504040204" pitchFamily="34" charset="0"/>
              </a:rPr>
              <a:t>хронологію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</a:t>
            </a:r>
            <a:r>
              <a:rPr lang="ru-RU" i="1" dirty="0">
                <a:latin typeface="Verdana" panose="020B0604030504040204" pitchFamily="34" charset="0"/>
              </a:rPr>
              <a:t>, </a:t>
            </a:r>
            <a:r>
              <a:rPr lang="ru-RU" i="1" dirty="0" err="1">
                <a:latin typeface="Verdana" panose="020B0604030504040204" pitchFamily="34" charset="0"/>
              </a:rPr>
              <a:t>перебіг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військових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дій</a:t>
            </a:r>
            <a:r>
              <a:rPr lang="ru-RU" i="1" dirty="0">
                <a:latin typeface="Verdana" panose="020B0604030504040204" pitchFamily="34" charset="0"/>
              </a:rPr>
              <a:t>, </a:t>
            </a:r>
            <a:r>
              <a:rPr lang="ru-RU" i="1" dirty="0" err="1">
                <a:latin typeface="Verdana" panose="020B0604030504040204" pitchFamily="34" charset="0"/>
              </a:rPr>
              <a:t>наслідки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</a:t>
            </a:r>
            <a:r>
              <a:rPr lang="ru-RU" i="1" dirty="0">
                <a:latin typeface="Verdana" panose="020B0604030504040204" pitchFamily="34" charset="0"/>
              </a:rPr>
              <a:t> та </a:t>
            </a:r>
            <a:r>
              <a:rPr lang="ru-RU" i="1" dirty="0" err="1">
                <a:latin typeface="Verdana" panose="020B0604030504040204" pitchFamily="34" charset="0"/>
              </a:rPr>
              <a:t>їхній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вплив</a:t>
            </a:r>
            <a:r>
              <a:rPr lang="ru-RU" i="1" dirty="0">
                <a:latin typeface="Verdana" panose="020B0604030504040204" pitchFamily="34" charset="0"/>
              </a:rPr>
              <a:t> на </a:t>
            </a:r>
            <a:r>
              <a:rPr lang="ru-RU" i="1" dirty="0" err="1">
                <a:latin typeface="Verdana" panose="020B0604030504040204" pitchFamily="34" charset="0"/>
              </a:rPr>
              <a:t>українську</a:t>
            </a:r>
            <a:r>
              <a:rPr lang="ru-RU" i="1" dirty="0">
                <a:latin typeface="Verdana" panose="020B0604030504040204" pitchFamily="34" charset="0"/>
              </a:rPr>
              <a:t> перспективу. </a:t>
            </a:r>
            <a:r>
              <a:rPr lang="ru-RU" i="1" dirty="0" err="1">
                <a:latin typeface="Verdana" panose="020B0604030504040204" pitchFamily="34" charset="0"/>
              </a:rPr>
              <a:t>Вітчизняна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війна</a:t>
            </a:r>
            <a:r>
              <a:rPr lang="ru-RU" i="1" dirty="0">
                <a:latin typeface="Verdana" panose="020B0604030504040204" pitchFamily="34" charset="0"/>
              </a:rPr>
              <a:t>, яку </a:t>
            </a:r>
            <a:r>
              <a:rPr lang="ru-RU" i="1" dirty="0" err="1">
                <a:latin typeface="Verdana" panose="020B0604030504040204" pitchFamily="34" charset="0"/>
              </a:rPr>
              <a:t>Україні</a:t>
            </a:r>
            <a:r>
              <a:rPr lang="ru-RU" i="1" dirty="0">
                <a:latin typeface="Verdana" panose="020B0604030504040204" pitchFamily="34" charset="0"/>
              </a:rPr>
              <a:t> доводиться вести з 2014 р., </a:t>
            </a:r>
            <a:r>
              <a:rPr lang="ru-RU" i="1" dirty="0" err="1">
                <a:latin typeface="Verdana" panose="020B0604030504040204" pitchFamily="34" charset="0"/>
              </a:rPr>
              <a:t>розглядається</a:t>
            </a:r>
            <a:r>
              <a:rPr lang="ru-RU" i="1" dirty="0">
                <a:latin typeface="Verdana" panose="020B0604030504040204" pitchFamily="34" charset="0"/>
              </a:rPr>
              <a:t> на </a:t>
            </a:r>
            <a:r>
              <a:rPr lang="ru-RU" i="1" dirty="0" err="1">
                <a:latin typeface="Verdana" panose="020B0604030504040204" pitchFamily="34" charset="0"/>
              </a:rPr>
              <a:t>тлі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перегуків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між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путінською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агресією</a:t>
            </a:r>
            <a:r>
              <a:rPr lang="ru-RU" i="1" dirty="0">
                <a:latin typeface="Verdana" panose="020B0604030504040204" pitchFamily="34" charset="0"/>
              </a:rPr>
              <a:t> та </a:t>
            </a:r>
            <a:r>
              <a:rPr lang="ru-RU" i="1" dirty="0" err="1">
                <a:latin typeface="Verdana" panose="020B0604030504040204" pitchFamily="34" charset="0"/>
              </a:rPr>
              <a:t>московськими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стратегіями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війн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проти</a:t>
            </a:r>
            <a:r>
              <a:rPr lang="ru-RU" i="1" dirty="0">
                <a:latin typeface="Verdana" panose="020B0604030504040204" pitchFamily="34" charset="0"/>
              </a:rPr>
              <a:t> </a:t>
            </a:r>
            <a:r>
              <a:rPr lang="ru-RU" i="1" dirty="0" err="1">
                <a:latin typeface="Verdana" panose="020B0604030504040204" pitchFamily="34" charset="0"/>
              </a:rPr>
              <a:t>України</a:t>
            </a:r>
            <a:r>
              <a:rPr lang="ru-RU" i="1" dirty="0">
                <a:latin typeface="Verdana" panose="020B0604030504040204" pitchFamily="34" charset="0"/>
              </a:rPr>
              <a:t> Х</a:t>
            </a:r>
            <a:r>
              <a:rPr lang="en-US" i="1" dirty="0">
                <a:latin typeface="Verdana" panose="020B0604030504040204" pitchFamily="34" charset="0"/>
              </a:rPr>
              <a:t>V-</a:t>
            </a:r>
            <a:r>
              <a:rPr lang="ru-RU" i="1" dirty="0">
                <a:latin typeface="Verdana" panose="020B0604030504040204" pitchFamily="34" charset="0"/>
              </a:rPr>
              <a:t>ХХ ст.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0BEB0-F3F7-4AD4-A96B-099ACBC20867}"/>
              </a:ext>
            </a:extLst>
          </p:cNvPr>
          <p:cNvSpPr txBox="1"/>
          <p:nvPr/>
        </p:nvSpPr>
        <p:spPr>
          <a:xfrm>
            <a:off x="2068640" y="31351"/>
            <a:ext cx="863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/>
              <a:t>Брехуненко</a:t>
            </a:r>
            <a:r>
              <a:rPr lang="uk-UA" sz="2400" b="1" i="1" dirty="0"/>
              <a:t> В. «Братня» навала. Війни Росії проти України ХІІ-ХХІ ст. – К, 2018. – 248 с.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22451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8338AA-11C7-43FB-B494-1D609C96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699"/>
            <a:ext cx="12192000" cy="648004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32BCC7-9A18-40A8-8A49-073EA5ADDF2A}"/>
              </a:ext>
            </a:extLst>
          </p:cNvPr>
          <p:cNvSpPr/>
          <p:nvPr/>
        </p:nvSpPr>
        <p:spPr>
          <a:xfrm>
            <a:off x="3302522" y="1364252"/>
            <a:ext cx="6785858" cy="44669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24 книги до 24-ї річниці Незалежності України.">
            <a:extLst>
              <a:ext uri="{FF2B5EF4-FFF2-40B4-BE49-F238E27FC236}">
                <a16:creationId xmlns:a16="http://schemas.microsoft.com/office/drawing/2014/main" id="{A77A4ED5-48C7-4F2F-A002-6AFF7E24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5" y="1672028"/>
            <a:ext cx="3073676" cy="4323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AF5CC5-4C7E-4E32-9A37-D0B2153AA518}"/>
              </a:ext>
            </a:extLst>
          </p:cNvPr>
          <p:cNvSpPr/>
          <p:nvPr/>
        </p:nvSpPr>
        <p:spPr>
          <a:xfrm>
            <a:off x="3531366" y="1520145"/>
            <a:ext cx="63768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книжці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телеведучого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журналіста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Hromadske.TV,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наук Данила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Яневського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розповідається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яка зараз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Х ст. до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1386 року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та Великого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князівства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Литовського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(до складу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входила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Правобережна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до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Гетьманщини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1781 року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намісництва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охоплювало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всю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Дніпра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 Збруча. У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книжці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автор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висловлює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підкреслює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1" u="none" strike="noStrike" kern="0" cap="none" spc="0" normalizeH="0" baseline="0" noProof="0" dirty="0" err="1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A0C63-4674-4189-B5B1-DB07982E8A66}"/>
              </a:ext>
            </a:extLst>
          </p:cNvPr>
          <p:cNvSpPr txBox="1"/>
          <p:nvPr/>
        </p:nvSpPr>
        <p:spPr>
          <a:xfrm>
            <a:off x="1331678" y="128373"/>
            <a:ext cx="8891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Яневський Д. Відомі історії нашої держави/ Данило Яневський. – Харків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Фоліо, 2017. – 288 с.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0704970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926</TotalTime>
  <Words>2173</Words>
  <Application>Microsoft Office PowerPoint</Application>
  <PresentationFormat>Широкоэкранный</PresentationFormat>
  <Paragraphs>58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Comic Sans MS</vt:lpstr>
      <vt:lpstr>e-Ukraine</vt:lpstr>
      <vt:lpstr>Georgia</vt:lpstr>
      <vt:lpstr>Gill Sans MT</vt:lpstr>
      <vt:lpstr>Helvetica Neue</vt:lpstr>
      <vt:lpstr>Inter</vt:lpstr>
      <vt:lpstr>Montserrat</vt:lpstr>
      <vt:lpstr>Times New Roman</vt:lpstr>
      <vt:lpstr>var(--font-sans)</vt:lpstr>
      <vt:lpstr>Verdana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55</cp:revision>
  <dcterms:created xsi:type="dcterms:W3CDTF">2022-07-22T10:57:18Z</dcterms:created>
  <dcterms:modified xsi:type="dcterms:W3CDTF">2025-07-13T08:18:15Z</dcterms:modified>
</cp:coreProperties>
</file>