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0" r:id="rId3"/>
    <p:sldId id="256" r:id="rId4"/>
    <p:sldId id="269" r:id="rId5"/>
    <p:sldId id="271" r:id="rId6"/>
    <p:sldId id="272" r:id="rId7"/>
    <p:sldId id="273" r:id="rId8"/>
    <p:sldId id="274" r:id="rId9"/>
    <p:sldId id="264" r:id="rId10"/>
    <p:sldId id="265" r:id="rId11"/>
    <p:sldId id="276" r:id="rId12"/>
    <p:sldId id="277"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F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37A786B-34FC-4E89-97DE-3FD5B6CE42BF}" type="datetimeFigureOut">
              <a:rPr lang="uk-UA" smtClean="0"/>
              <a:t>02.04.2026</a:t>
            </a:fld>
            <a:endParaRPr lang="uk-UA"/>
          </a:p>
        </p:txBody>
      </p:sp>
      <p:sp>
        <p:nvSpPr>
          <p:cNvPr id="5" name="Footer Placeholder 4"/>
          <p:cNvSpPr>
            <a:spLocks noGrp="1"/>
          </p:cNvSpPr>
          <p:nvPr>
            <p:ph type="ftr" sz="quarter" idx="11"/>
          </p:nvPr>
        </p:nvSpPr>
        <p:spPr>
          <a:xfrm>
            <a:off x="2416500" y="329307"/>
            <a:ext cx="4973915" cy="309201"/>
          </a:xfrm>
        </p:spPr>
        <p:txBody>
          <a:bodyPr/>
          <a:lstStyle/>
          <a:p>
            <a:endParaRPr lang="uk-UA"/>
          </a:p>
        </p:txBody>
      </p:sp>
      <p:sp>
        <p:nvSpPr>
          <p:cNvPr id="6" name="Slide Number Placeholder 5"/>
          <p:cNvSpPr>
            <a:spLocks noGrp="1"/>
          </p:cNvSpPr>
          <p:nvPr>
            <p:ph type="sldNum" sz="quarter" idx="12"/>
          </p:nvPr>
        </p:nvSpPr>
        <p:spPr>
          <a:xfrm>
            <a:off x="1437664" y="798973"/>
            <a:ext cx="811019" cy="503578"/>
          </a:xfrm>
        </p:spPr>
        <p:txBody>
          <a:bodyPr/>
          <a:lstStyle/>
          <a:p>
            <a:fld id="{2C880739-A272-496A-AC9C-D11FB418D8FB}" type="slidenum">
              <a:rPr lang="uk-UA" smtClean="0"/>
              <a:t>‹#›</a:t>
            </a:fld>
            <a:endParaRPr lang="uk-U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410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7A786B-34FC-4E89-97DE-3FD5B6CE42BF}" type="datetimeFigureOut">
              <a:rPr lang="uk-UA" smtClean="0"/>
              <a:t>02.04.2026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C880739-A272-496A-AC9C-D11FB418D8FB}" type="slidenum">
              <a:rPr lang="uk-UA" smtClean="0"/>
              <a:t>‹#›</a:t>
            </a:fld>
            <a:endParaRPr lang="uk-U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756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7A786B-34FC-4E89-97DE-3FD5B6CE42BF}" type="datetimeFigureOut">
              <a:rPr lang="uk-UA" smtClean="0"/>
              <a:t>02.04.2026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C880739-A272-496A-AC9C-D11FB418D8FB}" type="slidenum">
              <a:rPr lang="uk-UA" smtClean="0"/>
              <a:t>‹#›</a:t>
            </a:fld>
            <a:endParaRPr lang="uk-U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412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7A786B-34FC-4E89-97DE-3FD5B6CE42BF}" type="datetimeFigureOut">
              <a:rPr lang="uk-UA" smtClean="0"/>
              <a:t>02.04.2026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C880739-A272-496A-AC9C-D11FB418D8FB}" type="slidenum">
              <a:rPr lang="uk-UA" smtClean="0"/>
              <a:t>‹#›</a:t>
            </a:fld>
            <a:endParaRPr lang="uk-U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2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37A786B-34FC-4E89-97DE-3FD5B6CE42BF}" type="datetimeFigureOut">
              <a:rPr lang="uk-UA" smtClean="0"/>
              <a:t>02.04.2026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C880739-A272-496A-AC9C-D11FB418D8FB}" type="slidenum">
              <a:rPr lang="uk-UA" smtClean="0"/>
              <a:t>‹#›</a:t>
            </a:fld>
            <a:endParaRPr lang="uk-U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40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37A786B-34FC-4E89-97DE-3FD5B6CE42BF}" type="datetimeFigureOut">
              <a:rPr lang="uk-UA" smtClean="0"/>
              <a:t>02.04.2026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C880739-A272-496A-AC9C-D11FB418D8FB}" type="slidenum">
              <a:rPr lang="uk-UA" smtClean="0"/>
              <a:t>‹#›</a:t>
            </a:fld>
            <a:endParaRPr lang="uk-U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565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37A786B-34FC-4E89-97DE-3FD5B6CE42BF}" type="datetimeFigureOut">
              <a:rPr lang="uk-UA" smtClean="0"/>
              <a:t>02.04.2026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C880739-A272-496A-AC9C-D11FB418D8FB}" type="slidenum">
              <a:rPr lang="uk-UA" smtClean="0"/>
              <a:t>‹#›</a:t>
            </a:fld>
            <a:endParaRPr lang="uk-U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677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37A786B-34FC-4E89-97DE-3FD5B6CE42BF}" type="datetimeFigureOut">
              <a:rPr lang="uk-UA" smtClean="0"/>
              <a:t>02.04.2026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C880739-A272-496A-AC9C-D11FB418D8FB}" type="slidenum">
              <a:rPr lang="uk-UA" smtClean="0"/>
              <a:t>‹#›</a:t>
            </a:fld>
            <a:endParaRPr lang="uk-U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964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A786B-34FC-4E89-97DE-3FD5B6CE42BF}" type="datetimeFigureOut">
              <a:rPr lang="uk-UA" smtClean="0"/>
              <a:t>02.04.2026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C880739-A272-496A-AC9C-D11FB418D8FB}" type="slidenum">
              <a:rPr lang="uk-UA" smtClean="0"/>
              <a:t>‹#›</a:t>
            </a:fld>
            <a:endParaRPr lang="uk-UA"/>
          </a:p>
        </p:txBody>
      </p:sp>
    </p:spTree>
    <p:extLst>
      <p:ext uri="{BB962C8B-B14F-4D97-AF65-F5344CB8AC3E}">
        <p14:creationId xmlns:p14="http://schemas.microsoft.com/office/powerpoint/2010/main" val="428263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37A786B-34FC-4E89-97DE-3FD5B6CE42BF}" type="datetimeFigureOut">
              <a:rPr lang="uk-UA" smtClean="0"/>
              <a:t>02.04.2026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C880739-A272-496A-AC9C-D11FB418D8FB}" type="slidenum">
              <a:rPr lang="uk-UA" smtClean="0"/>
              <a:t>‹#›</a:t>
            </a:fld>
            <a:endParaRPr lang="uk-U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714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37A786B-34FC-4E89-97DE-3FD5B6CE42BF}" type="datetimeFigureOut">
              <a:rPr lang="uk-UA" smtClean="0"/>
              <a:t>02.04.2026</a:t>
            </a:fld>
            <a:endParaRPr lang="uk-UA"/>
          </a:p>
        </p:txBody>
      </p:sp>
      <p:sp>
        <p:nvSpPr>
          <p:cNvPr id="6" name="Footer Placeholder 5"/>
          <p:cNvSpPr>
            <a:spLocks noGrp="1"/>
          </p:cNvSpPr>
          <p:nvPr>
            <p:ph type="ftr" sz="quarter" idx="11"/>
          </p:nvPr>
        </p:nvSpPr>
        <p:spPr>
          <a:xfrm>
            <a:off x="1447382" y="318640"/>
            <a:ext cx="5541004" cy="320931"/>
          </a:xfrm>
        </p:spPr>
        <p:txBody>
          <a:bodyPr/>
          <a:lstStyle/>
          <a:p>
            <a:endParaRPr lang="uk-UA"/>
          </a:p>
        </p:txBody>
      </p:sp>
      <p:sp>
        <p:nvSpPr>
          <p:cNvPr id="7" name="Slide Number Placeholder 6"/>
          <p:cNvSpPr>
            <a:spLocks noGrp="1"/>
          </p:cNvSpPr>
          <p:nvPr>
            <p:ph type="sldNum" sz="quarter" idx="12"/>
          </p:nvPr>
        </p:nvSpPr>
        <p:spPr/>
        <p:txBody>
          <a:bodyPr/>
          <a:lstStyle/>
          <a:p>
            <a:fld id="{2C880739-A272-496A-AC9C-D11FB418D8FB}" type="slidenum">
              <a:rPr lang="uk-UA" smtClean="0"/>
              <a:t>‹#›</a:t>
            </a:fld>
            <a:endParaRPr lang="uk-U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17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37A786B-34FC-4E89-97DE-3FD5B6CE42BF}" type="datetimeFigureOut">
              <a:rPr lang="uk-UA" smtClean="0"/>
              <a:t>02.04.2026</a:t>
            </a:fld>
            <a:endParaRPr lang="uk-U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C880739-A272-496A-AC9C-D11FB418D8FB}" type="slidenum">
              <a:rPr lang="uk-UA" smtClean="0"/>
              <a:t>‹#›</a:t>
            </a:fld>
            <a:endParaRPr lang="uk-U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91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9776" y="371330"/>
            <a:ext cx="8906102" cy="5909310"/>
          </a:xfrm>
          <a:prstGeom prst="rect">
            <a:avLst/>
          </a:prstGeom>
        </p:spPr>
        <p:txBody>
          <a:bodyPr wrap="square">
            <a:spAutoFit/>
          </a:bodyPr>
          <a:lstStyle/>
          <a:p>
            <a:pPr algn="just"/>
            <a:r>
              <a:rPr lang="uk-UA" b="1" dirty="0" smtClean="0">
                <a:solidFill>
                  <a:srgbClr val="C00000"/>
                </a:solidFill>
                <a:latin typeface="Times New Roman" panose="02020603050405020304" pitchFamily="18" charset="0"/>
                <a:cs typeface="Times New Roman" panose="02020603050405020304" pitchFamily="18" charset="0"/>
              </a:rPr>
              <a:t>Виноградівська центральна </a:t>
            </a:r>
            <a:r>
              <a:rPr lang="uk-UA" b="1" dirty="0">
                <a:solidFill>
                  <a:srgbClr val="C00000"/>
                </a:solidFill>
                <a:latin typeface="Times New Roman" panose="02020603050405020304" pitchFamily="18" charset="0"/>
                <a:cs typeface="Times New Roman" panose="02020603050405020304" pitchFamily="18" charset="0"/>
              </a:rPr>
              <a:t>публічна </a:t>
            </a:r>
            <a:r>
              <a:rPr lang="uk-UA" b="1" dirty="0" smtClean="0">
                <a:solidFill>
                  <a:srgbClr val="C00000"/>
                </a:solidFill>
                <a:latin typeface="Times New Roman" panose="02020603050405020304" pitchFamily="18" charset="0"/>
                <a:cs typeface="Times New Roman" panose="02020603050405020304" pitchFamily="18" charset="0"/>
              </a:rPr>
              <a:t>бібліотека №1</a:t>
            </a:r>
            <a:r>
              <a:rPr lang="uk-UA" b="1" i="0" dirty="0" smtClean="0">
                <a:solidFill>
                  <a:srgbClr val="C00000"/>
                </a:solidFill>
                <a:effectLst/>
                <a:latin typeface="Times New Roman" panose="02020603050405020304" pitchFamily="18" charset="0"/>
                <a:cs typeface="Times New Roman" panose="02020603050405020304" pitchFamily="18" charset="0"/>
              </a:rPr>
              <a:t> </a:t>
            </a:r>
            <a:r>
              <a:rPr lang="uk-UA" b="0" i="0" dirty="0">
                <a:solidFill>
                  <a:srgbClr val="272727"/>
                </a:solidFill>
                <a:effectLst/>
                <a:latin typeface="Times New Roman" panose="02020603050405020304" pitchFamily="18" charset="0"/>
                <a:cs typeface="Times New Roman" panose="02020603050405020304" pitchFamily="18" charset="0"/>
              </a:rPr>
              <a:t>взяла участь в акції «</a:t>
            </a:r>
            <a:r>
              <a:rPr lang="uk-UA" b="1" i="1" dirty="0">
                <a:solidFill>
                  <a:srgbClr val="272727"/>
                </a:solidFill>
                <a:effectLst/>
                <a:latin typeface="Times New Roman" panose="02020603050405020304" pitchFamily="18" charset="0"/>
                <a:cs typeface="Times New Roman" panose="02020603050405020304" pitchFamily="18" charset="0"/>
              </a:rPr>
              <a:t>Найкращі українські книги в найкращі українські бібліотеки</a:t>
            </a:r>
            <a:r>
              <a:rPr lang="uk-UA" b="0" i="0" dirty="0">
                <a:solidFill>
                  <a:srgbClr val="272727"/>
                </a:solidFill>
                <a:effectLst/>
                <a:latin typeface="Times New Roman" panose="02020603050405020304" pitchFamily="18" charset="0"/>
                <a:cs typeface="Times New Roman" panose="02020603050405020304" pitchFamily="18" charset="0"/>
              </a:rPr>
              <a:t>» та виборола почесне місце серед переможців.</a:t>
            </a:r>
          </a:p>
          <a:p>
            <a:pPr algn="just"/>
            <a:r>
              <a:rPr lang="uk-UA" b="0" i="0" dirty="0">
                <a:solidFill>
                  <a:srgbClr val="272727"/>
                </a:solidFill>
                <a:effectLst/>
                <a:latin typeface="Times New Roman" panose="02020603050405020304" pitchFamily="18" charset="0"/>
                <a:cs typeface="Times New Roman" panose="02020603050405020304" pitchFamily="18" charset="0"/>
              </a:rPr>
              <a:t>Акція започаткована Благодійним фондом «Бібліотечна країна» та книжковою премією </a:t>
            </a:r>
            <a:r>
              <a:rPr lang="en-US" b="0" i="0" dirty="0">
                <a:solidFill>
                  <a:srgbClr val="272727"/>
                </a:solidFill>
                <a:effectLst/>
                <a:latin typeface="Times New Roman" panose="02020603050405020304" pitchFamily="18" charset="0"/>
                <a:cs typeface="Times New Roman" panose="02020603050405020304" pitchFamily="18" charset="0"/>
              </a:rPr>
              <a:t>KBU AWARDS </a:t>
            </a:r>
            <a:r>
              <a:rPr lang="uk-UA" b="0" i="0" dirty="0">
                <a:solidFill>
                  <a:srgbClr val="272727"/>
                </a:solidFill>
                <a:effectLst/>
                <a:latin typeface="Times New Roman" panose="02020603050405020304" pitchFamily="18" charset="0"/>
                <a:cs typeface="Times New Roman" panose="02020603050405020304" pitchFamily="18" charset="0"/>
              </a:rPr>
              <a:t>з метою поповнення бібліотечного фонду якісними книгами від українських авторів.</a:t>
            </a:r>
          </a:p>
          <a:p>
            <a:pPr algn="just"/>
            <a:endParaRPr lang="uk-UA" dirty="0">
              <a:solidFill>
                <a:srgbClr val="272727"/>
              </a:solidFill>
              <a:latin typeface="Times New Roman" panose="02020603050405020304" pitchFamily="18" charset="0"/>
              <a:cs typeface="Times New Roman" panose="02020603050405020304" pitchFamily="18" charset="0"/>
            </a:endParaRPr>
          </a:p>
          <a:p>
            <a:pPr algn="just"/>
            <a:endParaRPr lang="uk-UA" b="0" i="0" dirty="0">
              <a:solidFill>
                <a:srgbClr val="272727"/>
              </a:solidFill>
              <a:effectLst/>
              <a:latin typeface="Times New Roman" panose="02020603050405020304" pitchFamily="18" charset="0"/>
              <a:cs typeface="Times New Roman" panose="02020603050405020304" pitchFamily="18" charset="0"/>
            </a:endParaRPr>
          </a:p>
          <a:p>
            <a:pPr algn="just"/>
            <a:r>
              <a:rPr lang="uk-UA" b="0" i="0" dirty="0">
                <a:solidFill>
                  <a:srgbClr val="272727"/>
                </a:solidFill>
                <a:effectLst/>
                <a:latin typeface="Times New Roman" panose="02020603050405020304" pitchFamily="18" charset="0"/>
                <a:cs typeface="Times New Roman" panose="02020603050405020304" pitchFamily="18" charset="0"/>
              </a:rPr>
              <a:t>Завдяки акції бібліотека отримала такі книги на теми особистісного зростання та розвитку бізнесу</a:t>
            </a:r>
            <a:r>
              <a:rPr lang="en-US" b="0" i="0" dirty="0">
                <a:solidFill>
                  <a:srgbClr val="272727"/>
                </a:solidFill>
                <a:effectLst/>
                <a:latin typeface="Times New Roman" panose="02020603050405020304" pitchFamily="18" charset="0"/>
                <a:cs typeface="Times New Roman" panose="02020603050405020304" pitchFamily="18" charset="0"/>
              </a:rPr>
              <a:t>:</a:t>
            </a:r>
            <a:endParaRPr lang="uk-UA" b="0" i="0" dirty="0">
              <a:solidFill>
                <a:srgbClr val="272727"/>
              </a:solidFill>
              <a:effectLst/>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v"/>
            </a:pPr>
            <a:r>
              <a:rPr lang="en-US" dirty="0">
                <a:solidFill>
                  <a:srgbClr val="272727"/>
                </a:solidFill>
                <a:latin typeface="Times New Roman" panose="02020603050405020304" pitchFamily="18" charset="0"/>
                <a:cs typeface="Times New Roman" panose="02020603050405020304" pitchFamily="18" charset="0"/>
              </a:rPr>
              <a:t>«</a:t>
            </a:r>
            <a:r>
              <a:rPr lang="uk-UA" dirty="0">
                <a:solidFill>
                  <a:srgbClr val="272727"/>
                </a:solidFill>
                <a:latin typeface="Times New Roman" panose="02020603050405020304" pitchFamily="18" charset="0"/>
                <a:cs typeface="Times New Roman" panose="02020603050405020304" pitchFamily="18" charset="0"/>
              </a:rPr>
              <a:t>Якщо стрибнули, то гребіть», Ольга </a:t>
            </a:r>
            <a:r>
              <a:rPr lang="uk-UA" dirty="0" err="1">
                <a:solidFill>
                  <a:srgbClr val="272727"/>
                </a:solidFill>
                <a:latin typeface="Times New Roman" panose="02020603050405020304" pitchFamily="18" charset="0"/>
                <a:cs typeface="Times New Roman" panose="02020603050405020304" pitchFamily="18" charset="0"/>
              </a:rPr>
              <a:t>Гуцал</a:t>
            </a:r>
            <a:r>
              <a:rPr lang="uk-UA" dirty="0">
                <a:solidFill>
                  <a:srgbClr val="272727"/>
                </a:solidFill>
                <a:latin typeface="Times New Roman" panose="02020603050405020304" pitchFamily="18" charset="0"/>
                <a:cs typeface="Times New Roman" panose="02020603050405020304" pitchFamily="18" charset="0"/>
              </a:rPr>
              <a:t>.</a:t>
            </a:r>
            <a:endParaRPr lang="uk-UA" b="0" i="0" dirty="0">
              <a:solidFill>
                <a:srgbClr val="272727"/>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b="0" i="0" dirty="0">
                <a:solidFill>
                  <a:srgbClr val="272727"/>
                </a:solidFill>
                <a:effectLst/>
                <a:latin typeface="Times New Roman" panose="02020603050405020304" pitchFamily="18" charset="0"/>
                <a:cs typeface="Times New Roman" panose="02020603050405020304" pitchFamily="18" charset="0"/>
              </a:rPr>
              <a:t>«Бесіди майстра Хай Тао про стратегію», Валерій Пекар</a:t>
            </a:r>
            <a:endParaRPr lang="en-US" b="0" i="0" dirty="0">
              <a:solidFill>
                <a:srgbClr val="272727"/>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dirty="0">
                <a:solidFill>
                  <a:srgbClr val="272727"/>
                </a:solidFill>
                <a:latin typeface="Times New Roman" panose="02020603050405020304" pitchFamily="18" charset="0"/>
                <a:cs typeface="Times New Roman" panose="02020603050405020304" pitchFamily="18" charset="0"/>
              </a:rPr>
              <a:t>«Коли говорити «ТАК» Людмила </a:t>
            </a:r>
            <a:r>
              <a:rPr lang="uk-UA" dirty="0" err="1">
                <a:solidFill>
                  <a:srgbClr val="272727"/>
                </a:solidFill>
                <a:latin typeface="Times New Roman" panose="02020603050405020304" pitchFamily="18" charset="0"/>
                <a:cs typeface="Times New Roman" panose="02020603050405020304" pitchFamily="18" charset="0"/>
              </a:rPr>
              <a:t>Калабуха</a:t>
            </a:r>
            <a:endParaRPr lang="uk-UA" b="0" i="0" dirty="0">
              <a:solidFill>
                <a:srgbClr val="272727"/>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b="0" i="0" dirty="0">
                <a:solidFill>
                  <a:srgbClr val="272727"/>
                </a:solidFill>
                <a:effectLst/>
                <a:latin typeface="Times New Roman" panose="02020603050405020304" pitchFamily="18" charset="0"/>
                <a:cs typeface="Times New Roman" panose="02020603050405020304" pitchFamily="18" charset="0"/>
              </a:rPr>
              <a:t>«Простими словами. Як розібратися у своїх емоціях», Марк </a:t>
            </a:r>
            <a:r>
              <a:rPr lang="uk-UA" b="0" i="0" dirty="0" err="1">
                <a:solidFill>
                  <a:srgbClr val="272727"/>
                </a:solidFill>
                <a:effectLst/>
                <a:latin typeface="Times New Roman" panose="02020603050405020304" pitchFamily="18" charset="0"/>
                <a:cs typeface="Times New Roman" panose="02020603050405020304" pitchFamily="18" charset="0"/>
              </a:rPr>
              <a:t>Лівін</a:t>
            </a:r>
            <a:r>
              <a:rPr lang="uk-UA" b="0" i="0" dirty="0">
                <a:solidFill>
                  <a:srgbClr val="272727"/>
                </a:solidFill>
                <a:effectLst/>
                <a:latin typeface="Times New Roman" panose="02020603050405020304" pitchFamily="18" charset="0"/>
                <a:cs typeface="Times New Roman" panose="02020603050405020304" pitchFamily="18" charset="0"/>
              </a:rPr>
              <a:t>, Ілля </a:t>
            </a:r>
            <a:r>
              <a:rPr lang="uk-UA" b="0" i="0" dirty="0" err="1">
                <a:solidFill>
                  <a:srgbClr val="272727"/>
                </a:solidFill>
                <a:effectLst/>
                <a:latin typeface="Times New Roman" panose="02020603050405020304" pitchFamily="18" charset="0"/>
                <a:cs typeface="Times New Roman" panose="02020603050405020304" pitchFamily="18" charset="0"/>
              </a:rPr>
              <a:t>Полудьонний</a:t>
            </a:r>
            <a:r>
              <a:rPr lang="uk-UA" dirty="0">
                <a:solidFill>
                  <a:srgbClr val="272727"/>
                </a:solidFill>
                <a:latin typeface="Times New Roman" panose="02020603050405020304" pitchFamily="18" charset="0"/>
                <a:cs typeface="Times New Roman" panose="02020603050405020304" pitchFamily="18" charset="0"/>
              </a:rPr>
              <a:t>.</a:t>
            </a:r>
            <a:endParaRPr lang="uk-UA" b="0" i="0" dirty="0">
              <a:solidFill>
                <a:srgbClr val="272727"/>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b="0" i="0" dirty="0">
                <a:solidFill>
                  <a:srgbClr val="272727"/>
                </a:solidFill>
                <a:effectLst/>
                <a:latin typeface="Times New Roman" panose="02020603050405020304" pitchFamily="18" charset="0"/>
                <a:cs typeface="Times New Roman" panose="02020603050405020304" pitchFamily="18" charset="0"/>
              </a:rPr>
              <a:t>«Успішний керівник. 50 перевірених інструментів на кожен день», Євген Бондаренко.</a:t>
            </a:r>
          </a:p>
          <a:p>
            <a:pPr marL="285750" indent="-285750" algn="just">
              <a:buFont typeface="Wingdings" panose="05000000000000000000" pitchFamily="2" charset="2"/>
              <a:buChar char="v"/>
            </a:pPr>
            <a:r>
              <a:rPr lang="uk-UA" dirty="0">
                <a:solidFill>
                  <a:srgbClr val="272727"/>
                </a:solidFill>
                <a:latin typeface="Times New Roman" panose="02020603050405020304" pitchFamily="18" charset="0"/>
                <a:cs typeface="Times New Roman" panose="02020603050405020304" pitchFamily="18" charset="0"/>
              </a:rPr>
              <a:t>«Бути </a:t>
            </a:r>
            <a:r>
              <a:rPr lang="uk-UA" dirty="0" err="1">
                <a:solidFill>
                  <a:srgbClr val="272727"/>
                </a:solidFill>
                <a:latin typeface="Times New Roman" panose="02020603050405020304" pitchFamily="18" charset="0"/>
                <a:cs typeface="Times New Roman" panose="02020603050405020304" pitchFamily="18" charset="0"/>
              </a:rPr>
              <a:t>окей</a:t>
            </a:r>
            <a:r>
              <a:rPr lang="uk-UA" dirty="0">
                <a:solidFill>
                  <a:srgbClr val="272727"/>
                </a:solidFill>
                <a:latin typeface="Times New Roman" panose="02020603050405020304" pitchFamily="18" charset="0"/>
                <a:cs typeface="Times New Roman" panose="02020603050405020304" pitchFamily="18" charset="0"/>
              </a:rPr>
              <a:t>»</a:t>
            </a:r>
            <a:r>
              <a:rPr lang="en-US" dirty="0">
                <a:solidFill>
                  <a:srgbClr val="272727"/>
                </a:solidFill>
                <a:latin typeface="Times New Roman" panose="02020603050405020304" pitchFamily="18" charset="0"/>
                <a:cs typeface="Times New Roman" panose="02020603050405020304" pitchFamily="18" charset="0"/>
              </a:rPr>
              <a:t>:</a:t>
            </a:r>
            <a:r>
              <a:rPr lang="uk-UA" dirty="0">
                <a:solidFill>
                  <a:srgbClr val="272727"/>
                </a:solidFill>
                <a:latin typeface="Times New Roman" panose="02020603050405020304" pitchFamily="18" charset="0"/>
                <a:cs typeface="Times New Roman" panose="02020603050405020304" pitchFamily="18" charset="0"/>
              </a:rPr>
              <a:t> Що важливо знати про психічне здоров'я» </a:t>
            </a:r>
            <a:r>
              <a:rPr lang="uk-UA" dirty="0" err="1">
                <a:solidFill>
                  <a:srgbClr val="272727"/>
                </a:solidFill>
                <a:latin typeface="Times New Roman" panose="02020603050405020304" pitchFamily="18" charset="0"/>
                <a:cs typeface="Times New Roman" panose="02020603050405020304" pitchFamily="18" charset="0"/>
              </a:rPr>
              <a:t>Дарка</a:t>
            </a:r>
            <a:r>
              <a:rPr lang="uk-UA" dirty="0">
                <a:solidFill>
                  <a:srgbClr val="272727"/>
                </a:solidFill>
                <a:latin typeface="Times New Roman" panose="02020603050405020304" pitchFamily="18" charset="0"/>
                <a:cs typeface="Times New Roman" panose="02020603050405020304" pitchFamily="18" charset="0"/>
              </a:rPr>
              <a:t> Озерна</a:t>
            </a:r>
          </a:p>
          <a:p>
            <a:pPr marL="285750" indent="-285750" algn="just">
              <a:buFont typeface="Wingdings" panose="05000000000000000000" pitchFamily="2" charset="2"/>
              <a:buChar char="v"/>
            </a:pPr>
            <a:r>
              <a:rPr lang="uk-UA" b="0" i="0" dirty="0">
                <a:solidFill>
                  <a:srgbClr val="272727"/>
                </a:solidFill>
                <a:effectLst/>
                <a:latin typeface="Times New Roman" panose="02020603050405020304" pitchFamily="18" charset="0"/>
                <a:cs typeface="Times New Roman" panose="02020603050405020304" pitchFamily="18" charset="0"/>
              </a:rPr>
              <a:t>«</a:t>
            </a:r>
            <a:r>
              <a:rPr lang="uk-UA" b="0" i="0" dirty="0" err="1">
                <a:solidFill>
                  <a:srgbClr val="272727"/>
                </a:solidFill>
                <a:effectLst/>
                <a:latin typeface="Times New Roman" panose="02020603050405020304" pitchFamily="18" charset="0"/>
                <a:cs typeface="Times New Roman" panose="02020603050405020304" pitchFamily="18" charset="0"/>
              </a:rPr>
              <a:t>Лидерство</a:t>
            </a:r>
            <a:r>
              <a:rPr lang="uk-UA" b="0" i="0" dirty="0">
                <a:solidFill>
                  <a:srgbClr val="272727"/>
                </a:solidFill>
                <a:effectLst/>
                <a:latin typeface="Times New Roman" panose="02020603050405020304" pitchFamily="18" charset="0"/>
                <a:cs typeface="Times New Roman" panose="02020603050405020304" pitchFamily="18" charset="0"/>
              </a:rPr>
              <a:t> </a:t>
            </a:r>
            <a:r>
              <a:rPr lang="uk-UA" b="0" i="0" dirty="0" err="1">
                <a:solidFill>
                  <a:srgbClr val="272727"/>
                </a:solidFill>
                <a:effectLst/>
                <a:latin typeface="Times New Roman" panose="02020603050405020304" pitchFamily="18" charset="0"/>
                <a:cs typeface="Times New Roman" panose="02020603050405020304" pitchFamily="18" charset="0"/>
              </a:rPr>
              <a:t>проклятие</a:t>
            </a:r>
            <a:r>
              <a:rPr lang="uk-UA" b="0" i="0" dirty="0">
                <a:solidFill>
                  <a:srgbClr val="272727"/>
                </a:solidFill>
                <a:effectLst/>
                <a:latin typeface="Times New Roman" panose="02020603050405020304" pitchFamily="18" charset="0"/>
                <a:cs typeface="Times New Roman" panose="02020603050405020304" pitchFamily="18" charset="0"/>
              </a:rPr>
              <a:t> </a:t>
            </a:r>
            <a:r>
              <a:rPr lang="uk-UA" b="0" i="0" dirty="0" err="1">
                <a:solidFill>
                  <a:srgbClr val="272727"/>
                </a:solidFill>
                <a:effectLst/>
                <a:latin typeface="Times New Roman" panose="02020603050405020304" pitchFamily="18" charset="0"/>
                <a:cs typeface="Times New Roman" panose="02020603050405020304" pitchFamily="18" charset="0"/>
              </a:rPr>
              <a:t>или</a:t>
            </a:r>
            <a:r>
              <a:rPr lang="uk-UA" b="0" i="0" dirty="0">
                <a:solidFill>
                  <a:srgbClr val="272727"/>
                </a:solidFill>
                <a:effectLst/>
                <a:latin typeface="Times New Roman" panose="02020603050405020304" pitchFamily="18" charset="0"/>
                <a:cs typeface="Times New Roman" panose="02020603050405020304" pitchFamily="18" charset="0"/>
              </a:rPr>
              <a:t> панацея» Борис </a:t>
            </a:r>
            <a:r>
              <a:rPr lang="uk-UA" dirty="0" err="1">
                <a:solidFill>
                  <a:srgbClr val="272727"/>
                </a:solidFill>
                <a:latin typeface="Times New Roman" panose="02020603050405020304" pitchFamily="18" charset="0"/>
                <a:cs typeface="Times New Roman" panose="02020603050405020304" pitchFamily="18" charset="0"/>
              </a:rPr>
              <a:t>П</a:t>
            </a:r>
            <a:r>
              <a:rPr lang="uk-UA" b="0" i="0" dirty="0" err="1">
                <a:solidFill>
                  <a:srgbClr val="272727"/>
                </a:solidFill>
                <a:effectLst/>
                <a:latin typeface="Times New Roman" panose="02020603050405020304" pitchFamily="18" charset="0"/>
                <a:cs typeface="Times New Roman" panose="02020603050405020304" pitchFamily="18" charset="0"/>
              </a:rPr>
              <a:t>оломошнов</a:t>
            </a:r>
            <a:endParaRPr lang="uk-UA" b="0" i="0" dirty="0">
              <a:solidFill>
                <a:srgbClr val="272727"/>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dirty="0">
                <a:solidFill>
                  <a:srgbClr val="272727"/>
                </a:solidFill>
                <a:latin typeface="Times New Roman" panose="02020603050405020304" pitchFamily="18" charset="0"/>
                <a:cs typeface="Times New Roman" panose="02020603050405020304" pitchFamily="18" charset="0"/>
              </a:rPr>
              <a:t>«Робі та Злюка в КОРОНІ» Галина </a:t>
            </a:r>
            <a:r>
              <a:rPr lang="uk-UA" dirty="0" err="1">
                <a:solidFill>
                  <a:srgbClr val="272727"/>
                </a:solidFill>
                <a:latin typeface="Times New Roman" panose="02020603050405020304" pitchFamily="18" charset="0"/>
                <a:cs typeface="Times New Roman" panose="02020603050405020304" pitchFamily="18" charset="0"/>
              </a:rPr>
              <a:t>Буділова</a:t>
            </a:r>
            <a:endParaRPr lang="uk-UA" dirty="0">
              <a:solidFill>
                <a:srgbClr val="272727"/>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dirty="0">
                <a:solidFill>
                  <a:srgbClr val="272727"/>
                </a:solidFill>
                <a:latin typeface="Times New Roman" panose="02020603050405020304" pitchFamily="18" charset="0"/>
                <a:cs typeface="Times New Roman" panose="02020603050405020304" pitchFamily="18" charset="0"/>
              </a:rPr>
              <a:t>«А тепер спробуйте щось дивніше</a:t>
            </a:r>
            <a:r>
              <a:rPr lang="en-US" dirty="0">
                <a:solidFill>
                  <a:srgbClr val="272727"/>
                </a:solidFill>
                <a:latin typeface="Times New Roman" panose="02020603050405020304" pitchFamily="18" charset="0"/>
                <a:cs typeface="Times New Roman" panose="02020603050405020304" pitchFamily="18" charset="0"/>
              </a:rPr>
              <a:t>:</a:t>
            </a:r>
            <a:r>
              <a:rPr lang="uk-UA" dirty="0">
                <a:solidFill>
                  <a:srgbClr val="272727"/>
                </a:solidFill>
                <a:latin typeface="Times New Roman" panose="02020603050405020304" pitchFamily="18" charset="0"/>
                <a:cs typeface="Times New Roman" panose="02020603050405020304" pitchFamily="18" charset="0"/>
              </a:rPr>
              <a:t> як вижити в креативному бізнесі і лишатися невичерпним джерелом ідей». Майкл Джонсон</a:t>
            </a:r>
          </a:p>
          <a:p>
            <a:pPr algn="just"/>
            <a:endParaRPr lang="en-US" b="0" i="0" dirty="0">
              <a:solidFill>
                <a:srgbClr val="272727"/>
              </a:solidFill>
              <a:effectLst/>
              <a:latin typeface="Roboto"/>
            </a:endParaRPr>
          </a:p>
        </p:txBody>
      </p:sp>
      <p:pic>
        <p:nvPicPr>
          <p:cNvPr id="1026" name="Picture 2" descr="Найкращі книги в найкращі українські бібліотеки – Livelibrary">
            <a:extLst>
              <a:ext uri="{FF2B5EF4-FFF2-40B4-BE49-F238E27FC236}">
                <a16:creationId xmlns:a16="http://schemas.microsoft.com/office/drawing/2014/main" id="{B1F7E672-289B-469B-AD09-CAE373FC5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22" y="166573"/>
            <a:ext cx="3147610" cy="23160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1DCEDF-90A2-4F7A-B77D-9CCFBEF75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7581"/>
            <a:ext cx="3459854" cy="2316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0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6307" y="1582340"/>
            <a:ext cx="5847397" cy="3693319"/>
          </a:xfrm>
          <a:prstGeom prst="rect">
            <a:avLst/>
          </a:prstGeom>
        </p:spPr>
        <p:txBody>
          <a:bodyPr wrap="square">
            <a:spAutoFit/>
          </a:bodyPr>
          <a:lstStyle/>
          <a:p>
            <a:r>
              <a:rPr lang="uk-UA" dirty="0"/>
              <a:t/>
            </a:r>
            <a:br>
              <a:rPr lang="uk-UA" dirty="0"/>
            </a:br>
            <a:r>
              <a:rPr lang="uk-UA" dirty="0"/>
              <a:t>«Успішний керівник. 50 перевірених </a:t>
            </a:r>
            <a:r>
              <a:rPr lang="uk-UA" dirty="0" err="1"/>
              <a:t>методик</a:t>
            </a:r>
            <a:r>
              <a:rPr lang="uk-UA" dirty="0"/>
              <a:t> на кожен день» не про фундаментальну науку менеджменту, і не про те, що ви повинні або не повинні робити як керівник. Це практична книга про ті методи та підходи керівника, які на 100% працюють на практиці. У ній ви знайдете методи для щоденного використання. Це настільна книга для менеджерів всіх рівнів. І керівник невеликого відділу, і головний виконавчий директор потужного бізнесу знайдуть на сторінках методи для усвідомленого управління. Застосовуй на практиці реальні інструменти керівника. Саме ця ідея є ключовою в книзі</a:t>
            </a:r>
          </a:p>
        </p:txBody>
      </p:sp>
      <p:pic>
        <p:nvPicPr>
          <p:cNvPr id="3" name="Picture 2" descr="https://romny-vk.gov.ua/wp-content/uploads/2021/06/banner-rassyilka-podari-biblioteke-knigu-e1622704290459-350x146.jpg">
            <a:extLst>
              <a:ext uri="{FF2B5EF4-FFF2-40B4-BE49-F238E27FC236}">
                <a16:creationId xmlns:a16="http://schemas.microsoft.com/office/drawing/2014/main" id="{5EA061E9-164A-4ED3-855B-B58982769611}"/>
              </a:ext>
            </a:extLst>
          </p:cNvPr>
          <p:cNvPicPr>
            <a:picLocks noChangeAspect="1" noChangeArrowheads="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64260" r="6765"/>
          <a:stretch/>
        </p:blipFill>
        <p:spPr bwMode="auto">
          <a:xfrm>
            <a:off x="8570543" y="0"/>
            <a:ext cx="3621457" cy="61492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Книга «Успешный руководитель. 50 проверенных инструментов на каждый день» – Євген  Бондаренко, купити за ціною 260.00 на YAKABOO: 978-966-415-071-9">
            <a:extLst>
              <a:ext uri="{FF2B5EF4-FFF2-40B4-BE49-F238E27FC236}">
                <a16:creationId xmlns:a16="http://schemas.microsoft.com/office/drawing/2014/main" id="{42F3D8BF-0DB7-47B3-A015-C152B96EF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99" y="1814628"/>
            <a:ext cx="2563239" cy="38448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0359A7-EDCF-4ACE-9750-8EF753D14D80}"/>
              </a:ext>
            </a:extLst>
          </p:cNvPr>
          <p:cNvSpPr txBox="1"/>
          <p:nvPr/>
        </p:nvSpPr>
        <p:spPr>
          <a:xfrm>
            <a:off x="1618936" y="661077"/>
            <a:ext cx="6835515" cy="646331"/>
          </a:xfrm>
          <a:prstGeom prst="rect">
            <a:avLst/>
          </a:prstGeom>
          <a:noFill/>
        </p:spPr>
        <p:txBody>
          <a:bodyPr wrap="square" rtlCol="0">
            <a:spAutoFit/>
          </a:bodyPr>
          <a:lstStyle/>
          <a:p>
            <a:r>
              <a:rPr lang="uk-UA" b="1" i="1" dirty="0"/>
              <a:t>Бондаренко Е. </a:t>
            </a:r>
            <a:r>
              <a:rPr lang="uk-UA" b="1" i="1" dirty="0" err="1"/>
              <a:t>Успешний</a:t>
            </a:r>
            <a:r>
              <a:rPr lang="uk-UA" b="1" i="1" dirty="0"/>
              <a:t> </a:t>
            </a:r>
            <a:r>
              <a:rPr lang="uk-UA" b="1" i="1" dirty="0" err="1"/>
              <a:t>руководитель</a:t>
            </a:r>
            <a:r>
              <a:rPr lang="uk-UA" b="1" i="1" dirty="0"/>
              <a:t> / </a:t>
            </a:r>
            <a:r>
              <a:rPr lang="uk-UA" b="1" i="1" dirty="0" err="1"/>
              <a:t>Евгений</a:t>
            </a:r>
            <a:r>
              <a:rPr lang="uk-UA" b="1" i="1" dirty="0"/>
              <a:t> Бондаренко. – Дніпро</a:t>
            </a:r>
            <a:r>
              <a:rPr lang="en-US" b="1" i="1" dirty="0"/>
              <a:t>:</a:t>
            </a:r>
            <a:r>
              <a:rPr lang="uk-UA" b="1" i="1" dirty="0"/>
              <a:t> Баланс </a:t>
            </a:r>
            <a:r>
              <a:rPr lang="uk-UA" b="1" i="1" dirty="0" err="1"/>
              <a:t>Бизнес</a:t>
            </a:r>
            <a:r>
              <a:rPr lang="uk-UA" b="1" i="1" dirty="0"/>
              <a:t> Букс, 2021. – 248 с.</a:t>
            </a:r>
            <a:endParaRPr lang="ru-RU" b="1" i="1" dirty="0"/>
          </a:p>
        </p:txBody>
      </p:sp>
    </p:spTree>
    <p:extLst>
      <p:ext uri="{BB962C8B-B14F-4D97-AF65-F5344CB8AC3E}">
        <p14:creationId xmlns:p14="http://schemas.microsoft.com/office/powerpoint/2010/main" val="367009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C587EED-D2D1-469E-AD45-453317C72940}"/>
              </a:ext>
            </a:extLst>
          </p:cNvPr>
          <p:cNvPicPr>
            <a:picLocks noChangeAspect="1"/>
          </p:cNvPicPr>
          <p:nvPr/>
        </p:nvPicPr>
        <p:blipFill>
          <a:blip r:embed="rId2"/>
          <a:stretch>
            <a:fillRect/>
          </a:stretch>
        </p:blipFill>
        <p:spPr>
          <a:xfrm>
            <a:off x="39974" y="0"/>
            <a:ext cx="8279567" cy="6056026"/>
          </a:xfrm>
          <a:prstGeom prst="rect">
            <a:avLst/>
          </a:prstGeom>
        </p:spPr>
      </p:pic>
      <p:pic>
        <p:nvPicPr>
          <p:cNvPr id="3" name="Рисунок 2">
            <a:extLst>
              <a:ext uri="{FF2B5EF4-FFF2-40B4-BE49-F238E27FC236}">
                <a16:creationId xmlns:a16="http://schemas.microsoft.com/office/drawing/2014/main" id="{701B8541-4857-418F-90DD-D606E2E7714D}"/>
              </a:ext>
            </a:extLst>
          </p:cNvPr>
          <p:cNvPicPr>
            <a:picLocks noChangeAspect="1"/>
          </p:cNvPicPr>
          <p:nvPr/>
        </p:nvPicPr>
        <p:blipFill rotWithShape="1">
          <a:blip r:embed="rId3"/>
          <a:srcRect l="16002" r="16112"/>
          <a:stretch/>
        </p:blipFill>
        <p:spPr>
          <a:xfrm>
            <a:off x="8319541" y="1"/>
            <a:ext cx="3832486" cy="6056026"/>
          </a:xfrm>
          <a:prstGeom prst="rect">
            <a:avLst/>
          </a:prstGeom>
        </p:spPr>
      </p:pic>
      <p:sp>
        <p:nvSpPr>
          <p:cNvPr id="4" name="TextBox 3">
            <a:extLst>
              <a:ext uri="{FF2B5EF4-FFF2-40B4-BE49-F238E27FC236}">
                <a16:creationId xmlns:a16="http://schemas.microsoft.com/office/drawing/2014/main" id="{D88A2CE8-C2E0-4FBC-BF67-F33275A9BD3C}"/>
              </a:ext>
            </a:extLst>
          </p:cNvPr>
          <p:cNvSpPr txBox="1"/>
          <p:nvPr/>
        </p:nvSpPr>
        <p:spPr>
          <a:xfrm>
            <a:off x="2278503" y="119922"/>
            <a:ext cx="4631962" cy="923330"/>
          </a:xfrm>
          <a:prstGeom prst="rect">
            <a:avLst/>
          </a:prstGeom>
          <a:noFill/>
        </p:spPr>
        <p:txBody>
          <a:bodyPr wrap="square" rtlCol="0">
            <a:spAutoFit/>
          </a:bodyPr>
          <a:lstStyle/>
          <a:p>
            <a:r>
              <a:rPr lang="uk-UA" b="1" i="1" dirty="0">
                <a:latin typeface="Comic Sans MS" panose="030F0702030302020204" pitchFamily="66" charset="0"/>
              </a:rPr>
              <a:t>ПОСІБНИК ДЛЯ ДИЗАЙНЕРІВ</a:t>
            </a:r>
            <a:br>
              <a:rPr lang="uk-UA" b="1" i="1" dirty="0">
                <a:latin typeface="Comic Sans MS" panose="030F0702030302020204" pitchFamily="66" charset="0"/>
              </a:rPr>
            </a:br>
            <a:r>
              <a:rPr lang="uk-UA" b="1" i="1" dirty="0">
                <a:latin typeface="Comic Sans MS" panose="030F0702030302020204" pitchFamily="66" charset="0"/>
              </a:rPr>
              <a:t>З ВИЖИВАННЯ В БУДЬ-ЯКИХ УМОВАХ</a:t>
            </a:r>
            <a:endParaRPr lang="ru-RU" b="1" i="1" dirty="0">
              <a:latin typeface="Comic Sans MS" panose="030F0702030302020204" pitchFamily="66" charset="0"/>
            </a:endParaRPr>
          </a:p>
        </p:txBody>
      </p:sp>
    </p:spTree>
    <p:extLst>
      <p:ext uri="{BB962C8B-B14F-4D97-AF65-F5344CB8AC3E}">
        <p14:creationId xmlns:p14="http://schemas.microsoft.com/office/powerpoint/2010/main" val="395625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C6E4515-F859-4419-B7DA-F22C957A70FD}"/>
              </a:ext>
            </a:extLst>
          </p:cNvPr>
          <p:cNvSpPr/>
          <p:nvPr/>
        </p:nvSpPr>
        <p:spPr>
          <a:xfrm>
            <a:off x="3048000" y="1671064"/>
            <a:ext cx="5661286" cy="3693319"/>
          </a:xfrm>
          <a:prstGeom prst="rect">
            <a:avLst/>
          </a:prstGeom>
        </p:spPr>
        <p:txBody>
          <a:bodyPr wrap="square">
            <a:spAutoFit/>
          </a:bodyPr>
          <a:lstStyle/>
          <a:p>
            <a:r>
              <a:rPr lang="ru-RU" dirty="0">
                <a:latin typeface="PT-Serif"/>
              </a:rPr>
              <a:t>У </a:t>
            </a:r>
            <a:r>
              <a:rPr lang="ru-RU" dirty="0" err="1">
                <a:latin typeface="PT-Serif"/>
              </a:rPr>
              <a:t>книзі</a:t>
            </a:r>
            <a:r>
              <a:rPr lang="ru-RU" dirty="0">
                <a:latin typeface="PT-Serif"/>
              </a:rPr>
              <a:t> «А </a:t>
            </a:r>
            <a:r>
              <a:rPr lang="ru-RU" dirty="0" err="1">
                <a:latin typeface="PT-Serif"/>
              </a:rPr>
              <a:t>тепер</a:t>
            </a:r>
            <a:r>
              <a:rPr lang="ru-RU" dirty="0">
                <a:latin typeface="PT-Serif"/>
              </a:rPr>
              <a:t> </a:t>
            </a:r>
            <a:r>
              <a:rPr lang="ru-RU" dirty="0" err="1">
                <a:latin typeface="PT-Serif"/>
              </a:rPr>
              <a:t>спробуйте</a:t>
            </a:r>
            <a:r>
              <a:rPr lang="ru-RU" dirty="0">
                <a:latin typeface="PT-Serif"/>
              </a:rPr>
              <a:t> </a:t>
            </a:r>
            <a:r>
              <a:rPr lang="ru-RU" dirty="0" err="1">
                <a:latin typeface="PT-Serif"/>
              </a:rPr>
              <a:t>щось</a:t>
            </a:r>
            <a:r>
              <a:rPr lang="ru-RU" dirty="0">
                <a:latin typeface="PT-Serif"/>
              </a:rPr>
              <a:t> </a:t>
            </a:r>
            <a:r>
              <a:rPr lang="ru-RU" dirty="0" err="1">
                <a:latin typeface="PT-Serif"/>
              </a:rPr>
              <a:t>дивніше</a:t>
            </a:r>
            <a:r>
              <a:rPr lang="ru-RU" dirty="0">
                <a:latin typeface="PT-Serif"/>
              </a:rPr>
              <a:t>: як </a:t>
            </a:r>
            <a:r>
              <a:rPr lang="ru-RU" dirty="0" err="1">
                <a:latin typeface="PT-Serif"/>
              </a:rPr>
              <a:t>вижити</a:t>
            </a:r>
            <a:r>
              <a:rPr lang="ru-RU" dirty="0">
                <a:latin typeface="PT-Serif"/>
              </a:rPr>
              <a:t> в креативному </a:t>
            </a:r>
            <a:r>
              <a:rPr lang="ru-RU" dirty="0" err="1">
                <a:latin typeface="PT-Serif"/>
              </a:rPr>
              <a:t>бізнесі</a:t>
            </a:r>
            <a:r>
              <a:rPr lang="ru-RU" dirty="0">
                <a:latin typeface="PT-Serif"/>
              </a:rPr>
              <a:t> і </a:t>
            </a:r>
            <a:r>
              <a:rPr lang="ru-RU" dirty="0" err="1">
                <a:latin typeface="PT-Serif"/>
              </a:rPr>
              <a:t>лишатися</a:t>
            </a:r>
            <a:r>
              <a:rPr lang="ru-RU" dirty="0">
                <a:latin typeface="PT-Serif"/>
              </a:rPr>
              <a:t> </a:t>
            </a:r>
            <a:r>
              <a:rPr lang="ru-RU" dirty="0" err="1">
                <a:latin typeface="PT-Serif"/>
              </a:rPr>
              <a:t>невичерпним</a:t>
            </a:r>
            <a:r>
              <a:rPr lang="ru-RU" dirty="0">
                <a:latin typeface="PT-Serif"/>
              </a:rPr>
              <a:t> </a:t>
            </a:r>
            <a:r>
              <a:rPr lang="ru-RU" dirty="0" err="1">
                <a:latin typeface="PT-Serif"/>
              </a:rPr>
              <a:t>джерелом</a:t>
            </a:r>
            <a:r>
              <a:rPr lang="ru-RU" dirty="0">
                <a:latin typeface="PT-Serif"/>
              </a:rPr>
              <a:t> </a:t>
            </a:r>
            <a:r>
              <a:rPr lang="ru-RU" dirty="0" err="1">
                <a:latin typeface="PT-Serif"/>
              </a:rPr>
              <a:t>ідей</a:t>
            </a:r>
            <a:r>
              <a:rPr lang="ru-RU" dirty="0">
                <a:latin typeface="PT-Serif"/>
              </a:rPr>
              <a:t>» </a:t>
            </a:r>
            <a:r>
              <a:rPr lang="ru-RU" dirty="0" err="1">
                <a:latin typeface="PT-Serif"/>
              </a:rPr>
              <a:t>зібрані</a:t>
            </a:r>
            <a:r>
              <a:rPr lang="ru-RU" dirty="0">
                <a:latin typeface="PT-Serif"/>
              </a:rPr>
              <a:t> </a:t>
            </a:r>
            <a:r>
              <a:rPr lang="ru-RU" dirty="0" err="1">
                <a:latin typeface="PT-Serif"/>
              </a:rPr>
              <a:t>найбільш</a:t>
            </a:r>
            <a:r>
              <a:rPr lang="ru-RU" dirty="0">
                <a:latin typeface="PT-Serif"/>
              </a:rPr>
              <a:t> </a:t>
            </a:r>
            <a:r>
              <a:rPr lang="ru-RU" dirty="0" err="1">
                <a:latin typeface="PT-Serif"/>
              </a:rPr>
              <a:t>корисні</a:t>
            </a:r>
            <a:r>
              <a:rPr lang="ru-RU" dirty="0">
                <a:latin typeface="PT-Serif"/>
              </a:rPr>
              <a:t> </a:t>
            </a:r>
            <a:r>
              <a:rPr lang="ru-RU" dirty="0" err="1">
                <a:latin typeface="PT-Serif"/>
              </a:rPr>
              <a:t>поради</a:t>
            </a:r>
            <a:r>
              <a:rPr lang="ru-RU" dirty="0">
                <a:latin typeface="PT-Serif"/>
              </a:rPr>
              <a:t> (233, </a:t>
            </a:r>
            <a:r>
              <a:rPr lang="ru-RU" dirty="0" err="1">
                <a:latin typeface="PT-Serif"/>
              </a:rPr>
              <a:t>якщо</a:t>
            </a:r>
            <a:r>
              <a:rPr lang="ru-RU" dirty="0">
                <a:latin typeface="PT-Serif"/>
              </a:rPr>
              <a:t> бути </a:t>
            </a:r>
            <a:r>
              <a:rPr lang="ru-RU" dirty="0" err="1">
                <a:latin typeface="PT-Serif"/>
              </a:rPr>
              <a:t>точними</a:t>
            </a:r>
            <a:r>
              <a:rPr lang="ru-RU" dirty="0">
                <a:latin typeface="PT-Serif"/>
              </a:rPr>
              <a:t>), </a:t>
            </a:r>
            <a:r>
              <a:rPr lang="ru-RU" dirty="0" err="1">
                <a:latin typeface="PT-Serif"/>
              </a:rPr>
              <a:t>які</a:t>
            </a:r>
            <a:r>
              <a:rPr lang="ru-RU" dirty="0">
                <a:latin typeface="PT-Serif"/>
              </a:rPr>
              <a:t> </a:t>
            </a:r>
            <a:r>
              <a:rPr lang="ru-RU" dirty="0" err="1">
                <a:latin typeface="PT-Serif"/>
              </a:rPr>
              <a:t>дозволяють</a:t>
            </a:r>
            <a:r>
              <a:rPr lang="ru-RU" dirty="0">
                <a:latin typeface="PT-Serif"/>
              </a:rPr>
              <a:t> </a:t>
            </a:r>
            <a:r>
              <a:rPr lang="ru-RU" dirty="0" err="1">
                <a:latin typeface="PT-Serif"/>
              </a:rPr>
              <a:t>створювати</a:t>
            </a:r>
            <a:r>
              <a:rPr lang="ru-RU" dirty="0">
                <a:latin typeface="PT-Serif"/>
              </a:rPr>
              <a:t> </a:t>
            </a:r>
            <a:r>
              <a:rPr lang="ru-RU" dirty="0" err="1">
                <a:latin typeface="PT-Serif"/>
              </a:rPr>
              <a:t>нові</a:t>
            </a:r>
            <a:r>
              <a:rPr lang="ru-RU" dirty="0">
                <a:latin typeface="PT-Serif"/>
              </a:rPr>
              <a:t> </a:t>
            </a:r>
            <a:r>
              <a:rPr lang="ru-RU" dirty="0" err="1">
                <a:latin typeface="PT-Serif"/>
              </a:rPr>
              <a:t>ідеї</a:t>
            </a:r>
            <a:r>
              <a:rPr lang="ru-RU" dirty="0">
                <a:latin typeface="PT-Serif"/>
              </a:rPr>
              <a:t> кожного дня. </a:t>
            </a:r>
            <a:r>
              <a:rPr lang="ru-RU" dirty="0" err="1">
                <a:latin typeface="PT-Serif"/>
              </a:rPr>
              <a:t>Якщо</a:t>
            </a:r>
            <a:r>
              <a:rPr lang="ru-RU" dirty="0">
                <a:latin typeface="PT-Serif"/>
              </a:rPr>
              <a:t> </a:t>
            </a:r>
            <a:r>
              <a:rPr lang="ru-RU" dirty="0" err="1">
                <a:latin typeface="PT-Serif"/>
              </a:rPr>
              <a:t>ви</a:t>
            </a:r>
            <a:r>
              <a:rPr lang="ru-RU" dirty="0">
                <a:latin typeface="PT-Serif"/>
              </a:rPr>
              <a:t> </a:t>
            </a:r>
            <a:r>
              <a:rPr lang="ru-RU" dirty="0" err="1">
                <a:latin typeface="PT-Serif"/>
              </a:rPr>
              <a:t>працюєте</a:t>
            </a:r>
            <a:r>
              <a:rPr lang="ru-RU" dirty="0">
                <a:latin typeface="PT-Serif"/>
              </a:rPr>
              <a:t> у </a:t>
            </a:r>
            <a:r>
              <a:rPr lang="ru-RU" dirty="0" err="1">
                <a:latin typeface="PT-Serif"/>
              </a:rPr>
              <a:t>креативній</a:t>
            </a:r>
            <a:r>
              <a:rPr lang="ru-RU" dirty="0">
                <a:latin typeface="PT-Serif"/>
              </a:rPr>
              <a:t> </a:t>
            </a:r>
            <a:r>
              <a:rPr lang="ru-RU" dirty="0" err="1">
                <a:latin typeface="PT-Serif"/>
              </a:rPr>
              <a:t>галузі</a:t>
            </a:r>
            <a:r>
              <a:rPr lang="ru-RU" dirty="0">
                <a:latin typeface="PT-Serif"/>
              </a:rPr>
              <a:t>, то </a:t>
            </a:r>
            <a:r>
              <a:rPr lang="ru-RU" dirty="0" err="1">
                <a:latin typeface="PT-Serif"/>
              </a:rPr>
              <a:t>обов'язково</a:t>
            </a:r>
            <a:r>
              <a:rPr lang="ru-RU" dirty="0">
                <a:latin typeface="PT-Serif"/>
              </a:rPr>
              <a:t> </a:t>
            </a:r>
            <a:r>
              <a:rPr lang="ru-RU" dirty="0" err="1">
                <a:latin typeface="PT-Serif"/>
              </a:rPr>
              <a:t>знайдете</a:t>
            </a:r>
            <a:r>
              <a:rPr lang="ru-RU" dirty="0">
                <a:latin typeface="PT-Serif"/>
              </a:rPr>
              <a:t> </a:t>
            </a:r>
            <a:r>
              <a:rPr lang="ru-RU" dirty="0" err="1">
                <a:latin typeface="PT-Serif"/>
              </a:rPr>
              <a:t>серед</a:t>
            </a:r>
            <a:r>
              <a:rPr lang="ru-RU" dirty="0">
                <a:latin typeface="PT-Serif"/>
              </a:rPr>
              <a:t> </a:t>
            </a:r>
            <a:r>
              <a:rPr lang="ru-RU" dirty="0" err="1">
                <a:latin typeface="PT-Serif"/>
              </a:rPr>
              <a:t>цих</a:t>
            </a:r>
            <a:r>
              <a:rPr lang="ru-RU" dirty="0">
                <a:latin typeface="PT-Serif"/>
              </a:rPr>
              <a:t> </a:t>
            </a:r>
            <a:r>
              <a:rPr lang="ru-RU" dirty="0" err="1">
                <a:latin typeface="PT-Serif"/>
              </a:rPr>
              <a:t>порад</a:t>
            </a:r>
            <a:r>
              <a:rPr lang="ru-RU" dirty="0">
                <a:latin typeface="PT-Serif"/>
              </a:rPr>
              <a:t> ту, </a:t>
            </a:r>
            <a:r>
              <a:rPr lang="ru-RU" dirty="0" err="1">
                <a:latin typeface="PT-Serif"/>
              </a:rPr>
              <a:t>що</a:t>
            </a:r>
            <a:r>
              <a:rPr lang="ru-RU" dirty="0">
                <a:latin typeface="PT-Serif"/>
              </a:rPr>
              <a:t> </a:t>
            </a:r>
            <a:r>
              <a:rPr lang="ru-RU" dirty="0" err="1">
                <a:latin typeface="PT-Serif"/>
              </a:rPr>
              <a:t>допоможе</a:t>
            </a:r>
            <a:r>
              <a:rPr lang="ru-RU" dirty="0">
                <a:latin typeface="PT-Serif"/>
              </a:rPr>
              <a:t> вам </a:t>
            </a:r>
            <a:r>
              <a:rPr lang="ru-RU" dirty="0" err="1">
                <a:latin typeface="PT-Serif"/>
              </a:rPr>
              <a:t>знайти</a:t>
            </a:r>
            <a:r>
              <a:rPr lang="ru-RU" dirty="0">
                <a:latin typeface="PT-Serif"/>
              </a:rPr>
              <a:t> </a:t>
            </a:r>
            <a:r>
              <a:rPr lang="ru-RU" dirty="0" err="1">
                <a:latin typeface="PT-Serif"/>
              </a:rPr>
              <a:t>нове</a:t>
            </a:r>
            <a:r>
              <a:rPr lang="ru-RU" dirty="0">
                <a:latin typeface="PT-Serif"/>
              </a:rPr>
              <a:t> </a:t>
            </a:r>
            <a:r>
              <a:rPr lang="ru-RU" dirty="0" err="1">
                <a:latin typeface="PT-Serif"/>
              </a:rPr>
              <a:t>візуальне</a:t>
            </a:r>
            <a:r>
              <a:rPr lang="ru-RU" dirty="0">
                <a:latin typeface="PT-Serif"/>
              </a:rPr>
              <a:t> </a:t>
            </a:r>
            <a:r>
              <a:rPr lang="ru-RU" dirty="0" err="1">
                <a:latin typeface="PT-Serif"/>
              </a:rPr>
              <a:t>або</a:t>
            </a:r>
            <a:r>
              <a:rPr lang="ru-RU" dirty="0">
                <a:latin typeface="PT-Serif"/>
              </a:rPr>
              <a:t> </a:t>
            </a:r>
            <a:r>
              <a:rPr lang="ru-RU" dirty="0" err="1">
                <a:latin typeface="PT-Serif"/>
              </a:rPr>
              <a:t>концептуальне</a:t>
            </a:r>
            <a:r>
              <a:rPr lang="ru-RU" dirty="0">
                <a:latin typeface="PT-Serif"/>
              </a:rPr>
              <a:t> </a:t>
            </a:r>
            <a:r>
              <a:rPr lang="ru-RU" dirty="0" err="1">
                <a:latin typeface="PT-Serif"/>
              </a:rPr>
              <a:t>рішення</a:t>
            </a:r>
            <a:r>
              <a:rPr lang="ru-RU" dirty="0">
                <a:latin typeface="PT-Serif"/>
              </a:rPr>
              <a:t>. </a:t>
            </a:r>
            <a:r>
              <a:rPr lang="ru-RU" dirty="0" err="1">
                <a:latin typeface="PT-Serif"/>
              </a:rPr>
              <a:t>Хочете</a:t>
            </a:r>
            <a:r>
              <a:rPr lang="ru-RU" dirty="0">
                <a:latin typeface="PT-Serif"/>
              </a:rPr>
              <a:t> </a:t>
            </a:r>
            <a:r>
              <a:rPr lang="ru-RU" dirty="0" err="1">
                <a:latin typeface="PT-Serif"/>
              </a:rPr>
              <a:t>вдосконалити</a:t>
            </a:r>
            <a:r>
              <a:rPr lang="ru-RU" dirty="0">
                <a:latin typeface="PT-Serif"/>
              </a:rPr>
              <a:t> </a:t>
            </a:r>
            <a:r>
              <a:rPr lang="ru-RU" dirty="0" err="1">
                <a:latin typeface="PT-Serif"/>
              </a:rPr>
              <a:t>взаємодію</a:t>
            </a:r>
            <a:r>
              <a:rPr lang="ru-RU" dirty="0">
                <a:latin typeface="PT-Serif"/>
              </a:rPr>
              <a:t> з </a:t>
            </a:r>
            <a:r>
              <a:rPr lang="ru-RU" dirty="0" err="1">
                <a:latin typeface="PT-Serif"/>
              </a:rPr>
              <a:t>клієнтами</a:t>
            </a:r>
            <a:r>
              <a:rPr lang="ru-RU" dirty="0">
                <a:latin typeface="PT-Serif"/>
              </a:rPr>
              <a:t>, </a:t>
            </a:r>
            <a:r>
              <a:rPr lang="ru-RU" dirty="0" err="1">
                <a:latin typeface="PT-Serif"/>
              </a:rPr>
              <a:t>створювати</a:t>
            </a:r>
            <a:r>
              <a:rPr lang="ru-RU" dirty="0">
                <a:latin typeface="PT-Serif"/>
              </a:rPr>
              <a:t> </a:t>
            </a:r>
            <a:r>
              <a:rPr lang="ru-RU" dirty="0" err="1">
                <a:latin typeface="PT-Serif"/>
              </a:rPr>
              <a:t>оригінальні</a:t>
            </a:r>
            <a:r>
              <a:rPr lang="ru-RU" dirty="0">
                <a:latin typeface="PT-Serif"/>
              </a:rPr>
              <a:t> </a:t>
            </a:r>
            <a:r>
              <a:rPr lang="ru-RU" dirty="0" err="1">
                <a:latin typeface="PT-Serif"/>
              </a:rPr>
              <a:t>дизайнерські</a:t>
            </a:r>
            <a:r>
              <a:rPr lang="ru-RU" dirty="0">
                <a:latin typeface="PT-Serif"/>
              </a:rPr>
              <a:t> </a:t>
            </a:r>
            <a:r>
              <a:rPr lang="ru-RU" dirty="0" err="1">
                <a:latin typeface="PT-Serif"/>
              </a:rPr>
              <a:t>рішення</a:t>
            </a:r>
            <a:r>
              <a:rPr lang="ru-RU" dirty="0">
                <a:latin typeface="PT-Serif"/>
              </a:rPr>
              <a:t>, </a:t>
            </a:r>
            <a:r>
              <a:rPr lang="ru-RU" dirty="0" err="1">
                <a:latin typeface="PT-Serif"/>
              </a:rPr>
              <a:t>проводити</a:t>
            </a:r>
            <a:r>
              <a:rPr lang="ru-RU" dirty="0">
                <a:latin typeface="PT-Serif"/>
              </a:rPr>
              <a:t> </a:t>
            </a:r>
            <a:r>
              <a:rPr lang="ru-RU" dirty="0" err="1">
                <a:latin typeface="PT-Serif"/>
              </a:rPr>
              <a:t>успішні</a:t>
            </a:r>
            <a:r>
              <a:rPr lang="ru-RU" dirty="0">
                <a:latin typeface="PT-Serif"/>
              </a:rPr>
              <a:t> </a:t>
            </a:r>
            <a:r>
              <a:rPr lang="ru-RU" dirty="0" err="1">
                <a:latin typeface="PT-Serif"/>
              </a:rPr>
              <a:t>презентації</a:t>
            </a:r>
            <a:r>
              <a:rPr lang="ru-RU" dirty="0">
                <a:latin typeface="PT-Serif"/>
              </a:rPr>
              <a:t> та </a:t>
            </a:r>
            <a:r>
              <a:rPr lang="ru-RU" dirty="0" err="1">
                <a:latin typeface="PT-Serif"/>
              </a:rPr>
              <a:t>взагалі</a:t>
            </a:r>
            <a:r>
              <a:rPr lang="ru-RU" dirty="0">
                <a:latin typeface="PT-Serif"/>
              </a:rPr>
              <a:t> </a:t>
            </a:r>
            <a:r>
              <a:rPr lang="ru-RU" dirty="0" err="1">
                <a:latin typeface="PT-Serif"/>
              </a:rPr>
              <a:t>здобути</a:t>
            </a:r>
            <a:r>
              <a:rPr lang="ru-RU" dirty="0">
                <a:latin typeface="PT-Serif"/>
              </a:rPr>
              <a:t> </a:t>
            </a:r>
            <a:r>
              <a:rPr lang="ru-RU" dirty="0" err="1">
                <a:latin typeface="PT-Serif"/>
              </a:rPr>
              <a:t>творчу</a:t>
            </a:r>
            <a:r>
              <a:rPr lang="ru-RU" dirty="0">
                <a:latin typeface="PT-Serif"/>
              </a:rPr>
              <a:t> </a:t>
            </a:r>
            <a:r>
              <a:rPr lang="ru-RU" dirty="0" err="1">
                <a:latin typeface="PT-Serif"/>
              </a:rPr>
              <a:t>впевненість</a:t>
            </a:r>
            <a:r>
              <a:rPr lang="ru-RU" dirty="0">
                <a:latin typeface="PT-Serif"/>
              </a:rPr>
              <a:t>? </a:t>
            </a:r>
            <a:r>
              <a:rPr lang="ru-RU" dirty="0" err="1">
                <a:latin typeface="PT-Serif"/>
              </a:rPr>
              <a:t>Рішення</a:t>
            </a:r>
            <a:r>
              <a:rPr lang="ru-RU" dirty="0">
                <a:latin typeface="PT-Serif"/>
              </a:rPr>
              <a:t> </a:t>
            </a:r>
            <a:r>
              <a:rPr lang="ru-RU" dirty="0" err="1">
                <a:latin typeface="PT-Serif"/>
              </a:rPr>
              <a:t>знаходяться</a:t>
            </a:r>
            <a:r>
              <a:rPr lang="ru-RU" dirty="0">
                <a:latin typeface="PT-Serif"/>
              </a:rPr>
              <a:t> у </a:t>
            </a:r>
            <a:r>
              <a:rPr lang="ru-RU" dirty="0" err="1">
                <a:latin typeface="PT-Serif"/>
              </a:rPr>
              <a:t>цій</a:t>
            </a:r>
            <a:r>
              <a:rPr lang="ru-RU" dirty="0">
                <a:latin typeface="PT-Serif"/>
              </a:rPr>
              <a:t> </a:t>
            </a:r>
            <a:r>
              <a:rPr lang="ru-RU" dirty="0" err="1">
                <a:latin typeface="PT-Serif"/>
              </a:rPr>
              <a:t>книзі</a:t>
            </a:r>
            <a:r>
              <a:rPr lang="ru-RU" dirty="0">
                <a:latin typeface="PT-Serif"/>
              </a:rPr>
              <a:t>.</a:t>
            </a:r>
            <a:endParaRPr lang="ru-RU" dirty="0"/>
          </a:p>
        </p:txBody>
      </p:sp>
      <p:pic>
        <p:nvPicPr>
          <p:cNvPr id="3" name="Picture 10" descr="%D0%90+%D1%82%D0%B5%D0%BF%D0%B5%D1%80+%D1%81%D0%BF%D1%80%D0%BE%D0%B1%D1%83%D0%B9%D1%82%D0%B5+%D1%89%D0%BE%D1%81%D1%8C+%D0%B4%D0%B8%D0%B2%D0%BD%D1%96%D1%88%D0%B5.+%D0%AF%D0%BA+%D0%B2%D0%B8%D0%B6%D0%B8%D1%82%D0%B8+%D0%B2+%D0%BA%D1%80%D0%B5%D0%B0%D1%82%D0%B8%D0%B2%D0%BD%D0%BE%D0%BC%D1%83+%D0%B1%D1%96%D0%B7%D0%BD%D0%B5%D1%81%D1%96+%D1%96+%D0%BB%D0%B8%D1%88%D0%B0%D1%82%D0%B8%D1%81%D1%8F+%D0%BD%D0%B5%D0%B2%D0%B8%D1%87%D0%B5%D1%80%D0%BF%D0%BD%D0%B8%D0%BC+%D0%B4%D0%B6%D0%B5%D1%80%D0%B5%D0%BB%D0%BE%D0%BC+%D1%96%D0%B4%D0%B5%D0%B9 - фото 1">
            <a:extLst>
              <a:ext uri="{FF2B5EF4-FFF2-40B4-BE49-F238E27FC236}">
                <a16:creationId xmlns:a16="http://schemas.microsoft.com/office/drawing/2014/main" id="{089E6CFB-46B9-4E6C-877E-B108E460B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50" y="1514007"/>
            <a:ext cx="2905750" cy="4292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 name="Picture 2" descr="https://romny-vk.gov.ua/wp-content/uploads/2021/06/banner-rassyilka-podari-biblioteke-knigu-e1622704290459-350x146.jpg">
            <a:extLst>
              <a:ext uri="{FF2B5EF4-FFF2-40B4-BE49-F238E27FC236}">
                <a16:creationId xmlns:a16="http://schemas.microsoft.com/office/drawing/2014/main" id="{CD6B97AE-1FBB-4D65-B5CA-DFBE710BD920}"/>
              </a:ext>
            </a:extLst>
          </p:cNvPr>
          <p:cNvPicPr>
            <a:picLocks noChangeAspect="1" noChangeArrowheads="1"/>
          </p:cNvPicPr>
          <p:nvPr/>
        </p:nvPicPr>
        <p:blipFill rotWithShape="1">
          <a:blip r:embed="rId3">
            <a:duotone>
              <a:prstClr val="black"/>
              <a:srgbClr val="68F895">
                <a:tint val="45000"/>
                <a:satMod val="400000"/>
              </a:srgbClr>
            </a:duotone>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64260" r="6765"/>
          <a:stretch/>
        </p:blipFill>
        <p:spPr bwMode="auto">
          <a:xfrm>
            <a:off x="8570543" y="0"/>
            <a:ext cx="3621457" cy="61492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7E268E-DE55-458F-99F7-A6F300D97E4E}"/>
              </a:ext>
            </a:extLst>
          </p:cNvPr>
          <p:cNvSpPr txBox="1"/>
          <p:nvPr/>
        </p:nvSpPr>
        <p:spPr>
          <a:xfrm>
            <a:off x="1364105" y="434715"/>
            <a:ext cx="6670623" cy="923330"/>
          </a:xfrm>
          <a:prstGeom prst="rect">
            <a:avLst/>
          </a:prstGeom>
          <a:noFill/>
        </p:spPr>
        <p:txBody>
          <a:bodyPr wrap="square" rtlCol="0">
            <a:spAutoFit/>
          </a:bodyPr>
          <a:lstStyle/>
          <a:p>
            <a:r>
              <a:rPr lang="uk-UA" b="1" i="1" dirty="0"/>
              <a:t>Джонсон М. А тепер спробуйте щось дивніше як вижити в креативному бізнесі і лишатися невичерпним джерелом </a:t>
            </a:r>
            <a:r>
              <a:rPr lang="uk-UA" b="1" i="1" dirty="0" err="1"/>
              <a:t>іджей</a:t>
            </a:r>
            <a:r>
              <a:rPr lang="uk-UA" b="1" i="1" dirty="0"/>
              <a:t> / Майкл Джонсон. – К.</a:t>
            </a:r>
            <a:r>
              <a:rPr lang="en-US" b="1" i="1" dirty="0"/>
              <a:t>:</a:t>
            </a:r>
            <a:r>
              <a:rPr lang="uk-UA" b="1" i="1" dirty="0"/>
              <a:t> </a:t>
            </a:r>
            <a:r>
              <a:rPr lang="en-US" b="1" i="1" dirty="0"/>
              <a:t> </a:t>
            </a:r>
            <a:r>
              <a:rPr lang="en-US" b="1" i="1" dirty="0" err="1"/>
              <a:t>ArtHuss</a:t>
            </a:r>
            <a:r>
              <a:rPr lang="uk-UA" b="1" i="1" dirty="0"/>
              <a:t>,</a:t>
            </a:r>
            <a:r>
              <a:rPr lang="en-US" b="1" i="1" dirty="0"/>
              <a:t> </a:t>
            </a:r>
            <a:r>
              <a:rPr lang="uk-UA" b="1" i="1" dirty="0"/>
              <a:t>2020. – 256 с.</a:t>
            </a:r>
            <a:endParaRPr lang="ru-RU" b="1" i="1" dirty="0"/>
          </a:p>
        </p:txBody>
      </p:sp>
    </p:spTree>
    <p:extLst>
      <p:ext uri="{BB962C8B-B14F-4D97-AF65-F5344CB8AC3E}">
        <p14:creationId xmlns:p14="http://schemas.microsoft.com/office/powerpoint/2010/main" val="301658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D67F-FD6A-451F-81C4-072C8954A403}"/>
              </a:ext>
            </a:extLst>
          </p:cNvPr>
          <p:cNvSpPr txBox="1"/>
          <p:nvPr/>
        </p:nvSpPr>
        <p:spPr>
          <a:xfrm rot="10800000" flipV="1">
            <a:off x="2474544" y="258474"/>
            <a:ext cx="6095999" cy="5632311"/>
          </a:xfrm>
          <a:prstGeom prst="rect">
            <a:avLst/>
          </a:prstGeom>
          <a:noFill/>
        </p:spPr>
        <p:txBody>
          <a:bodyPr wrap="square" rtlCol="0">
            <a:spAutoFit/>
          </a:bodyPr>
          <a:lstStyle/>
          <a:p>
            <a:pPr marL="285750" indent="-285750">
              <a:buFont typeface="Wingdings" panose="05000000000000000000" pitchFamily="2" charset="2"/>
              <a:buChar char="q"/>
            </a:pPr>
            <a:r>
              <a:rPr lang="uk-UA" dirty="0"/>
              <a:t>Якщо ви бажаєте вдосконалити ваші особисті навички або прискорити рух кар'єрними сходами, </a:t>
            </a:r>
          </a:p>
          <a:p>
            <a:pPr marL="285750" indent="-285750">
              <a:buFont typeface="Wingdings" panose="05000000000000000000" pitchFamily="2" charset="2"/>
              <a:buChar char="q"/>
            </a:pPr>
            <a:r>
              <a:rPr lang="uk-UA" dirty="0"/>
              <a:t>зарекомендувати себе більш ефективним керівником </a:t>
            </a:r>
          </a:p>
          <a:p>
            <a:r>
              <a:rPr lang="uk-UA" dirty="0"/>
              <a:t>     чи кваліфікованим фахівцем, </a:t>
            </a:r>
          </a:p>
          <a:p>
            <a:pPr marL="285750" indent="-285750">
              <a:buFont typeface="Wingdings" panose="05000000000000000000" pitchFamily="2" charset="2"/>
              <a:buChar char="q"/>
            </a:pPr>
            <a:r>
              <a:rPr lang="uk-UA" dirty="0"/>
              <a:t>відкрити нові можливості </a:t>
            </a:r>
          </a:p>
          <a:p>
            <a:pPr marL="285750" indent="-285750">
              <a:buFont typeface="Wingdings" panose="05000000000000000000" pitchFamily="2" charset="2"/>
              <a:buChar char="q"/>
            </a:pPr>
            <a:r>
              <a:rPr lang="uk-UA" dirty="0"/>
              <a:t>або просто отримати натхнення для здійснення професійних досягнень, </a:t>
            </a:r>
          </a:p>
          <a:p>
            <a:pPr lvl="0" algn="just"/>
            <a:r>
              <a:rPr lang="uk-UA" dirty="0"/>
              <a:t>То книги в рамках книжкової премії</a:t>
            </a:r>
            <a:r>
              <a:rPr lang="uk-UA" dirty="0">
                <a:solidFill>
                  <a:srgbClr val="272727"/>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KBU AWARDS</a:t>
            </a:r>
            <a:r>
              <a:rPr lang="uk-UA" dirty="0">
                <a:latin typeface="Times New Roman" panose="02020603050405020304" pitchFamily="18" charset="0"/>
                <a:cs typeface="Times New Roman" panose="02020603050405020304" pitchFamily="18" charset="0"/>
              </a:rPr>
              <a:t> та благодійним фондом «Бібліотечна країна»</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стануть вашою надійною опорою в досягненні цілей.</a:t>
            </a:r>
          </a:p>
          <a:p>
            <a:pPr lvl="0" algn="just"/>
            <a:endParaRPr lang="uk-UA" dirty="0">
              <a:latin typeface="Times New Roman" panose="02020603050405020304" pitchFamily="18" charset="0"/>
              <a:cs typeface="Times New Roman" panose="02020603050405020304" pitchFamily="18" charset="0"/>
            </a:endParaRPr>
          </a:p>
          <a:p>
            <a:pPr lvl="0" algn="just"/>
            <a:r>
              <a:rPr lang="uk-UA" dirty="0">
                <a:latin typeface="Times New Roman" panose="02020603050405020304" pitchFamily="18" charset="0"/>
                <a:cs typeface="Times New Roman" panose="02020603050405020304" pitchFamily="18" charset="0"/>
              </a:rPr>
              <a:t>Усі книги нові, сучасні, цікаві та корисні.</a:t>
            </a:r>
          </a:p>
          <a:p>
            <a:pPr lvl="0" algn="just"/>
            <a:endParaRPr lang="uk-UA" dirty="0">
              <a:latin typeface="Times New Roman" panose="02020603050405020304" pitchFamily="18" charset="0"/>
              <a:cs typeface="Times New Roman" panose="02020603050405020304" pitchFamily="18" charset="0"/>
            </a:endParaRPr>
          </a:p>
          <a:p>
            <a:pPr lvl="0" algn="just"/>
            <a:r>
              <a:rPr lang="uk-UA" dirty="0">
                <a:latin typeface="Times New Roman" panose="02020603050405020304" pitchFamily="18" charset="0"/>
                <a:cs typeface="Times New Roman" panose="02020603050405020304" pitchFamily="18" charset="0"/>
              </a:rPr>
              <a:t>Сподіваємося, що нові книги стануть незамінними помічниками і вірними супутниками в динамічному всесвіті бізнесу.</a:t>
            </a:r>
          </a:p>
          <a:p>
            <a:pPr lvl="0" algn="just"/>
            <a:r>
              <a:rPr lang="uk-UA"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Чекаємо на вас!!!</a:t>
            </a:r>
          </a:p>
          <a:p>
            <a:pPr lvl="0" algn="just"/>
            <a:endParaRPr lang="uk-UA" dirty="0">
              <a:latin typeface="Times New Roman" panose="02020603050405020304" pitchFamily="18" charset="0"/>
              <a:cs typeface="Times New Roman" panose="02020603050405020304" pitchFamily="18" charset="0"/>
            </a:endParaRPr>
          </a:p>
          <a:p>
            <a:pPr lvl="0" algn="just"/>
            <a:r>
              <a:rPr lang="uk-UA" dirty="0">
                <a:latin typeface="Times New Roman" panose="02020603050405020304" pitchFamily="18" charset="0"/>
                <a:cs typeface="Times New Roman" panose="02020603050405020304" pitchFamily="18" charset="0"/>
              </a:rPr>
              <a:t>Підготувала бібліотекар абонементу ВПБ Оксана </a:t>
            </a:r>
            <a:r>
              <a:rPr lang="uk-UA" dirty="0" err="1">
                <a:latin typeface="Times New Roman" panose="02020603050405020304" pitchFamily="18" charset="0"/>
                <a:cs typeface="Times New Roman" panose="02020603050405020304" pitchFamily="18" charset="0"/>
              </a:rPr>
              <a:t>Бідзіля</a:t>
            </a:r>
            <a:endParaRPr lang="uk-UA" dirty="0">
              <a:latin typeface="Times New Roman" panose="02020603050405020304" pitchFamily="18" charset="0"/>
              <a:cs typeface="Times New Roman" panose="02020603050405020304" pitchFamily="18" charset="0"/>
            </a:endParaRPr>
          </a:p>
          <a:p>
            <a:endParaRPr lang="ru-RU" dirty="0"/>
          </a:p>
        </p:txBody>
      </p:sp>
      <p:pic>
        <p:nvPicPr>
          <p:cNvPr id="4" name="Picture 2" descr="https://romny-vk.gov.ua/wp-content/uploads/2021/06/banner-rassyilka-podari-biblioteke-knigu-e1622704290459-350x146.jpg">
            <a:extLst>
              <a:ext uri="{FF2B5EF4-FFF2-40B4-BE49-F238E27FC236}">
                <a16:creationId xmlns:a16="http://schemas.microsoft.com/office/drawing/2014/main" id="{0BC178CA-10B1-441A-A6D6-9932EA5CF1C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64260" r="6765"/>
          <a:stretch/>
        </p:blipFill>
        <p:spPr bwMode="auto">
          <a:xfrm>
            <a:off x="8570543" y="0"/>
            <a:ext cx="3621457" cy="61492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Найкращі книги в найкращі українські бібліотеки – Livelibrary">
            <a:extLst>
              <a:ext uri="{FF2B5EF4-FFF2-40B4-BE49-F238E27FC236}">
                <a16:creationId xmlns:a16="http://schemas.microsoft.com/office/drawing/2014/main" id="{4B950356-BABB-450B-870B-BAA52DBAF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6" y="396973"/>
            <a:ext cx="2444408" cy="17986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E76AF78-39C2-4425-B21B-E573AC771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1821"/>
            <a:ext cx="2686893" cy="17986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5BA4B5-36A6-4D8C-B7DA-3A3D14BE2BCA}"/>
              </a:ext>
            </a:extLst>
          </p:cNvPr>
          <p:cNvSpPr txBox="1"/>
          <p:nvPr/>
        </p:nvSpPr>
        <p:spPr>
          <a:xfrm>
            <a:off x="8409483" y="6244836"/>
            <a:ext cx="5436432" cy="461665"/>
          </a:xfrm>
          <a:prstGeom prst="rect">
            <a:avLst/>
          </a:prstGeom>
          <a:noFill/>
        </p:spPr>
        <p:txBody>
          <a:bodyPr wrap="square" rtlCol="0">
            <a:spAutoFit/>
          </a:bodyPr>
          <a:lstStyle/>
          <a:p>
            <a:r>
              <a:rPr lang="uk-UA" sz="2400" b="1" dirty="0"/>
              <a:t>Р.</a:t>
            </a:r>
            <a:r>
              <a:rPr lang="en-US" sz="2400" b="1" dirty="0"/>
              <a:t>S</a:t>
            </a:r>
            <a:r>
              <a:rPr lang="uk-UA" sz="2400" b="1" dirty="0"/>
              <a:t>   ДАЛІ БУДЕ</a:t>
            </a:r>
            <a:endParaRPr lang="ru-RU" sz="2400" b="1" dirty="0"/>
          </a:p>
        </p:txBody>
      </p:sp>
    </p:spTree>
    <p:extLst>
      <p:ext uri="{BB962C8B-B14F-4D97-AF65-F5344CB8AC3E}">
        <p14:creationId xmlns:p14="http://schemas.microsoft.com/office/powerpoint/2010/main" val="35389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оли говорити «Так». Як повірити в себе та реагувати на негатив">
            <a:extLst>
              <a:ext uri="{FF2B5EF4-FFF2-40B4-BE49-F238E27FC236}">
                <a16:creationId xmlns:a16="http://schemas.microsoft.com/office/drawing/2014/main" id="{0A17AC3A-3E54-4C30-9C62-E10ED67B61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210" y="2594872"/>
            <a:ext cx="2013360" cy="30200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52" name="Picture 4" descr="купити: Книга Бесіди майстра Хай Тао про стратегію">
            <a:extLst>
              <a:ext uri="{FF2B5EF4-FFF2-40B4-BE49-F238E27FC236}">
                <a16:creationId xmlns:a16="http://schemas.microsoft.com/office/drawing/2014/main" id="{2F6EEE1F-CBAE-4F83-8584-C7C2FBD82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9" y="1899462"/>
            <a:ext cx="2146720" cy="30590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56" name="Picture 8" descr="Книга «Успешный руководитель. 50 проверенных инструментов на каждый день» –  Евгений Бондаренко, купить по цене 260.00 на YAKABOO: 978-966-415-071-9">
            <a:extLst>
              <a:ext uri="{FF2B5EF4-FFF2-40B4-BE49-F238E27FC236}">
                <a16:creationId xmlns:a16="http://schemas.microsoft.com/office/drawing/2014/main" id="{8031A8D1-663E-4950-8D8A-1F2A7155F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455" y="2829155"/>
            <a:ext cx="1988481" cy="2982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https://romny-vk.gov.ua/wp-content/uploads/2021/06/banner-rassyilka-podari-biblioteke-knigu-e1622704290459-350x146.jpg">
            <a:extLst>
              <a:ext uri="{FF2B5EF4-FFF2-40B4-BE49-F238E27FC236}">
                <a16:creationId xmlns:a16="http://schemas.microsoft.com/office/drawing/2014/main" id="{144292FC-4DFB-4D62-8990-774FFD7BB91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64260" r="6765"/>
          <a:stretch/>
        </p:blipFill>
        <p:spPr bwMode="auto">
          <a:xfrm>
            <a:off x="8570543" y="0"/>
            <a:ext cx="3621457" cy="61492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0%90+%D1%82%D0%B5%D0%BF%D0%B5%D1%80+%D1%81%D0%BF%D1%80%D0%BE%D0%B1%D1%83%D0%B9%D1%82%D0%B5+%D1%89%D0%BE%D1%81%D1%8C+%D0%B4%D0%B8%D0%B2%D0%BD%D1%96%D1%88%D0%B5.+%D0%AF%D0%BA+%D0%B2%D0%B8%D0%B6%D0%B8%D1%82%D0%B8+%D0%B2+%D0%BA%D1%80%D0%B5%D0%B0%D1%82%D0%B8%D0%B2%D0%BD%D0%BE%D0%BC%D1%83+%D0%B1%D1%96%D0%B7%D0%BD%D0%B5%D1%81%D1%96+%D1%96+%D0%BB%D0%B8%D1%88%D0%B0%D1%82%D0%B8%D1%81%D1%8F+%D0%BD%D0%B5%D0%B2%D0%B8%D1%87%D0%B5%D1%80%D0%BF%D0%BD%D0%B8%D0%BC+%D0%B4%D0%B6%D0%B5%D1%80%D0%B5%D0%BB%D0%BE%D0%BC+%D1%96%D0%B4%D0%B5%D0%B9 - фото 1">
            <a:extLst>
              <a:ext uri="{FF2B5EF4-FFF2-40B4-BE49-F238E27FC236}">
                <a16:creationId xmlns:a16="http://schemas.microsoft.com/office/drawing/2014/main" id="{9D797123-8E53-4297-B9B8-FA84A0C769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1470" y="2153435"/>
            <a:ext cx="1862375" cy="2751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D0%AF%D0%BA%D1%89%D0%BE+%D1%81%D1%82%D1%80%D0%B8%D0%B1%D0%BD%D1%83%D0%BB%D0%B8%2C+%D1%82%D0%BE+%D0%B3%D1%80%D0%B5%D0%B1%D1%96%D1%82%D1%8C+%D0%9E%D0%BB%D1%8C%D0%B3%D0%B0+%D0%93%D1%83%D1%86%D0%B0%D0%BB+%D0%9A%D0%B8%D1%97%D0%B2 - фото 1">
            <a:extLst>
              <a:ext uri="{FF2B5EF4-FFF2-40B4-BE49-F238E27FC236}">
                <a16:creationId xmlns:a16="http://schemas.microsoft.com/office/drawing/2014/main" id="{CA0DEA51-8D17-4532-B52A-C6249E7A17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8570" y="2929176"/>
            <a:ext cx="2020278" cy="3020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ADD99E-E079-4BB3-9BC3-9F54D6BBA96E}"/>
              </a:ext>
            </a:extLst>
          </p:cNvPr>
          <p:cNvSpPr txBox="1"/>
          <p:nvPr/>
        </p:nvSpPr>
        <p:spPr>
          <a:xfrm>
            <a:off x="875574" y="580665"/>
            <a:ext cx="9773586" cy="1200329"/>
          </a:xfrm>
          <a:prstGeom prst="rect">
            <a:avLst/>
          </a:prstGeom>
          <a:noFill/>
        </p:spPr>
        <p:txBody>
          <a:bodyPr wrap="square" rtlCol="0">
            <a:spAutoFit/>
          </a:bodyPr>
          <a:lstStyle/>
          <a:p>
            <a:r>
              <a:rPr lang="uk-UA" sz="3600" b="1" i="1" dirty="0"/>
              <a:t>              </a:t>
            </a:r>
            <a:r>
              <a:rPr lang="uk-UA" sz="3600" b="1" i="1" dirty="0">
                <a:solidFill>
                  <a:schemeClr val="accent1">
                    <a:lumMod val="75000"/>
                  </a:schemeClr>
                </a:solidFill>
              </a:rPr>
              <a:t>Н</a:t>
            </a:r>
            <a:r>
              <a:rPr lang="en-US" sz="3600" b="1" i="1" dirty="0">
                <a:solidFill>
                  <a:schemeClr val="accent1">
                    <a:lumMod val="75000"/>
                  </a:schemeClr>
                </a:solidFill>
              </a:rPr>
              <a:t>@</a:t>
            </a:r>
            <a:r>
              <a:rPr lang="uk-UA" sz="3600" b="1" i="1" dirty="0">
                <a:solidFill>
                  <a:schemeClr val="accent1">
                    <a:lumMod val="75000"/>
                  </a:schemeClr>
                </a:solidFill>
              </a:rPr>
              <a:t>ЙКР</a:t>
            </a:r>
            <a:r>
              <a:rPr lang="en-US" sz="3600" b="1" i="1" dirty="0">
                <a:solidFill>
                  <a:schemeClr val="accent1">
                    <a:lumMod val="75000"/>
                  </a:schemeClr>
                </a:solidFill>
              </a:rPr>
              <a:t>@</a:t>
            </a:r>
            <a:r>
              <a:rPr lang="uk-UA" sz="3600" b="1" i="1" dirty="0">
                <a:solidFill>
                  <a:schemeClr val="accent1">
                    <a:lumMod val="75000"/>
                  </a:schemeClr>
                </a:solidFill>
              </a:rPr>
              <a:t>ЩІ КНИГИ В </a:t>
            </a:r>
          </a:p>
          <a:p>
            <a:r>
              <a:rPr lang="uk-UA" sz="3600" b="1" i="1" dirty="0">
                <a:solidFill>
                  <a:schemeClr val="accent6">
                    <a:lumMod val="50000"/>
                  </a:schemeClr>
                </a:solidFill>
              </a:rPr>
              <a:t>Н</a:t>
            </a:r>
            <a:r>
              <a:rPr lang="en-US" sz="3600" b="1" i="1" dirty="0">
                <a:solidFill>
                  <a:schemeClr val="accent6">
                    <a:lumMod val="50000"/>
                  </a:schemeClr>
                </a:solidFill>
              </a:rPr>
              <a:t>@</a:t>
            </a:r>
            <a:r>
              <a:rPr lang="uk-UA" sz="3600" b="1" i="1" dirty="0">
                <a:solidFill>
                  <a:schemeClr val="accent6">
                    <a:lumMod val="50000"/>
                  </a:schemeClr>
                </a:solidFill>
              </a:rPr>
              <a:t>ЙКР</a:t>
            </a:r>
            <a:r>
              <a:rPr lang="en-US" sz="3600" b="1" i="1" dirty="0">
                <a:solidFill>
                  <a:schemeClr val="accent6">
                    <a:lumMod val="50000"/>
                  </a:schemeClr>
                </a:solidFill>
              </a:rPr>
              <a:t>@</a:t>
            </a:r>
            <a:r>
              <a:rPr lang="uk-UA" sz="3600" b="1" i="1" dirty="0">
                <a:solidFill>
                  <a:schemeClr val="accent6">
                    <a:lumMod val="50000"/>
                  </a:schemeClr>
                </a:solidFill>
              </a:rPr>
              <a:t>ЩІ УКРАЇНСЬКІ БІБЛІОТЕКИ</a:t>
            </a:r>
            <a:endParaRPr lang="ru-RU" sz="3600" b="1" i="1" dirty="0">
              <a:solidFill>
                <a:schemeClr val="accent6">
                  <a:lumMod val="50000"/>
                </a:schemeClr>
              </a:solidFill>
            </a:endParaRPr>
          </a:p>
        </p:txBody>
      </p:sp>
      <p:pic>
        <p:nvPicPr>
          <p:cNvPr id="10" name="Picture 4">
            <a:extLst>
              <a:ext uri="{FF2B5EF4-FFF2-40B4-BE49-F238E27FC236}">
                <a16:creationId xmlns:a16="http://schemas.microsoft.com/office/drawing/2014/main" id="{6D68E5DB-3085-48DB-A0AA-8909881F1F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654" y="-1037"/>
            <a:ext cx="2162692" cy="14477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3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На зображенні може бути: книга та текст «прыгнули, если гребите якщо стрибнули, гребть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45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A4E315-C373-44F9-A249-CB0535CBF6A9}"/>
              </a:ext>
            </a:extLst>
          </p:cNvPr>
          <p:cNvSpPr txBox="1"/>
          <p:nvPr/>
        </p:nvSpPr>
        <p:spPr>
          <a:xfrm rot="20740560">
            <a:off x="433547" y="839450"/>
            <a:ext cx="4198414" cy="1200329"/>
          </a:xfrm>
          <a:prstGeom prst="rect">
            <a:avLst/>
          </a:prstGeom>
          <a:noFill/>
        </p:spPr>
        <p:txBody>
          <a:bodyPr wrap="square" rtlCol="0">
            <a:spAutoFit/>
          </a:bodyPr>
          <a:lstStyle/>
          <a:p>
            <a:r>
              <a:rPr lang="uk-UA" sz="2400" b="1" dirty="0">
                <a:solidFill>
                  <a:srgbClr val="0070C0"/>
                </a:solidFill>
                <a:latin typeface="Comic Sans MS" panose="030F0702030302020204" pitchFamily="66" charset="0"/>
              </a:rPr>
              <a:t>Як народити і зростити бізнес, який сподобається вашим онукам</a:t>
            </a:r>
            <a:endParaRPr lang="ru-RU" sz="2400" b="1" dirty="0">
              <a:solidFill>
                <a:srgbClr val="0070C0"/>
              </a:solidFill>
              <a:latin typeface="Comic Sans MS" panose="030F0702030302020204" pitchFamily="66" charset="0"/>
            </a:endParaRPr>
          </a:p>
        </p:txBody>
      </p:sp>
      <p:sp>
        <p:nvSpPr>
          <p:cNvPr id="3" name="TextBox 2">
            <a:extLst>
              <a:ext uri="{FF2B5EF4-FFF2-40B4-BE49-F238E27FC236}">
                <a16:creationId xmlns:a16="http://schemas.microsoft.com/office/drawing/2014/main" id="{B60C3AB7-1B27-4F5D-B39D-D3EE48B4010C}"/>
              </a:ext>
            </a:extLst>
          </p:cNvPr>
          <p:cNvSpPr txBox="1"/>
          <p:nvPr/>
        </p:nvSpPr>
        <p:spPr>
          <a:xfrm>
            <a:off x="9398833" y="345891"/>
            <a:ext cx="2683239" cy="2585323"/>
          </a:xfrm>
          <a:prstGeom prst="rect">
            <a:avLst/>
          </a:prstGeom>
          <a:noFill/>
        </p:spPr>
        <p:txBody>
          <a:bodyPr wrap="square" rtlCol="0">
            <a:spAutoFit/>
          </a:bodyPr>
          <a:lstStyle/>
          <a:p>
            <a:r>
              <a:rPr lang="uk-UA" b="1" i="1" dirty="0">
                <a:latin typeface="Comic Sans MS" panose="030F0702030302020204" pitchFamily="66" charset="0"/>
              </a:rPr>
              <a:t>У номінації «Найкраща книга про розвиток бізнесу» </a:t>
            </a:r>
          </a:p>
          <a:p>
            <a:r>
              <a:rPr lang="uk-UA" b="1" i="1" dirty="0">
                <a:latin typeface="Comic Sans MS" panose="030F0702030302020204" pitchFamily="66" charset="0"/>
              </a:rPr>
              <a:t>І місце отримала книга «Якщо стрибнули, то гребіть»       </a:t>
            </a:r>
          </a:p>
          <a:p>
            <a:r>
              <a:rPr lang="uk-UA" b="1" i="1" dirty="0">
                <a:latin typeface="Comic Sans MS" panose="030F0702030302020204" pitchFamily="66" charset="0"/>
              </a:rPr>
              <a:t>Авторка - Ольга </a:t>
            </a:r>
            <a:r>
              <a:rPr lang="uk-UA" b="1" i="1" dirty="0" err="1">
                <a:latin typeface="Comic Sans MS" panose="030F0702030302020204" pitchFamily="66" charset="0"/>
              </a:rPr>
              <a:t>Гуцал</a:t>
            </a:r>
            <a:endParaRPr lang="ru-RU" b="1" i="1" dirty="0">
              <a:latin typeface="Comic Sans MS" panose="030F0702030302020204" pitchFamily="66" charset="0"/>
            </a:endParaRPr>
          </a:p>
        </p:txBody>
      </p:sp>
    </p:spTree>
    <p:extLst>
      <p:ext uri="{BB962C8B-B14F-4D97-AF65-F5344CB8AC3E}">
        <p14:creationId xmlns:p14="http://schemas.microsoft.com/office/powerpoint/2010/main" val="122506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BB54BF-E4C2-4266-BA5E-230F9637B0D2}"/>
              </a:ext>
            </a:extLst>
          </p:cNvPr>
          <p:cNvSpPr txBox="1"/>
          <p:nvPr/>
        </p:nvSpPr>
        <p:spPr>
          <a:xfrm>
            <a:off x="324979" y="72998"/>
            <a:ext cx="8245564" cy="707886"/>
          </a:xfrm>
          <a:prstGeom prst="rect">
            <a:avLst/>
          </a:prstGeom>
          <a:noFill/>
        </p:spPr>
        <p:txBody>
          <a:bodyPr wrap="square" rtlCol="0">
            <a:spAutoFit/>
          </a:bodyPr>
          <a:lstStyle/>
          <a:p>
            <a:r>
              <a:rPr lang="uk-UA" sz="2000" b="1" i="1" dirty="0" err="1"/>
              <a:t>Гуцал</a:t>
            </a:r>
            <a:r>
              <a:rPr lang="uk-UA" sz="2000" b="1" i="1" dirty="0"/>
              <a:t> О. Якщо стрибнули, то гребіть. Як народити і зростити бізнес, який сподобається вашим онукам. / Ольга </a:t>
            </a:r>
            <a:r>
              <a:rPr lang="uk-UA" sz="2000" b="1" i="1" dirty="0" err="1"/>
              <a:t>Гуцал</a:t>
            </a:r>
            <a:r>
              <a:rPr lang="uk-UA" sz="2000" b="1" i="1" dirty="0"/>
              <a:t>. – К. ,2020. – 160 с.</a:t>
            </a:r>
          </a:p>
        </p:txBody>
      </p:sp>
      <p:pic>
        <p:nvPicPr>
          <p:cNvPr id="4" name="Picture 12" descr="%D0%AF%D0%BA%D1%89%D0%BE+%D1%81%D1%82%D1%80%D0%B8%D0%B1%D0%BD%D1%83%D0%BB%D0%B8%2C+%D1%82%D0%BE+%D0%B3%D1%80%D0%B5%D0%B1%D1%96%D1%82%D1%8C+%D0%9E%D0%BB%D1%8C%D0%B3%D0%B0+%D0%93%D1%83%D1%86%D0%B0%D0%BB+%D0%9A%D0%B8%D1%97%D0%B2 - фото 1">
            <a:extLst>
              <a:ext uri="{FF2B5EF4-FFF2-40B4-BE49-F238E27FC236}">
                <a16:creationId xmlns:a16="http://schemas.microsoft.com/office/drawing/2014/main" id="{61FADE01-52B8-495D-BB6D-93BE42465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21" y="1316326"/>
            <a:ext cx="2826579" cy="42253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 name="Picture 2" descr="https://romny-vk.gov.ua/wp-content/uploads/2021/06/banner-rassyilka-podari-biblioteke-knigu-e1622704290459-350x146.jpg">
            <a:extLst>
              <a:ext uri="{FF2B5EF4-FFF2-40B4-BE49-F238E27FC236}">
                <a16:creationId xmlns:a16="http://schemas.microsoft.com/office/drawing/2014/main" id="{726EA61B-1AB0-4FF6-B81D-8924CDB493E7}"/>
              </a:ext>
            </a:extLst>
          </p:cNvPr>
          <p:cNvPicPr>
            <a:picLocks noChangeAspect="1" noChangeArrowheads="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64260" r="6765"/>
          <a:stretch/>
        </p:blipFill>
        <p:spPr bwMode="auto">
          <a:xfrm>
            <a:off x="8570543" y="0"/>
            <a:ext cx="3621457" cy="614925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FCB447AA-CFAC-4B0A-995B-151C6231370E}"/>
              </a:ext>
            </a:extLst>
          </p:cNvPr>
          <p:cNvSpPr/>
          <p:nvPr/>
        </p:nvSpPr>
        <p:spPr>
          <a:xfrm>
            <a:off x="3420094" y="1480177"/>
            <a:ext cx="4970590" cy="3693319"/>
          </a:xfrm>
          <a:prstGeom prst="rect">
            <a:avLst/>
          </a:prstGeom>
        </p:spPr>
        <p:txBody>
          <a:bodyPr wrap="square">
            <a:spAutoFit/>
          </a:bodyPr>
          <a:lstStyle/>
          <a:p>
            <a:r>
              <a:rPr lang="uk-UA" dirty="0">
                <a:solidFill>
                  <a:schemeClr val="accent2">
                    <a:lumMod val="50000"/>
                  </a:schemeClr>
                </a:solidFill>
              </a:rPr>
              <a:t/>
            </a:r>
            <a:br>
              <a:rPr lang="uk-UA" dirty="0">
                <a:solidFill>
                  <a:schemeClr val="accent2">
                    <a:lumMod val="50000"/>
                  </a:schemeClr>
                </a:solidFill>
              </a:rPr>
            </a:br>
            <a:r>
              <a:rPr lang="uk-UA" dirty="0">
                <a:solidFill>
                  <a:srgbClr val="3D3E40"/>
                </a:solidFill>
                <a:latin typeface="Georgia" panose="02040502050405020303" pitchFamily="18" charset="0"/>
              </a:rPr>
              <a:t>Підприємниця Ольга </a:t>
            </a:r>
            <a:r>
              <a:rPr lang="uk-UA" dirty="0" err="1">
                <a:solidFill>
                  <a:srgbClr val="3D3E40"/>
                </a:solidFill>
                <a:latin typeface="Georgia" panose="02040502050405020303" pitchFamily="18" charset="0"/>
              </a:rPr>
              <a:t>Гуцал</a:t>
            </a:r>
            <a:r>
              <a:rPr lang="uk-UA" dirty="0">
                <a:solidFill>
                  <a:srgbClr val="3D3E40"/>
                </a:solidFill>
                <a:latin typeface="Georgia" panose="02040502050405020303" pitchFamily="18" charset="0"/>
              </a:rPr>
              <a:t> ділиться спостереженнями за різними етапами життя бізнесу, компанії, команди співробітників. Авторка порівнює розвиток власної справи з етапами життя людини: зачаття, вагітність, дитинство та інші. Порівняння бізнесу зі зростаючою людиною дозволить зацікавленому читачеві подивитися на ситуацію у своєму </a:t>
            </a:r>
            <a:r>
              <a:rPr lang="uk-UA" dirty="0" err="1">
                <a:solidFill>
                  <a:srgbClr val="3D3E40"/>
                </a:solidFill>
                <a:latin typeface="Georgia" panose="02040502050405020303" pitchFamily="18" charset="0"/>
              </a:rPr>
              <a:t>проєкті</a:t>
            </a:r>
            <a:r>
              <a:rPr lang="uk-UA" dirty="0">
                <a:solidFill>
                  <a:srgbClr val="3D3E40"/>
                </a:solidFill>
                <a:latin typeface="Georgia" panose="02040502050405020303" pitchFamily="18" charset="0"/>
              </a:rPr>
              <a:t> іншими очима, зрозуміти, на якому ви зараз етапі, чого потрібно досягти в цей момент і яких проблем чи криз зростання уникати.</a:t>
            </a:r>
            <a:endParaRPr lang="uk-UA" dirty="0"/>
          </a:p>
        </p:txBody>
      </p:sp>
      <p:sp>
        <p:nvSpPr>
          <p:cNvPr id="8" name="Прямоугольник 7">
            <a:extLst>
              <a:ext uri="{FF2B5EF4-FFF2-40B4-BE49-F238E27FC236}">
                <a16:creationId xmlns:a16="http://schemas.microsoft.com/office/drawing/2014/main" id="{D6EE0BC0-DA30-4CA8-851A-DF576AC49305}"/>
              </a:ext>
            </a:extLst>
          </p:cNvPr>
          <p:cNvSpPr/>
          <p:nvPr/>
        </p:nvSpPr>
        <p:spPr>
          <a:xfrm>
            <a:off x="2839311" y="951071"/>
            <a:ext cx="5899372" cy="400110"/>
          </a:xfrm>
          <a:prstGeom prst="rect">
            <a:avLst/>
          </a:prstGeom>
        </p:spPr>
        <p:txBody>
          <a:bodyPr wrap="none">
            <a:spAutoFit/>
          </a:bodyPr>
          <a:lstStyle/>
          <a:p>
            <a:r>
              <a:rPr lang="uk-UA" sz="2000" b="1" dirty="0">
                <a:solidFill>
                  <a:schemeClr val="accent2">
                    <a:lumMod val="50000"/>
                  </a:schemeClr>
                </a:solidFill>
                <a:latin typeface="Georgia" panose="02040502050405020303" pitchFamily="18" charset="0"/>
              </a:rPr>
              <a:t>Номінація «Книги про розвиток бізнесу»</a:t>
            </a:r>
            <a:endParaRPr lang="ru-RU" sz="2000" dirty="0"/>
          </a:p>
        </p:txBody>
      </p:sp>
    </p:spTree>
    <p:extLst>
      <p:ext uri="{BB962C8B-B14F-4D97-AF65-F5344CB8AC3E}">
        <p14:creationId xmlns:p14="http://schemas.microsoft.com/office/powerpoint/2010/main" val="195866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c.today/wp-content/uploads/2021/03/Pekar.jpg">
            <a:extLst>
              <a:ext uri="{FF2B5EF4-FFF2-40B4-BE49-F238E27FC236}">
                <a16:creationId xmlns:a16="http://schemas.microsoft.com/office/drawing/2014/main" id="{DF299E66-BF81-4CFF-8939-FC409623C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9331"/>
            <a:ext cx="8769246" cy="50989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6B4986-F79C-4C61-A4A5-8043BC2ABE65}"/>
              </a:ext>
            </a:extLst>
          </p:cNvPr>
          <p:cNvSpPr txBox="1"/>
          <p:nvPr/>
        </p:nvSpPr>
        <p:spPr>
          <a:xfrm>
            <a:off x="9173981" y="1019331"/>
            <a:ext cx="2833141" cy="2585323"/>
          </a:xfrm>
          <a:prstGeom prst="rect">
            <a:avLst/>
          </a:prstGeom>
          <a:noFill/>
        </p:spPr>
        <p:txBody>
          <a:bodyPr wrap="square" rtlCol="0">
            <a:spAutoFit/>
          </a:bodyPr>
          <a:lstStyle/>
          <a:p>
            <a:r>
              <a:rPr lang="uk-UA" b="1" i="1" dirty="0">
                <a:latin typeface="Comic Sans MS" panose="030F0702030302020204" pitchFamily="66" charset="0"/>
              </a:rPr>
              <a:t>У номінації</a:t>
            </a:r>
          </a:p>
          <a:p>
            <a:r>
              <a:rPr lang="uk-UA" b="1" i="1" dirty="0">
                <a:latin typeface="Comic Sans MS" panose="030F0702030302020204" pitchFamily="66" charset="0"/>
              </a:rPr>
              <a:t>«Найкраща книга для особистісного зростання» </a:t>
            </a:r>
          </a:p>
          <a:p>
            <a:r>
              <a:rPr lang="uk-UA" b="1" i="1" dirty="0">
                <a:latin typeface="Comic Sans MS" panose="030F0702030302020204" pitchFamily="66" charset="0"/>
              </a:rPr>
              <a:t>ІІ місце отримала книга «Бесіди майстра Хай Тао про стратегію» </a:t>
            </a:r>
          </a:p>
          <a:p>
            <a:r>
              <a:rPr lang="uk-UA" b="1" i="1" dirty="0">
                <a:latin typeface="Comic Sans MS" panose="030F0702030302020204" pitchFamily="66" charset="0"/>
              </a:rPr>
              <a:t>Автор – Валерій Пекар</a:t>
            </a:r>
            <a:endParaRPr lang="ru-RU" b="1" i="1" dirty="0">
              <a:latin typeface="Comic Sans MS" panose="030F0702030302020204" pitchFamily="66" charset="0"/>
            </a:endParaRPr>
          </a:p>
        </p:txBody>
      </p:sp>
      <p:sp>
        <p:nvSpPr>
          <p:cNvPr id="4" name="TextBox 3">
            <a:extLst>
              <a:ext uri="{FF2B5EF4-FFF2-40B4-BE49-F238E27FC236}">
                <a16:creationId xmlns:a16="http://schemas.microsoft.com/office/drawing/2014/main" id="{9EC47652-1348-4A54-967F-F0B966AAC054}"/>
              </a:ext>
            </a:extLst>
          </p:cNvPr>
          <p:cNvSpPr txBox="1"/>
          <p:nvPr/>
        </p:nvSpPr>
        <p:spPr>
          <a:xfrm>
            <a:off x="1229194" y="96001"/>
            <a:ext cx="6955436" cy="923330"/>
          </a:xfrm>
          <a:prstGeom prst="rect">
            <a:avLst/>
          </a:prstGeom>
          <a:noFill/>
        </p:spPr>
        <p:txBody>
          <a:bodyPr wrap="square" rtlCol="0">
            <a:spAutoFit/>
          </a:bodyPr>
          <a:lstStyle/>
          <a:p>
            <a:r>
              <a:rPr lang="uk-UA" b="1" dirty="0">
                <a:solidFill>
                  <a:schemeClr val="accent2">
                    <a:lumMod val="50000"/>
                  </a:schemeClr>
                </a:solidFill>
                <a:latin typeface="Comic Sans MS" panose="030F0702030302020204" pitchFamily="66" charset="0"/>
              </a:rPr>
              <a:t>«Хай Тао» – стратегічні чотки, сплетені автором з нитки часів так, що читач опиняється то в сивій давнині, то в середньовіччі, то в минулому столітті, то в сучасності</a:t>
            </a:r>
            <a:endParaRPr lang="ru-RU"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01923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630BCCD-464F-4CA8-BABA-6036105CED7F}"/>
              </a:ext>
            </a:extLst>
          </p:cNvPr>
          <p:cNvSpPr/>
          <p:nvPr/>
        </p:nvSpPr>
        <p:spPr>
          <a:xfrm>
            <a:off x="2692661" y="1354203"/>
            <a:ext cx="6096000" cy="4308872"/>
          </a:xfrm>
          <a:prstGeom prst="rect">
            <a:avLst/>
          </a:prstGeom>
        </p:spPr>
        <p:txBody>
          <a:bodyPr>
            <a:spAutoFit/>
          </a:bodyPr>
          <a:lstStyle/>
          <a:p>
            <a:r>
              <a:rPr lang="uk-UA" b="1" i="0" dirty="0">
                <a:solidFill>
                  <a:srgbClr val="FFFFFF"/>
                </a:solidFill>
                <a:effectLst/>
                <a:latin typeface="Georgia" panose="02040502050405020303" pitchFamily="18" charset="0"/>
              </a:rPr>
              <a:t>з»</a:t>
            </a:r>
            <a:r>
              <a:rPr lang="uk-UA" dirty="0"/>
              <a:t/>
            </a:r>
            <a:br>
              <a:rPr lang="uk-UA" dirty="0"/>
            </a:br>
            <a:r>
              <a:rPr lang="uk-UA" sz="1600" b="0" i="0" dirty="0">
                <a:solidFill>
                  <a:srgbClr val="3D3E40"/>
                </a:solidFill>
                <a:effectLst/>
                <a:latin typeface="Georgia" panose="02040502050405020303" pitchFamily="18" charset="0"/>
              </a:rPr>
              <a:t>У книзі 108 коротких оповідань, що навчають стратегічного мислення. Головний герой Хай Тао пояснює вихованцям, як вести бій за правилами, розповідає про талісмани, про пастки для супротивника тощо. Книга корисна тим, хто працює в бізнесі, політиці, дипломатії, армії та інших сферах. </a:t>
            </a:r>
            <a:r>
              <a:rPr lang="uk-UA" sz="1600" dirty="0"/>
              <a:t/>
            </a:r>
            <a:br>
              <a:rPr lang="uk-UA" sz="1600" dirty="0"/>
            </a:br>
            <a:r>
              <a:rPr lang="uk-UA" sz="1600" b="0" i="0" dirty="0">
                <a:solidFill>
                  <a:srgbClr val="3D3E40"/>
                </a:solidFill>
                <a:effectLst/>
                <a:latin typeface="Georgia" panose="02040502050405020303" pitchFamily="18" charset="0"/>
              </a:rPr>
              <a:t>Валерій Пекар – суспільний діяч, підприємець, викладач Києво-Могилянської бізнес-школи. У 2009 році видав посібник «Основи виставкової діяльності», а у 2015-му – книгу «Різнобарвний менеджмент», що стала бестселером.</a:t>
            </a:r>
            <a:r>
              <a:rPr lang="uk-UA" sz="1600" dirty="0"/>
              <a:t/>
            </a:r>
            <a:br>
              <a:rPr lang="uk-UA" sz="1600" dirty="0"/>
            </a:br>
            <a:r>
              <a:rPr lang="uk-UA" sz="1600" b="0" i="0" dirty="0">
                <a:solidFill>
                  <a:srgbClr val="3D3E40"/>
                </a:solidFill>
                <a:effectLst/>
                <a:latin typeface="Georgia" panose="02040502050405020303" pitchFamily="18" charset="0"/>
              </a:rPr>
              <a:t>Ідея написати «Бесіди майстра Хай Тао про стратегію» виникла в автора у 2013 році. Йому наснились історія та головний герой, старий китайський майстер. Тоді Валерій написав кілька притч, але на декілька років відклав ідею. До неї він повернувся восени 2019 року: вирішив, що книга про стратегічне мислення є актуальною. Загалом на її створення знадобилось 315 днів. </a:t>
            </a:r>
            <a:endParaRPr lang="uk-UA" sz="1600" dirty="0"/>
          </a:p>
        </p:txBody>
      </p:sp>
      <p:pic>
        <p:nvPicPr>
          <p:cNvPr id="3" name="Picture 4" descr="купити: Книга Бесіди майстра Хай Тао про стратегію">
            <a:extLst>
              <a:ext uri="{FF2B5EF4-FFF2-40B4-BE49-F238E27FC236}">
                <a16:creationId xmlns:a16="http://schemas.microsoft.com/office/drawing/2014/main" id="{46FE93BA-B9C2-43F8-A350-7EF7095CD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01" y="1439056"/>
            <a:ext cx="2722278" cy="42240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 name="Picture 2" descr="https://romny-vk.gov.ua/wp-content/uploads/2021/06/banner-rassyilka-podari-biblioteke-knigu-e1622704290459-350x146.jpg">
            <a:extLst>
              <a:ext uri="{FF2B5EF4-FFF2-40B4-BE49-F238E27FC236}">
                <a16:creationId xmlns:a16="http://schemas.microsoft.com/office/drawing/2014/main" id="{022AE9C0-1B6A-4C1D-AB56-DE653DB3288A}"/>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4260" r="6765"/>
          <a:stretch/>
        </p:blipFill>
        <p:spPr bwMode="auto">
          <a:xfrm>
            <a:off x="8570543" y="0"/>
            <a:ext cx="3621457" cy="61492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7D9F2A-D184-4C2F-B370-0785432643D9}"/>
              </a:ext>
            </a:extLst>
          </p:cNvPr>
          <p:cNvSpPr txBox="1"/>
          <p:nvPr/>
        </p:nvSpPr>
        <p:spPr>
          <a:xfrm>
            <a:off x="2308485" y="1038946"/>
            <a:ext cx="6096000" cy="400110"/>
          </a:xfrm>
          <a:prstGeom prst="rect">
            <a:avLst/>
          </a:prstGeom>
          <a:noFill/>
        </p:spPr>
        <p:txBody>
          <a:bodyPr wrap="square" rtlCol="0">
            <a:spAutoFit/>
          </a:bodyPr>
          <a:lstStyle/>
          <a:p>
            <a:r>
              <a:rPr lang="uk-UA" sz="2000" b="1" dirty="0">
                <a:solidFill>
                  <a:schemeClr val="accent2">
                    <a:lumMod val="50000"/>
                  </a:schemeClr>
                </a:solidFill>
              </a:rPr>
              <a:t>Номінація «Книги для особистісного зростання»</a:t>
            </a:r>
            <a:endParaRPr lang="ru-RU" sz="2000" b="1" dirty="0">
              <a:solidFill>
                <a:schemeClr val="accent2">
                  <a:lumMod val="50000"/>
                </a:schemeClr>
              </a:solidFill>
            </a:endParaRPr>
          </a:p>
        </p:txBody>
      </p:sp>
      <p:sp>
        <p:nvSpPr>
          <p:cNvPr id="6" name="TextBox 5">
            <a:extLst>
              <a:ext uri="{FF2B5EF4-FFF2-40B4-BE49-F238E27FC236}">
                <a16:creationId xmlns:a16="http://schemas.microsoft.com/office/drawing/2014/main" id="{7264E3C5-88DC-429E-B233-E278279EFBE3}"/>
              </a:ext>
            </a:extLst>
          </p:cNvPr>
          <p:cNvSpPr txBox="1"/>
          <p:nvPr/>
        </p:nvSpPr>
        <p:spPr>
          <a:xfrm>
            <a:off x="599608" y="194872"/>
            <a:ext cx="7390150" cy="646331"/>
          </a:xfrm>
          <a:prstGeom prst="rect">
            <a:avLst/>
          </a:prstGeom>
          <a:noFill/>
        </p:spPr>
        <p:txBody>
          <a:bodyPr wrap="square" rtlCol="0">
            <a:spAutoFit/>
          </a:bodyPr>
          <a:lstStyle/>
          <a:p>
            <a:r>
              <a:rPr lang="uk-UA" b="1" i="1" dirty="0"/>
              <a:t>Пекар В.О. Бесіди майстра Хай Тао про стратегію / Валерій Пекар. – Харків</a:t>
            </a:r>
            <a:r>
              <a:rPr lang="en-US" b="1" i="1" dirty="0"/>
              <a:t>:</a:t>
            </a:r>
            <a:r>
              <a:rPr lang="uk-UA" b="1" i="1" dirty="0"/>
              <a:t> Фоліо, 2020. – 223 с.</a:t>
            </a:r>
            <a:endParaRPr lang="ru-RU" b="1" i="1" dirty="0"/>
          </a:p>
        </p:txBody>
      </p:sp>
    </p:spTree>
    <p:extLst>
      <p:ext uri="{BB962C8B-B14F-4D97-AF65-F5344CB8AC3E}">
        <p14:creationId xmlns:p14="http://schemas.microsoft.com/office/powerpoint/2010/main" val="295074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c.today/wp-content/uploads/2021/03/Kalabuha.jpg">
            <a:extLst>
              <a:ext uri="{FF2B5EF4-FFF2-40B4-BE49-F238E27FC236}">
                <a16:creationId xmlns:a16="http://schemas.microsoft.com/office/drawing/2014/main" id="{0713A8EF-42A5-4196-8088-92272FAA1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14216" cy="6243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315A6B-37DF-4996-BB50-6852210D2D43}"/>
              </a:ext>
            </a:extLst>
          </p:cNvPr>
          <p:cNvSpPr txBox="1"/>
          <p:nvPr/>
        </p:nvSpPr>
        <p:spPr>
          <a:xfrm>
            <a:off x="9039069" y="1019331"/>
            <a:ext cx="2968053" cy="2862322"/>
          </a:xfrm>
          <a:prstGeom prst="rect">
            <a:avLst/>
          </a:prstGeom>
          <a:noFill/>
        </p:spPr>
        <p:txBody>
          <a:bodyPr wrap="square" rtlCol="0">
            <a:spAutoFit/>
          </a:bodyPr>
          <a:lstStyle/>
          <a:p>
            <a:r>
              <a:rPr lang="uk-UA" b="1" i="1" dirty="0">
                <a:latin typeface="Comic Sans MS" panose="030F0702030302020204" pitchFamily="66" charset="0"/>
              </a:rPr>
              <a:t>У номінації</a:t>
            </a:r>
          </a:p>
          <a:p>
            <a:r>
              <a:rPr lang="uk-UA" b="1" i="1" dirty="0">
                <a:latin typeface="Comic Sans MS" panose="030F0702030302020204" pitchFamily="66" charset="0"/>
              </a:rPr>
              <a:t>«Вибір читачів» (виключно на основі голосів інтернет-голосування) перемогла книга «Коли говорити «ТАК»</a:t>
            </a:r>
          </a:p>
          <a:p>
            <a:endParaRPr lang="uk-UA" b="1" i="1" dirty="0">
              <a:latin typeface="Comic Sans MS" panose="030F0702030302020204" pitchFamily="66" charset="0"/>
            </a:endParaRPr>
          </a:p>
          <a:p>
            <a:r>
              <a:rPr lang="uk-UA" b="1" i="1" dirty="0">
                <a:latin typeface="Comic Sans MS" panose="030F0702030302020204" pitchFamily="66" charset="0"/>
              </a:rPr>
              <a:t>Авторка – Людмила </a:t>
            </a:r>
            <a:r>
              <a:rPr lang="uk-UA" b="1" i="1" dirty="0" err="1">
                <a:latin typeface="Comic Sans MS" panose="030F0702030302020204" pitchFamily="66" charset="0"/>
              </a:rPr>
              <a:t>Калабуха</a:t>
            </a:r>
            <a:endParaRPr lang="ru-RU" b="1" i="1" dirty="0">
              <a:latin typeface="Comic Sans MS" panose="030F0702030302020204" pitchFamily="66" charset="0"/>
            </a:endParaRPr>
          </a:p>
        </p:txBody>
      </p:sp>
      <p:sp>
        <p:nvSpPr>
          <p:cNvPr id="4" name="TextBox 3">
            <a:extLst>
              <a:ext uri="{FF2B5EF4-FFF2-40B4-BE49-F238E27FC236}">
                <a16:creationId xmlns:a16="http://schemas.microsoft.com/office/drawing/2014/main" id="{2CAE0BD3-C5A6-4360-87CF-A9BEBA8A3BF4}"/>
              </a:ext>
            </a:extLst>
          </p:cNvPr>
          <p:cNvSpPr txBox="1"/>
          <p:nvPr/>
        </p:nvSpPr>
        <p:spPr>
          <a:xfrm rot="720657">
            <a:off x="4027752" y="599146"/>
            <a:ext cx="4826832" cy="1200329"/>
          </a:xfrm>
          <a:prstGeom prst="rect">
            <a:avLst/>
          </a:prstGeom>
          <a:noFill/>
        </p:spPr>
        <p:txBody>
          <a:bodyPr wrap="square" rtlCol="0">
            <a:spAutoFit/>
          </a:bodyPr>
          <a:lstStyle/>
          <a:p>
            <a:r>
              <a:rPr lang="uk-UA" dirty="0">
                <a:solidFill>
                  <a:srgbClr val="FFFF00"/>
                </a:solidFill>
              </a:rPr>
              <a:t>Неймовірні історії </a:t>
            </a:r>
            <a:r>
              <a:rPr lang="uk-UA" dirty="0" err="1">
                <a:solidFill>
                  <a:srgbClr val="FFFF00"/>
                </a:solidFill>
              </a:rPr>
              <a:t>перемог</a:t>
            </a:r>
            <a:r>
              <a:rPr lang="uk-UA" dirty="0">
                <a:solidFill>
                  <a:srgbClr val="FFFF00"/>
                </a:solidFill>
              </a:rPr>
              <a:t> та провалів реальних людей – наших сучасників, українців, які змогли реалізуватися всупереч всім випробуванням, що їм підкинула доля</a:t>
            </a:r>
            <a:endParaRPr lang="ru-RU" dirty="0">
              <a:solidFill>
                <a:srgbClr val="FFFF00"/>
              </a:solidFill>
            </a:endParaRPr>
          </a:p>
        </p:txBody>
      </p:sp>
    </p:spTree>
    <p:extLst>
      <p:ext uri="{BB962C8B-B14F-4D97-AF65-F5344CB8AC3E}">
        <p14:creationId xmlns:p14="http://schemas.microsoft.com/office/powerpoint/2010/main" val="188344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4B21CFB-931C-4B2D-8675-ACF27131F6B7}"/>
              </a:ext>
            </a:extLst>
          </p:cNvPr>
          <p:cNvSpPr/>
          <p:nvPr/>
        </p:nvSpPr>
        <p:spPr>
          <a:xfrm>
            <a:off x="2744366" y="963574"/>
            <a:ext cx="6096000" cy="5139869"/>
          </a:xfrm>
          <a:prstGeom prst="rect">
            <a:avLst/>
          </a:prstGeom>
        </p:spPr>
        <p:txBody>
          <a:bodyPr>
            <a:spAutoFit/>
          </a:bodyPr>
          <a:lstStyle/>
          <a:p>
            <a:r>
              <a:rPr lang="ru-RU" sz="2000" b="1" dirty="0">
                <a:solidFill>
                  <a:schemeClr val="accent1">
                    <a:lumMod val="75000"/>
                  </a:schemeClr>
                </a:solidFill>
              </a:rPr>
              <a:t>    </a:t>
            </a:r>
            <a:r>
              <a:rPr lang="ru-RU" sz="2000" b="1" dirty="0" err="1">
                <a:solidFill>
                  <a:schemeClr val="accent1">
                    <a:lumMod val="75000"/>
                  </a:schemeClr>
                </a:solidFill>
              </a:rPr>
              <a:t>Номінація</a:t>
            </a:r>
            <a:r>
              <a:rPr lang="ru-RU" sz="2000" b="1" dirty="0">
                <a:solidFill>
                  <a:schemeClr val="accent1">
                    <a:lumMod val="75000"/>
                  </a:schemeClr>
                </a:solidFill>
              </a:rPr>
              <a:t> «</a:t>
            </a:r>
            <a:r>
              <a:rPr lang="ru-RU" sz="2000" b="1" dirty="0" err="1">
                <a:solidFill>
                  <a:schemeClr val="accent1">
                    <a:lumMod val="75000"/>
                  </a:schemeClr>
                </a:solidFill>
              </a:rPr>
              <a:t>Вибір</a:t>
            </a:r>
            <a:r>
              <a:rPr lang="ru-RU" sz="2000" b="1" dirty="0">
                <a:solidFill>
                  <a:schemeClr val="accent1">
                    <a:lumMod val="75000"/>
                  </a:schemeClr>
                </a:solidFill>
              </a:rPr>
              <a:t> </a:t>
            </a:r>
            <a:r>
              <a:rPr lang="ru-RU" sz="2000" b="1" dirty="0" err="1">
                <a:solidFill>
                  <a:schemeClr val="accent1">
                    <a:lumMod val="75000"/>
                  </a:schemeClr>
                </a:solidFill>
              </a:rPr>
              <a:t>читачів</a:t>
            </a:r>
            <a:r>
              <a:rPr lang="ru-RU" sz="2000" b="1" dirty="0">
                <a:solidFill>
                  <a:schemeClr val="accent1">
                    <a:lumMod val="75000"/>
                  </a:schemeClr>
                </a:solidFill>
              </a:rPr>
              <a:t>»</a:t>
            </a:r>
            <a:r>
              <a:rPr lang="ru-RU" sz="2000" dirty="0">
                <a:solidFill>
                  <a:schemeClr val="accent1">
                    <a:lumMod val="75000"/>
                  </a:schemeClr>
                </a:solidFill>
              </a:rPr>
              <a:t/>
            </a:r>
            <a:br>
              <a:rPr lang="ru-RU" sz="2000" dirty="0">
                <a:solidFill>
                  <a:schemeClr val="accent1">
                    <a:lumMod val="75000"/>
                  </a:schemeClr>
                </a:solidFill>
              </a:rPr>
            </a:br>
            <a:endParaRPr lang="ru-RU" sz="2000" dirty="0">
              <a:solidFill>
                <a:schemeClr val="accent1">
                  <a:lumMod val="75000"/>
                </a:schemeClr>
              </a:solidFill>
            </a:endParaRPr>
          </a:p>
          <a:p>
            <a:r>
              <a:rPr lang="ru-RU" sz="1600" b="0" i="0" dirty="0">
                <a:effectLst/>
                <a:latin typeface="Georgia" panose="02040502050405020303" pitchFamily="18" charset="0"/>
              </a:rPr>
              <a:t>Людмила </a:t>
            </a:r>
            <a:r>
              <a:rPr lang="ru-RU" sz="1600" b="0" i="0" dirty="0" err="1">
                <a:effectLst/>
                <a:latin typeface="Georgia" panose="02040502050405020303" pitchFamily="18" charset="0"/>
              </a:rPr>
              <a:t>Калабуха</a:t>
            </a:r>
            <a:r>
              <a:rPr lang="ru-RU" sz="1600" b="0" i="0" dirty="0">
                <a:effectLst/>
                <a:latin typeface="Georgia" panose="02040502050405020303" pitchFamily="18" charset="0"/>
              </a:rPr>
              <a:t> </a:t>
            </a:r>
            <a:r>
              <a:rPr lang="ru-RU" sz="1600" b="0" i="0" dirty="0" err="1">
                <a:effectLst/>
                <a:latin typeface="Georgia" panose="02040502050405020303" pitchFamily="18" charset="0"/>
              </a:rPr>
              <a:t>розповідає</a:t>
            </a:r>
            <a:r>
              <a:rPr lang="ru-RU" sz="1600" b="0" i="0" dirty="0">
                <a:effectLst/>
                <a:latin typeface="Georgia" panose="02040502050405020303" pitchFamily="18" charset="0"/>
              </a:rPr>
              <a:t> про переговори, </a:t>
            </a:r>
            <a:r>
              <a:rPr lang="ru-RU" sz="1600" b="0" i="0" dirty="0" err="1">
                <a:effectLst/>
                <a:latin typeface="Georgia" panose="02040502050405020303" pitchFamily="18" charset="0"/>
              </a:rPr>
              <a:t>продажі</a:t>
            </a:r>
            <a:r>
              <a:rPr lang="ru-RU" sz="1600" b="0" i="0" dirty="0">
                <a:effectLst/>
                <a:latin typeface="Georgia" panose="02040502050405020303" pitchFamily="18" charset="0"/>
              </a:rPr>
              <a:t> й те, як </a:t>
            </a:r>
            <a:r>
              <a:rPr lang="ru-RU" sz="1600" b="0" i="0" dirty="0" err="1">
                <a:effectLst/>
                <a:latin typeface="Georgia" panose="02040502050405020303" pitchFamily="18" charset="0"/>
              </a:rPr>
              <a:t>подолати</a:t>
            </a:r>
            <a:r>
              <a:rPr lang="ru-RU" sz="1600" b="0" i="0" dirty="0">
                <a:effectLst/>
                <a:latin typeface="Georgia" panose="02040502050405020303" pitchFamily="18" charset="0"/>
              </a:rPr>
              <a:t> </a:t>
            </a:r>
            <a:r>
              <a:rPr lang="ru-RU" sz="1600" b="0" i="0" dirty="0" err="1">
                <a:effectLst/>
                <a:latin typeface="Georgia" panose="02040502050405020303" pitchFamily="18" charset="0"/>
              </a:rPr>
              <a:t>зневіру</a:t>
            </a:r>
            <a:r>
              <a:rPr lang="ru-RU" sz="1600" b="0" i="0" dirty="0">
                <a:effectLst/>
                <a:latin typeface="Georgia" panose="02040502050405020303" pitchFamily="18" charset="0"/>
              </a:rPr>
              <a:t> у </a:t>
            </a:r>
            <a:r>
              <a:rPr lang="ru-RU" sz="1600" b="0" i="0" dirty="0" err="1">
                <a:effectLst/>
                <a:latin typeface="Georgia" panose="02040502050405020303" pitchFamily="18" charset="0"/>
              </a:rPr>
              <a:t>своїх</a:t>
            </a:r>
            <a:r>
              <a:rPr lang="ru-RU" sz="1600" b="0" i="0" dirty="0">
                <a:effectLst/>
                <a:latin typeface="Georgia" panose="02040502050405020303" pitchFamily="18" charset="0"/>
              </a:rPr>
              <a:t> силах. У </a:t>
            </a:r>
            <a:r>
              <a:rPr lang="ru-RU" sz="1600" b="0" i="0" dirty="0" err="1">
                <a:effectLst/>
                <a:latin typeface="Georgia" panose="02040502050405020303" pitchFamily="18" charset="0"/>
              </a:rPr>
              <a:t>книзі</a:t>
            </a:r>
            <a:r>
              <a:rPr lang="ru-RU" sz="1600" b="0" i="0" dirty="0">
                <a:effectLst/>
                <a:latin typeface="Georgia" panose="02040502050405020303" pitchFamily="18" charset="0"/>
              </a:rPr>
              <a:t> є </a:t>
            </a:r>
            <a:r>
              <a:rPr lang="ru-RU" sz="1600" b="0" i="0" dirty="0" err="1">
                <a:effectLst/>
                <a:latin typeface="Georgia" panose="02040502050405020303" pitchFamily="18" charset="0"/>
              </a:rPr>
              <a:t>прості</a:t>
            </a:r>
            <a:r>
              <a:rPr lang="ru-RU" sz="1600" b="0" i="0" dirty="0">
                <a:effectLst/>
                <a:latin typeface="Georgia" panose="02040502050405020303" pitchFamily="18" charset="0"/>
              </a:rPr>
              <a:t> та </a:t>
            </a:r>
            <a:r>
              <a:rPr lang="ru-RU" sz="1600" b="0" i="0" dirty="0" err="1">
                <a:effectLst/>
                <a:latin typeface="Georgia" panose="02040502050405020303" pitchFamily="18" charset="0"/>
              </a:rPr>
              <a:t>дієві</a:t>
            </a:r>
            <a:r>
              <a:rPr lang="ru-RU" sz="1600" b="0" i="0" dirty="0">
                <a:effectLst/>
                <a:latin typeface="Georgia" panose="02040502050405020303" pitchFamily="18" charset="0"/>
              </a:rPr>
              <a:t> </a:t>
            </a:r>
            <a:r>
              <a:rPr lang="ru-RU" sz="1600" b="0" i="0" dirty="0" err="1">
                <a:effectLst/>
                <a:latin typeface="Georgia" panose="02040502050405020303" pitchFamily="18" charset="0"/>
              </a:rPr>
              <a:t>поради</a:t>
            </a:r>
            <a:r>
              <a:rPr lang="ru-RU" sz="1600" b="0" i="0" dirty="0">
                <a:effectLst/>
                <a:latin typeface="Georgia" panose="02040502050405020303" pitchFamily="18" charset="0"/>
              </a:rPr>
              <a:t>, як </a:t>
            </a:r>
            <a:r>
              <a:rPr lang="ru-RU" sz="1600" b="0" i="0" dirty="0" err="1">
                <a:effectLst/>
                <a:latin typeface="Georgia" panose="02040502050405020303" pitchFamily="18" charset="0"/>
              </a:rPr>
              <a:t>підняти</a:t>
            </a:r>
            <a:r>
              <a:rPr lang="ru-RU" sz="1600" b="0" i="0" dirty="0">
                <a:effectLst/>
                <a:latin typeface="Georgia" panose="02040502050405020303" pitchFamily="18" charset="0"/>
              </a:rPr>
              <a:t> </a:t>
            </a:r>
            <a:r>
              <a:rPr lang="ru-RU" sz="1600" b="0" i="0" dirty="0" err="1">
                <a:effectLst/>
                <a:latin typeface="Georgia" panose="02040502050405020303" pitchFamily="18" charset="0"/>
              </a:rPr>
              <a:t>самооцінку</a:t>
            </a:r>
            <a:r>
              <a:rPr lang="ru-RU" sz="1600" b="0" i="0" dirty="0">
                <a:effectLst/>
                <a:latin typeface="Georgia" panose="02040502050405020303" pitchFamily="18" charset="0"/>
              </a:rPr>
              <a:t>, грамотно </a:t>
            </a:r>
            <a:r>
              <a:rPr lang="ru-RU" sz="1600" b="0" i="0" dirty="0" err="1">
                <a:effectLst/>
                <a:latin typeface="Georgia" panose="02040502050405020303" pitchFamily="18" charset="0"/>
              </a:rPr>
              <a:t>реагувати</a:t>
            </a:r>
            <a:r>
              <a:rPr lang="ru-RU" sz="1600" b="0" i="0" dirty="0">
                <a:effectLst/>
                <a:latin typeface="Georgia" panose="02040502050405020303" pitchFamily="18" charset="0"/>
              </a:rPr>
              <a:t> на критику. Усе </a:t>
            </a:r>
            <a:r>
              <a:rPr lang="ru-RU" sz="1600" b="0" i="0" dirty="0" err="1">
                <a:effectLst/>
                <a:latin typeface="Georgia" panose="02040502050405020303" pitchFamily="18" charset="0"/>
              </a:rPr>
              <a:t>це</a:t>
            </a:r>
            <a:r>
              <a:rPr lang="ru-RU" sz="1600" b="0" i="0" dirty="0">
                <a:effectLst/>
                <a:latin typeface="Georgia" panose="02040502050405020303" pitchFamily="18" charset="0"/>
              </a:rPr>
              <a:t> </a:t>
            </a:r>
            <a:r>
              <a:rPr lang="ru-RU" sz="1600" b="0" i="0" dirty="0" err="1">
                <a:effectLst/>
                <a:latin typeface="Georgia" panose="02040502050405020303" pitchFamily="18" charset="0"/>
              </a:rPr>
              <a:t>ілюструється</a:t>
            </a:r>
            <a:r>
              <a:rPr lang="ru-RU" sz="1600" b="0" i="0" dirty="0">
                <a:effectLst/>
                <a:latin typeface="Georgia" panose="02040502050405020303" pitchFamily="18" charset="0"/>
              </a:rPr>
              <a:t> </a:t>
            </a:r>
            <a:r>
              <a:rPr lang="ru-RU" sz="1600" b="0" i="0" dirty="0" err="1">
                <a:effectLst/>
                <a:latin typeface="Georgia" panose="02040502050405020303" pitchFamily="18" charset="0"/>
              </a:rPr>
              <a:t>майже</a:t>
            </a:r>
            <a:r>
              <a:rPr lang="ru-RU" sz="1600" b="0" i="0" dirty="0">
                <a:effectLst/>
                <a:latin typeface="Georgia" panose="02040502050405020303" pitchFamily="18" charset="0"/>
              </a:rPr>
              <a:t> 200 </a:t>
            </a:r>
            <a:r>
              <a:rPr lang="ru-RU" sz="1600" b="0" i="0" dirty="0" err="1">
                <a:effectLst/>
                <a:latin typeface="Georgia" panose="02040502050405020303" pitchFamily="18" charset="0"/>
              </a:rPr>
              <a:t>реальними</a:t>
            </a:r>
            <a:r>
              <a:rPr lang="ru-RU" sz="1600" b="0" i="0" dirty="0">
                <a:effectLst/>
                <a:latin typeface="Georgia" panose="02040502050405020303" pitchFamily="18" charset="0"/>
              </a:rPr>
              <a:t> </a:t>
            </a:r>
            <a:r>
              <a:rPr lang="ru-RU" sz="1600" b="0" i="0" dirty="0" err="1">
                <a:effectLst/>
                <a:latin typeface="Georgia" panose="02040502050405020303" pitchFamily="18" charset="0"/>
              </a:rPr>
              <a:t>історіями</a:t>
            </a:r>
            <a:r>
              <a:rPr lang="ru-RU" sz="1600" b="0" i="0" dirty="0">
                <a:effectLst/>
                <a:latin typeface="Georgia" panose="02040502050405020303" pitchFamily="18" charset="0"/>
              </a:rPr>
              <a:t>. Книга стала </a:t>
            </a:r>
            <a:r>
              <a:rPr lang="ru-RU" sz="1600" b="0" i="0" dirty="0" err="1">
                <a:effectLst/>
                <a:latin typeface="Georgia" panose="02040502050405020303" pitchFamily="18" charset="0"/>
              </a:rPr>
              <a:t>лідером</a:t>
            </a:r>
            <a:r>
              <a:rPr lang="ru-RU" sz="1600" b="0" i="0" dirty="0">
                <a:effectLst/>
                <a:latin typeface="Georgia" panose="02040502050405020303" pitchFamily="18" charset="0"/>
              </a:rPr>
              <a:t> </a:t>
            </a:r>
            <a:r>
              <a:rPr lang="ru-RU" sz="1600" b="0" i="0" dirty="0" err="1">
                <a:effectLst/>
                <a:latin typeface="Georgia" panose="02040502050405020303" pitchFamily="18" charset="0"/>
              </a:rPr>
              <a:t>літа</a:t>
            </a:r>
            <a:r>
              <a:rPr lang="ru-RU" sz="1600" b="0" i="0" dirty="0">
                <a:effectLst/>
                <a:latin typeface="Georgia" panose="02040502050405020303" pitchFamily="18" charset="0"/>
              </a:rPr>
              <a:t> в </a:t>
            </a:r>
            <a:r>
              <a:rPr lang="ru-RU" sz="1600" b="0" i="0" dirty="0" err="1">
                <a:effectLst/>
                <a:latin typeface="Georgia" panose="02040502050405020303" pitchFamily="18" charset="0"/>
              </a:rPr>
              <a:t>номінації</a:t>
            </a:r>
            <a:r>
              <a:rPr lang="ru-RU" sz="1600" b="0" i="0" dirty="0">
                <a:effectLst/>
                <a:latin typeface="Georgia" panose="02040502050405020303" pitchFamily="18" charset="0"/>
              </a:rPr>
              <a:t> «</a:t>
            </a:r>
            <a:r>
              <a:rPr lang="ru-RU" sz="1600" b="0" i="0" dirty="0" err="1">
                <a:effectLst/>
                <a:latin typeface="Georgia" panose="02040502050405020303" pitchFamily="18" charset="0"/>
              </a:rPr>
              <a:t>Бізнес</a:t>
            </a:r>
            <a:r>
              <a:rPr lang="ru-RU" sz="1600" b="0" i="0" dirty="0">
                <a:effectLst/>
                <a:latin typeface="Georgia" panose="02040502050405020303" pitchFamily="18" charset="0"/>
              </a:rPr>
              <a:t>/</a:t>
            </a:r>
            <a:r>
              <a:rPr lang="ru-RU" sz="1600" b="0" i="0" dirty="0" err="1">
                <a:effectLst/>
                <a:latin typeface="Georgia" panose="02040502050405020303" pitchFamily="18" charset="0"/>
              </a:rPr>
              <a:t>економіка</a:t>
            </a:r>
            <a:r>
              <a:rPr lang="ru-RU" sz="1600" b="0" i="0" dirty="0">
                <a:effectLst/>
                <a:latin typeface="Georgia" panose="02040502050405020303" pitchFamily="18" charset="0"/>
              </a:rPr>
              <a:t>/</a:t>
            </a:r>
            <a:r>
              <a:rPr lang="ru-RU" sz="1600" b="0" i="0" dirty="0" err="1">
                <a:effectLst/>
                <a:latin typeface="Georgia" panose="02040502050405020303" pitchFamily="18" charset="0"/>
              </a:rPr>
              <a:t>успіх</a:t>
            </a:r>
            <a:r>
              <a:rPr lang="ru-RU" sz="1600" b="0" i="0" dirty="0">
                <a:effectLst/>
                <a:latin typeface="Georgia" panose="02040502050405020303" pitchFamily="18" charset="0"/>
              </a:rPr>
              <a:t>» за </a:t>
            </a:r>
            <a:r>
              <a:rPr lang="ru-RU" sz="1600" b="0" i="0" dirty="0" err="1">
                <a:effectLst/>
                <a:latin typeface="Georgia" panose="02040502050405020303" pitchFamily="18" charset="0"/>
              </a:rPr>
              <a:t>версією</a:t>
            </a:r>
            <a:r>
              <a:rPr lang="ru-RU" sz="1600" b="0" i="0" dirty="0">
                <a:effectLst/>
                <a:latin typeface="Georgia" panose="02040502050405020303" pitchFamily="18" charset="0"/>
              </a:rPr>
              <a:t> </a:t>
            </a:r>
            <a:r>
              <a:rPr lang="ru-RU" sz="1600" b="0" i="0" dirty="0" err="1">
                <a:effectLst/>
                <a:latin typeface="Georgia" panose="02040502050405020303" pitchFamily="18" charset="0"/>
              </a:rPr>
              <a:t>Всеукраїнського</a:t>
            </a:r>
            <a:r>
              <a:rPr lang="ru-RU" sz="1600" b="0" i="0" dirty="0">
                <a:effectLst/>
                <a:latin typeface="Georgia" panose="02040502050405020303" pitchFamily="18" charset="0"/>
              </a:rPr>
              <a:t> рейтингу «Книжка року 2020».</a:t>
            </a:r>
            <a:r>
              <a:rPr lang="ru-RU" sz="1600" dirty="0"/>
              <a:t/>
            </a:r>
            <a:br>
              <a:rPr lang="ru-RU" sz="1600" dirty="0"/>
            </a:br>
            <a:r>
              <a:rPr lang="ru-RU" sz="1600" b="0" i="0" dirty="0" err="1">
                <a:effectLst/>
                <a:latin typeface="Georgia" panose="02040502050405020303" pitchFamily="18" charset="0"/>
              </a:rPr>
              <a:t>Авторка</a:t>
            </a:r>
            <a:r>
              <a:rPr lang="ru-RU" sz="1600" b="0" i="0" dirty="0">
                <a:effectLst/>
                <a:latin typeface="Georgia" panose="02040502050405020303" pitchFamily="18" charset="0"/>
              </a:rPr>
              <a:t> – </a:t>
            </a:r>
            <a:r>
              <a:rPr lang="ru-RU" sz="1600" b="0" i="0" dirty="0" err="1">
                <a:effectLst/>
                <a:latin typeface="Georgia" panose="02040502050405020303" pitchFamily="18" charset="0"/>
              </a:rPr>
              <a:t>підприємниця</a:t>
            </a:r>
            <a:r>
              <a:rPr lang="ru-RU" sz="1600" b="0" i="0" dirty="0">
                <a:effectLst/>
                <a:latin typeface="Georgia" panose="02040502050405020303" pitchFamily="18" charset="0"/>
              </a:rPr>
              <a:t>, </a:t>
            </a:r>
            <a:r>
              <a:rPr lang="ru-RU" sz="1600" b="0" i="0" dirty="0" err="1">
                <a:effectLst/>
                <a:latin typeface="Georgia" panose="02040502050405020303" pitchFamily="18" charset="0"/>
              </a:rPr>
              <a:t>власниця</a:t>
            </a:r>
            <a:r>
              <a:rPr lang="ru-RU" sz="1600" b="0" i="0" dirty="0">
                <a:effectLst/>
                <a:latin typeface="Georgia" panose="02040502050405020303" pitchFamily="18" charset="0"/>
              </a:rPr>
              <a:t> консалтингового й </a:t>
            </a:r>
            <a:r>
              <a:rPr lang="ru-RU" sz="1600" b="0" i="0" dirty="0" err="1">
                <a:effectLst/>
                <a:latin typeface="Georgia" panose="02040502050405020303" pitchFamily="18" charset="0"/>
              </a:rPr>
              <a:t>зообізнесу</a:t>
            </a:r>
            <a:r>
              <a:rPr lang="ru-RU" sz="1600" b="0" i="0" dirty="0">
                <a:effectLst/>
                <a:latin typeface="Georgia" panose="02040502050405020303" pitchFamily="18" charset="0"/>
              </a:rPr>
              <a:t>. 27 </a:t>
            </a:r>
            <a:r>
              <a:rPr lang="ru-RU" sz="1600" b="0" i="0" dirty="0" err="1">
                <a:effectLst/>
                <a:latin typeface="Georgia" panose="02040502050405020303" pitchFamily="18" charset="0"/>
              </a:rPr>
              <a:t>років</a:t>
            </a:r>
            <a:r>
              <a:rPr lang="ru-RU" sz="1600" b="0" i="0" dirty="0">
                <a:effectLst/>
                <a:latin typeface="Georgia" panose="02040502050405020303" pitchFamily="18" charset="0"/>
              </a:rPr>
              <a:t> </a:t>
            </a:r>
            <a:r>
              <a:rPr lang="ru-RU" sz="1600" b="0" i="0" dirty="0" err="1">
                <a:effectLst/>
                <a:latin typeface="Georgia" panose="02040502050405020303" pitchFamily="18" charset="0"/>
              </a:rPr>
              <a:t>працює</a:t>
            </a:r>
            <a:r>
              <a:rPr lang="ru-RU" sz="1600" b="0" i="0" dirty="0">
                <a:effectLst/>
                <a:latin typeface="Georgia" panose="02040502050405020303" pitchFamily="18" charset="0"/>
              </a:rPr>
              <a:t> у продажах. У 2017 </a:t>
            </a:r>
            <a:r>
              <a:rPr lang="ru-RU" sz="1600" b="0" i="0" dirty="0" err="1">
                <a:effectLst/>
                <a:latin typeface="Georgia" panose="02040502050405020303" pitchFamily="18" charset="0"/>
              </a:rPr>
              <a:t>році</a:t>
            </a:r>
            <a:r>
              <a:rPr lang="ru-RU" sz="1600" b="0" i="0" dirty="0">
                <a:effectLst/>
                <a:latin typeface="Georgia" panose="02040502050405020303" pitchFamily="18" charset="0"/>
              </a:rPr>
              <a:t> </a:t>
            </a:r>
            <a:r>
              <a:rPr lang="ru-RU" sz="1600" b="0" i="0" dirty="0" err="1">
                <a:effectLst/>
                <a:latin typeface="Georgia" panose="02040502050405020303" pitchFamily="18" charset="0"/>
              </a:rPr>
              <a:t>її</a:t>
            </a:r>
            <a:r>
              <a:rPr lang="ru-RU" sz="1600" b="0" i="0" dirty="0">
                <a:effectLst/>
                <a:latin typeface="Georgia" panose="02040502050405020303" pitchFamily="18" charset="0"/>
              </a:rPr>
              <a:t> перша книга «</a:t>
            </a:r>
            <a:r>
              <a:rPr lang="ru-RU" sz="1600" b="0" i="0" dirty="0" err="1">
                <a:effectLst/>
                <a:latin typeface="Georgia" panose="02040502050405020303" pitchFamily="18" charset="0"/>
              </a:rPr>
              <a:t>Почніть</a:t>
            </a:r>
            <a:r>
              <a:rPr lang="ru-RU" sz="1600" b="0" i="0" dirty="0">
                <a:effectLst/>
                <a:latin typeface="Georgia" panose="02040502050405020303" pitchFamily="18" charset="0"/>
              </a:rPr>
              <a:t> </a:t>
            </a:r>
            <a:r>
              <a:rPr lang="ru-RU" sz="1600" b="0" i="0" dirty="0" err="1">
                <a:effectLst/>
                <a:latin typeface="Georgia" panose="02040502050405020303" pitchFamily="18" charset="0"/>
              </a:rPr>
              <a:t>говорити</a:t>
            </a:r>
            <a:r>
              <a:rPr lang="ru-RU" sz="1600" b="0" i="0" dirty="0">
                <a:effectLst/>
                <a:latin typeface="Georgia" panose="02040502050405020303" pitchFamily="18" charset="0"/>
              </a:rPr>
              <a:t> "</a:t>
            </a:r>
            <a:r>
              <a:rPr lang="ru-RU" sz="1600" b="0" i="0" dirty="0" err="1">
                <a:effectLst/>
                <a:latin typeface="Georgia" panose="02040502050405020303" pitchFamily="18" charset="0"/>
              </a:rPr>
              <a:t>Ні</a:t>
            </a:r>
            <a:r>
              <a:rPr lang="ru-RU" sz="1600" b="0" i="0" dirty="0">
                <a:effectLst/>
                <a:latin typeface="Georgia" panose="02040502050405020303" pitchFamily="18" charset="0"/>
              </a:rPr>
              <a:t>"» стала </a:t>
            </a:r>
            <a:r>
              <a:rPr lang="ru-RU" sz="1600" b="0" i="0" dirty="0" err="1">
                <a:effectLst/>
                <a:latin typeface="Georgia" panose="02040502050405020303" pitchFamily="18" charset="0"/>
              </a:rPr>
              <a:t>бестселером</a:t>
            </a:r>
            <a:r>
              <a:rPr lang="ru-RU" sz="1600" b="0" i="0" dirty="0">
                <a:effectLst/>
                <a:latin typeface="Georgia" panose="02040502050405020303" pitchFamily="18" charset="0"/>
              </a:rPr>
              <a:t>, а у 2019-му Людмила перемогла на </a:t>
            </a:r>
            <a:r>
              <a:rPr lang="ru-RU" sz="1600" b="0" i="0" dirty="0" err="1">
                <a:effectLst/>
                <a:latin typeface="Georgia" panose="02040502050405020303" pitchFamily="18" charset="0"/>
              </a:rPr>
              <a:t>конкурсі</a:t>
            </a:r>
            <a:r>
              <a:rPr lang="ru-RU" sz="1600" b="0" i="0" dirty="0">
                <a:effectLst/>
                <a:latin typeface="Georgia" panose="02040502050405020303" pitchFamily="18" charset="0"/>
              </a:rPr>
              <a:t> «</a:t>
            </a:r>
            <a:r>
              <a:rPr lang="ru-RU" sz="1600" b="0" i="0" dirty="0" err="1">
                <a:effectLst/>
                <a:latin typeface="Georgia" panose="02040502050405020303" pitchFamily="18" charset="0"/>
              </a:rPr>
              <a:t>Найкращий</a:t>
            </a:r>
            <a:r>
              <a:rPr lang="ru-RU" sz="1600" b="0" i="0" dirty="0">
                <a:effectLst/>
                <a:latin typeface="Georgia" panose="02040502050405020303" pitchFamily="18" charset="0"/>
              </a:rPr>
              <a:t> </a:t>
            </a:r>
            <a:r>
              <a:rPr lang="ru-RU" sz="1600" b="0" i="0" dirty="0" err="1">
                <a:effectLst/>
                <a:latin typeface="Georgia" panose="02040502050405020303" pitchFamily="18" charset="0"/>
              </a:rPr>
              <a:t>бізнес-блогер</a:t>
            </a:r>
            <a:r>
              <a:rPr lang="ru-RU" sz="1600" b="0" i="0" dirty="0">
                <a:effectLst/>
                <a:latin typeface="Georgia" panose="02040502050405020303" pitchFamily="18" charset="0"/>
              </a:rPr>
              <a:t> </a:t>
            </a:r>
            <a:r>
              <a:rPr lang="ru-RU" sz="1600" b="0" i="0" dirty="0" err="1">
                <a:effectLst/>
                <a:latin typeface="Georgia" panose="02040502050405020303" pitchFamily="18" charset="0"/>
              </a:rPr>
              <a:t>України</a:t>
            </a:r>
            <a:r>
              <a:rPr lang="ru-RU" sz="1600" b="0" i="0" dirty="0">
                <a:effectLst/>
                <a:latin typeface="Georgia" panose="02040502050405020303" pitchFamily="18" charset="0"/>
              </a:rPr>
              <a:t> 2019».</a:t>
            </a:r>
            <a:r>
              <a:rPr lang="ru-RU" sz="1600" dirty="0"/>
              <a:t/>
            </a:r>
            <a:br>
              <a:rPr lang="ru-RU" sz="1600" dirty="0"/>
            </a:br>
            <a:r>
              <a:rPr lang="ru-RU" sz="1600" b="0" i="0" dirty="0">
                <a:effectLst/>
                <a:latin typeface="Georgia" panose="02040502050405020303" pitchFamily="18" charset="0"/>
              </a:rPr>
              <a:t>У </a:t>
            </a:r>
            <a:r>
              <a:rPr lang="ru-RU" sz="1600" b="0" i="0" dirty="0" err="1">
                <a:effectLst/>
                <a:latin typeface="Georgia" panose="02040502050405020303" pitchFamily="18" charset="0"/>
              </a:rPr>
              <a:t>грудні</a:t>
            </a:r>
            <a:r>
              <a:rPr lang="ru-RU" sz="1600" b="0" i="0" dirty="0">
                <a:effectLst/>
                <a:latin typeface="Georgia" panose="02040502050405020303" pitchFamily="18" charset="0"/>
              </a:rPr>
              <a:t> 2019-го одна з </a:t>
            </a:r>
            <a:r>
              <a:rPr lang="ru-RU" sz="1600" b="0" i="0" dirty="0" err="1">
                <a:effectLst/>
                <a:latin typeface="Georgia" panose="02040502050405020303" pitchFamily="18" charset="0"/>
              </a:rPr>
              <a:t>читачок</a:t>
            </a:r>
            <a:r>
              <a:rPr lang="ru-RU" sz="1600" b="0" i="0" dirty="0">
                <a:effectLst/>
                <a:latin typeface="Georgia" panose="02040502050405020303" pitchFamily="18" charset="0"/>
              </a:rPr>
              <a:t> попросила: «</a:t>
            </a:r>
            <a:r>
              <a:rPr lang="ru-RU" sz="1600" b="0" i="0" dirty="0" err="1">
                <a:effectLst/>
                <a:latin typeface="Georgia" panose="02040502050405020303" pitchFamily="18" charset="0"/>
              </a:rPr>
              <a:t>Напишіть</a:t>
            </a:r>
            <a:r>
              <a:rPr lang="ru-RU" sz="1600" b="0" i="0" dirty="0">
                <a:effectLst/>
                <a:latin typeface="Georgia" panose="02040502050405020303" pitchFamily="18" charset="0"/>
              </a:rPr>
              <a:t> книгу, як </a:t>
            </a:r>
            <a:r>
              <a:rPr lang="ru-RU" sz="1600" b="0" i="0" dirty="0" err="1">
                <a:effectLst/>
                <a:latin typeface="Georgia" panose="02040502050405020303" pitchFamily="18" charset="0"/>
              </a:rPr>
              <a:t>говорити</a:t>
            </a:r>
            <a:r>
              <a:rPr lang="ru-RU" sz="1600" b="0" i="0" dirty="0">
                <a:effectLst/>
                <a:latin typeface="Georgia" panose="02040502050405020303" pitchFamily="18" charset="0"/>
              </a:rPr>
              <a:t> “Так”». Людмила </a:t>
            </a:r>
            <a:r>
              <a:rPr lang="ru-RU" sz="1600" b="0" i="0" dirty="0" err="1">
                <a:effectLst/>
                <a:latin typeface="Georgia" panose="02040502050405020303" pitchFamily="18" charset="0"/>
              </a:rPr>
              <a:t>згадала</a:t>
            </a:r>
            <a:r>
              <a:rPr lang="ru-RU" sz="1600" b="0" i="0" dirty="0">
                <a:effectLst/>
                <a:latin typeface="Georgia" panose="02040502050405020303" pitchFamily="18" charset="0"/>
              </a:rPr>
              <a:t>, </a:t>
            </a:r>
            <a:r>
              <a:rPr lang="ru-RU" sz="1600" b="0" i="0" dirty="0" err="1">
                <a:effectLst/>
                <a:latin typeface="Georgia" panose="02040502050405020303" pitchFamily="18" charset="0"/>
              </a:rPr>
              <a:t>що</a:t>
            </a:r>
            <a:r>
              <a:rPr lang="ru-RU" sz="1600" b="0" i="0" dirty="0">
                <a:effectLst/>
                <a:latin typeface="Georgia" panose="02040502050405020303" pitchFamily="18" charset="0"/>
              </a:rPr>
              <a:t> на кожному </a:t>
            </a:r>
            <a:r>
              <a:rPr lang="ru-RU" sz="1600" b="0" i="0" dirty="0" err="1">
                <a:effectLst/>
                <a:latin typeface="Georgia" panose="02040502050405020303" pitchFamily="18" charset="0"/>
              </a:rPr>
              <a:t>бізнес-тренінгу</a:t>
            </a:r>
            <a:r>
              <a:rPr lang="ru-RU" sz="1600" b="0" i="0" dirty="0">
                <a:effectLst/>
                <a:latin typeface="Georgia" panose="02040502050405020303" pitchFamily="18" charset="0"/>
              </a:rPr>
              <a:t> </a:t>
            </a:r>
            <a:r>
              <a:rPr lang="ru-RU" sz="1600" b="0" i="0" dirty="0" err="1">
                <a:effectLst/>
                <a:latin typeface="Georgia" panose="02040502050405020303" pitchFamily="18" charset="0"/>
              </a:rPr>
              <a:t>її</a:t>
            </a:r>
            <a:r>
              <a:rPr lang="ru-RU" sz="1600" b="0" i="0" dirty="0">
                <a:effectLst/>
                <a:latin typeface="Georgia" panose="02040502050405020303" pitchFamily="18" charset="0"/>
              </a:rPr>
              <a:t> </a:t>
            </a:r>
            <a:r>
              <a:rPr lang="ru-RU" sz="1600" b="0" i="0" dirty="0" err="1">
                <a:effectLst/>
                <a:latin typeface="Georgia" panose="02040502050405020303" pitchFamily="18" charset="0"/>
              </a:rPr>
              <a:t>запитують</a:t>
            </a:r>
            <a:r>
              <a:rPr lang="ru-RU" sz="1600" b="0" i="0" dirty="0">
                <a:effectLst/>
                <a:latin typeface="Georgia" panose="02040502050405020303" pitchFamily="18" charset="0"/>
              </a:rPr>
              <a:t>, як </a:t>
            </a:r>
            <a:r>
              <a:rPr lang="ru-RU" sz="1600" b="0" i="0" dirty="0" err="1">
                <a:effectLst/>
                <a:latin typeface="Georgia" panose="02040502050405020303" pitchFamily="18" charset="0"/>
              </a:rPr>
              <a:t>повірити</a:t>
            </a:r>
            <a:r>
              <a:rPr lang="ru-RU" sz="1600" b="0" i="0" dirty="0">
                <a:effectLst/>
                <a:latin typeface="Georgia" panose="02040502050405020303" pitchFamily="18" charset="0"/>
              </a:rPr>
              <a:t> в себе і </a:t>
            </a:r>
            <a:r>
              <a:rPr lang="ru-RU" sz="1600" b="0" i="0" dirty="0" err="1">
                <a:effectLst/>
                <a:latin typeface="Georgia" panose="02040502050405020303" pitchFamily="18" charset="0"/>
              </a:rPr>
              <a:t>реагувати</a:t>
            </a:r>
            <a:r>
              <a:rPr lang="ru-RU" sz="1600" b="0" i="0" dirty="0">
                <a:effectLst/>
                <a:latin typeface="Georgia" panose="02040502050405020303" pitchFamily="18" charset="0"/>
              </a:rPr>
              <a:t> на негатив. Вона </a:t>
            </a:r>
            <a:r>
              <a:rPr lang="ru-RU" sz="1600" b="0" i="0" dirty="0" err="1">
                <a:effectLst/>
                <a:latin typeface="Georgia" panose="02040502050405020303" pitchFamily="18" charset="0"/>
              </a:rPr>
              <a:t>вирішила</a:t>
            </a:r>
            <a:r>
              <a:rPr lang="ru-RU" sz="1600" b="0" i="0" dirty="0">
                <a:effectLst/>
                <a:latin typeface="Georgia" panose="02040502050405020303" pitchFamily="18" charset="0"/>
              </a:rPr>
              <a:t> </a:t>
            </a:r>
            <a:r>
              <a:rPr lang="ru-RU" sz="1600" b="0" i="0" dirty="0" err="1">
                <a:effectLst/>
                <a:latin typeface="Georgia" panose="02040502050405020303" pitchFamily="18" charset="0"/>
              </a:rPr>
              <a:t>написати</a:t>
            </a:r>
            <a:r>
              <a:rPr lang="ru-RU" sz="1600" b="0" i="0" dirty="0">
                <a:effectLst/>
                <a:latin typeface="Georgia" panose="02040502050405020303" pitchFamily="18" charset="0"/>
              </a:rPr>
              <a:t> книгу на </a:t>
            </a:r>
            <a:r>
              <a:rPr lang="ru-RU" sz="1600" b="0" i="0" dirty="0" err="1">
                <a:effectLst/>
                <a:latin typeface="Georgia" panose="02040502050405020303" pitchFamily="18" charset="0"/>
              </a:rPr>
              <a:t>цю</a:t>
            </a:r>
            <a:r>
              <a:rPr lang="ru-RU" sz="1600" b="0" i="0" dirty="0">
                <a:effectLst/>
                <a:latin typeface="Georgia" panose="02040502050405020303" pitchFamily="18" charset="0"/>
              </a:rPr>
              <a:t> тему до Нового року, </a:t>
            </a:r>
            <a:r>
              <a:rPr lang="ru-RU" sz="1600" b="0" i="0" dirty="0" err="1">
                <a:effectLst/>
                <a:latin typeface="Georgia" panose="02040502050405020303" pitchFamily="18" charset="0"/>
              </a:rPr>
              <a:t>тобто</a:t>
            </a:r>
            <a:r>
              <a:rPr lang="ru-RU" sz="1600" b="0" i="0" dirty="0">
                <a:effectLst/>
                <a:latin typeface="Georgia" panose="02040502050405020303" pitchFamily="18" charset="0"/>
              </a:rPr>
              <a:t> за </a:t>
            </a:r>
            <a:r>
              <a:rPr lang="ru-RU" sz="1600" b="0" i="0" dirty="0" err="1">
                <a:effectLst/>
                <a:latin typeface="Georgia" panose="02040502050405020303" pitchFamily="18" charset="0"/>
              </a:rPr>
              <a:t>місяць</a:t>
            </a:r>
            <a:r>
              <a:rPr lang="ru-RU" sz="1600" b="0" i="0" dirty="0">
                <a:effectLst/>
                <a:latin typeface="Georgia" panose="02040502050405020303" pitchFamily="18" charset="0"/>
              </a:rPr>
              <a:t>. </a:t>
            </a:r>
            <a:r>
              <a:rPr lang="ru-RU" sz="1600" b="0" i="0" dirty="0" err="1">
                <a:effectLst/>
                <a:latin typeface="Georgia" panose="02040502050405020303" pitchFamily="18" charset="0"/>
              </a:rPr>
              <a:t>Працювала</a:t>
            </a:r>
            <a:r>
              <a:rPr lang="ru-RU" sz="1600" b="0" i="0" dirty="0">
                <a:effectLst/>
                <a:latin typeface="Georgia" panose="02040502050405020303" pitchFamily="18" charset="0"/>
              </a:rPr>
              <a:t> по 12–14 годин на день, але </a:t>
            </a:r>
            <a:r>
              <a:rPr lang="ru-RU" sz="1600" b="0" i="0" dirty="0" err="1">
                <a:effectLst/>
                <a:latin typeface="Georgia" panose="02040502050405020303" pitchFamily="18" charset="0"/>
              </a:rPr>
              <a:t>встигла</a:t>
            </a:r>
            <a:r>
              <a:rPr lang="ru-RU" sz="1600" b="0" i="0" dirty="0">
                <a:effectLst/>
                <a:latin typeface="Georgia" panose="02040502050405020303" pitchFamily="18" charset="0"/>
              </a:rPr>
              <a:t>: </a:t>
            </a:r>
            <a:r>
              <a:rPr lang="ru-RU" sz="1600" b="0" i="0" dirty="0" err="1">
                <a:effectLst/>
                <a:latin typeface="Georgia" panose="02040502050405020303" pitchFamily="18" charset="0"/>
              </a:rPr>
              <a:t>крапку</a:t>
            </a:r>
            <a:r>
              <a:rPr lang="ru-RU" sz="1600" b="0" i="0" dirty="0">
                <a:effectLst/>
                <a:latin typeface="Georgia" panose="02040502050405020303" pitchFamily="18" charset="0"/>
              </a:rPr>
              <a:t> поставила о 5-й ранку 1 </a:t>
            </a:r>
            <a:r>
              <a:rPr lang="ru-RU" sz="1600" b="0" i="0" dirty="0" err="1">
                <a:effectLst/>
                <a:latin typeface="Georgia" panose="02040502050405020303" pitchFamily="18" charset="0"/>
              </a:rPr>
              <a:t>січня</a:t>
            </a:r>
            <a:r>
              <a:rPr lang="ru-RU" sz="1600" b="0" i="0" dirty="0">
                <a:effectLst/>
                <a:latin typeface="Georgia" panose="02040502050405020303" pitchFamily="18" charset="0"/>
              </a:rPr>
              <a:t>. </a:t>
            </a:r>
            <a:endParaRPr lang="uk-UA" sz="1600" dirty="0"/>
          </a:p>
        </p:txBody>
      </p:sp>
      <p:pic>
        <p:nvPicPr>
          <p:cNvPr id="3" name="Picture 2" descr="https://romny-vk.gov.ua/wp-content/uploads/2021/06/banner-rassyilka-podari-biblioteke-knigu-e1622704290459-350x146.jpg">
            <a:extLst>
              <a:ext uri="{FF2B5EF4-FFF2-40B4-BE49-F238E27FC236}">
                <a16:creationId xmlns:a16="http://schemas.microsoft.com/office/drawing/2014/main" id="{BF25DDC6-E8A4-4FF5-B6E9-65A2A22DFBFD}"/>
              </a:ext>
            </a:extLst>
          </p:cNvPr>
          <p:cNvPicPr>
            <a:picLocks noChangeAspect="1" noChangeArrowheads="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64260" r="6765"/>
          <a:stretch/>
        </p:blipFill>
        <p:spPr bwMode="auto">
          <a:xfrm>
            <a:off x="8840366" y="95897"/>
            <a:ext cx="3621457" cy="6149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Коли говорити «Так». Як повірити в себе та реагувати на негатив">
            <a:extLst>
              <a:ext uri="{FF2B5EF4-FFF2-40B4-BE49-F238E27FC236}">
                <a16:creationId xmlns:a16="http://schemas.microsoft.com/office/drawing/2014/main" id="{DAAC14B9-627A-4567-8908-F3BC6533F1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2" y="1888760"/>
            <a:ext cx="2670444" cy="40056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8F85E2-B541-44AD-A356-0A136AD7AC63}"/>
              </a:ext>
            </a:extLst>
          </p:cNvPr>
          <p:cNvSpPr txBox="1"/>
          <p:nvPr/>
        </p:nvSpPr>
        <p:spPr>
          <a:xfrm>
            <a:off x="1109272" y="254833"/>
            <a:ext cx="7495082" cy="646331"/>
          </a:xfrm>
          <a:prstGeom prst="rect">
            <a:avLst/>
          </a:prstGeom>
          <a:noFill/>
        </p:spPr>
        <p:txBody>
          <a:bodyPr wrap="square" rtlCol="0">
            <a:spAutoFit/>
          </a:bodyPr>
          <a:lstStyle/>
          <a:p>
            <a:r>
              <a:rPr lang="uk-UA" b="1" i="1" dirty="0" err="1"/>
              <a:t>Калабаха</a:t>
            </a:r>
            <a:r>
              <a:rPr lang="uk-UA" b="1" i="1" dirty="0"/>
              <a:t> Л. Коли говорити «</a:t>
            </a:r>
            <a:r>
              <a:rPr lang="uk-UA" b="1" i="1" dirty="0">
                <a:solidFill>
                  <a:schemeClr val="accent1">
                    <a:lumMod val="75000"/>
                  </a:schemeClr>
                </a:solidFill>
              </a:rPr>
              <a:t>ТАК</a:t>
            </a:r>
            <a:r>
              <a:rPr lang="uk-UA" b="1" i="1" dirty="0"/>
              <a:t>». / Людмила </a:t>
            </a:r>
            <a:r>
              <a:rPr lang="uk-UA" b="1" i="1" dirty="0" err="1"/>
              <a:t>Калабаха</a:t>
            </a:r>
            <a:r>
              <a:rPr lang="uk-UA" b="1" i="1" dirty="0"/>
              <a:t>. – К.</a:t>
            </a:r>
            <a:r>
              <a:rPr lang="en-US" b="1" i="1" dirty="0"/>
              <a:t>: </a:t>
            </a:r>
            <a:r>
              <a:rPr lang="uk-UA" b="1" i="1" dirty="0"/>
              <a:t>Школяр, 2020. – 312 с.</a:t>
            </a:r>
            <a:endParaRPr lang="ru-RU" b="1" i="1" dirty="0"/>
          </a:p>
        </p:txBody>
      </p:sp>
    </p:spTree>
    <p:extLst>
      <p:ext uri="{BB962C8B-B14F-4D97-AF65-F5344CB8AC3E}">
        <p14:creationId xmlns:p14="http://schemas.microsoft.com/office/powerpoint/2010/main" val="252176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CCDBF2D-AB56-48C1-ADDA-0F738ECD5616}"/>
              </a:ext>
            </a:extLst>
          </p:cNvPr>
          <p:cNvSpPr/>
          <p:nvPr/>
        </p:nvSpPr>
        <p:spPr>
          <a:xfrm>
            <a:off x="8999096" y="516762"/>
            <a:ext cx="3192904" cy="2585323"/>
          </a:xfrm>
          <a:prstGeom prst="rect">
            <a:avLst/>
          </a:prstGeom>
        </p:spPr>
        <p:txBody>
          <a:bodyPr wrap="square">
            <a:spAutoFit/>
          </a:bodyPr>
          <a:lstStyle/>
          <a:p>
            <a:r>
              <a:rPr lang="uk-UA" b="1" i="1" dirty="0">
                <a:latin typeface="Comic Sans MS" panose="030F0702030302020204" pitchFamily="66" charset="0"/>
              </a:rPr>
              <a:t>Номінація </a:t>
            </a:r>
          </a:p>
          <a:p>
            <a:r>
              <a:rPr lang="uk-UA" b="1" i="1" dirty="0">
                <a:latin typeface="Comic Sans MS" panose="030F0702030302020204" pitchFamily="66" charset="0"/>
              </a:rPr>
              <a:t>«Книги про розвиток бізнесу» </a:t>
            </a:r>
          </a:p>
          <a:p>
            <a:r>
              <a:rPr lang="uk-UA" b="1" i="1" dirty="0">
                <a:latin typeface="Comic Sans MS" panose="030F0702030302020204" pitchFamily="66" charset="0"/>
              </a:rPr>
              <a:t>«</a:t>
            </a:r>
            <a:r>
              <a:rPr lang="uk-UA" b="1" i="1" dirty="0" err="1">
                <a:latin typeface="Comic Sans MS" panose="030F0702030302020204" pitchFamily="66" charset="0"/>
              </a:rPr>
              <a:t>Успешний</a:t>
            </a:r>
            <a:r>
              <a:rPr lang="uk-UA" b="1" i="1" dirty="0">
                <a:latin typeface="Comic Sans MS" panose="030F0702030302020204" pitchFamily="66" charset="0"/>
              </a:rPr>
              <a:t> </a:t>
            </a:r>
            <a:r>
              <a:rPr lang="uk-UA" b="1" i="1" dirty="0" err="1">
                <a:latin typeface="Comic Sans MS" panose="030F0702030302020204" pitchFamily="66" charset="0"/>
              </a:rPr>
              <a:t>руководитель</a:t>
            </a:r>
            <a:r>
              <a:rPr lang="uk-UA" b="1" i="1" dirty="0">
                <a:latin typeface="Comic Sans MS" panose="030F0702030302020204" pitchFamily="66" charset="0"/>
              </a:rPr>
              <a:t>»</a:t>
            </a:r>
          </a:p>
          <a:p>
            <a:r>
              <a:rPr lang="uk-UA" b="1" i="1" dirty="0">
                <a:latin typeface="Comic Sans MS" panose="030F0702030302020204" pitchFamily="66" charset="0"/>
              </a:rPr>
              <a:t>Автор – Євгеній Бондаренко</a:t>
            </a:r>
          </a:p>
          <a:p>
            <a:endParaRPr lang="ru-RU" dirty="0"/>
          </a:p>
          <a:p>
            <a:endParaRPr lang="ru-RU" dirty="0"/>
          </a:p>
        </p:txBody>
      </p:sp>
      <p:pic>
        <p:nvPicPr>
          <p:cNvPr id="3074" name="Picture 2" descr="Купить книгу «Успешный руководитель. 50 проверенных инструментов на каждый  день» Евгений Бондаренко в Киеве, Украине | цены, отзывы в  интернет-магазине Book24 | ISBN 978-966-415-071-9">
            <a:extLst>
              <a:ext uri="{FF2B5EF4-FFF2-40B4-BE49-F238E27FC236}">
                <a16:creationId xmlns:a16="http://schemas.microsoft.com/office/drawing/2014/main" id="{0FAB1840-C80D-4EC2-A918-DE0C75CDE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947"/>
            <a:ext cx="3769600" cy="45411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Влиятельный бизнес, или Полсотни инструментов для стопроцентного успеха |  Mind.ua">
            <a:extLst>
              <a:ext uri="{FF2B5EF4-FFF2-40B4-BE49-F238E27FC236}">
                <a16:creationId xmlns:a16="http://schemas.microsoft.com/office/drawing/2014/main" id="{16D95EE3-AAA0-4D6C-B240-5B9F86027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599" y="1603948"/>
            <a:ext cx="4759803" cy="4541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82EA50-BC74-42BB-9CE5-9099D2E23630}"/>
              </a:ext>
            </a:extLst>
          </p:cNvPr>
          <p:cNvSpPr txBox="1"/>
          <p:nvPr/>
        </p:nvSpPr>
        <p:spPr>
          <a:xfrm>
            <a:off x="1019330" y="712873"/>
            <a:ext cx="5966085" cy="369332"/>
          </a:xfrm>
          <a:prstGeom prst="rect">
            <a:avLst/>
          </a:prstGeom>
          <a:noFill/>
        </p:spPr>
        <p:txBody>
          <a:bodyPr wrap="square" rtlCol="0">
            <a:spAutoFit/>
          </a:bodyPr>
          <a:lstStyle/>
          <a:p>
            <a:r>
              <a:rPr lang="uk-UA" b="1" i="1" dirty="0">
                <a:solidFill>
                  <a:schemeClr val="accent5">
                    <a:lumMod val="75000"/>
                  </a:schemeClr>
                </a:solidFill>
                <a:latin typeface="Comic Sans MS" panose="030F0702030302020204" pitchFamily="66" charset="0"/>
              </a:rPr>
              <a:t>50 перевірених інструментів на кожний день</a:t>
            </a:r>
            <a:endParaRPr lang="ru-RU"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310196186"/>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320</TotalTime>
  <Words>1224</Words>
  <Application>Microsoft Office PowerPoint</Application>
  <PresentationFormat>Широкоэкранный</PresentationFormat>
  <Paragraphs>63</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Comic Sans MS</vt:lpstr>
      <vt:lpstr>Georgia</vt:lpstr>
      <vt:lpstr>Gill Sans MT</vt:lpstr>
      <vt:lpstr>PT-Serif</vt:lpstr>
      <vt:lpstr>Roboto</vt:lpstr>
      <vt:lpstr>Times New Roman</vt:lpstr>
      <vt:lpstr>Wingdings</vt:lpstr>
      <vt:lpstr>Галерея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Lib-01</dc:creator>
  <cp:lastModifiedBy>newlib</cp:lastModifiedBy>
  <cp:revision>34</cp:revision>
  <dcterms:created xsi:type="dcterms:W3CDTF">2021-08-09T09:29:41Z</dcterms:created>
  <dcterms:modified xsi:type="dcterms:W3CDTF">2026-04-02T11:49:07Z</dcterms:modified>
</cp:coreProperties>
</file>