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5" r:id="rId2"/>
    <p:sldId id="256" r:id="rId3"/>
    <p:sldId id="257" r:id="rId4"/>
    <p:sldId id="258" r:id="rId5"/>
    <p:sldId id="260" r:id="rId6"/>
    <p:sldId id="261" r:id="rId7"/>
    <p:sldId id="262" r:id="rId8"/>
    <p:sldId id="259" r:id="rId9"/>
    <p:sldId id="263" r:id="rId10"/>
    <p:sldId id="266" r:id="rId11"/>
    <p:sldId id="26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CDA10-B532-410F-A2C2-4A98F5578FD2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ADCAE-D9CB-46C2-A47D-044FE2C9E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6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ADCAE-D9CB-46C2-A47D-044FE2C9E87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60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ADCAE-D9CB-46C2-A47D-044FE2C9E87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87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ADCAE-D9CB-46C2-A47D-044FE2C9E8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4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6ADCAE-D9CB-46C2-A47D-044FE2C9E87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27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F2AA01-5E7E-4214-9158-4F24DBF9E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0DEE67-51A5-401B-AE8D-B5B92A664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81C1C-5875-49DB-99B2-E8E49DFD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8A213-81AB-4DD2-85DD-E1AA4E115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DF6FA-82DF-4058-B1A3-763BE65D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47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A2984-EEE4-4131-976D-C10B8BF7B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191A34-F7FE-4FC0-AC3D-C9DF83BB2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EF94A-0F35-4A5F-A3D4-8BE97C39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7B7F10-8732-4434-89AB-C1467674C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68101-7FAA-484D-8A96-E286FF9D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70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81D60D-8CF2-45E7-9FC8-85B2F77AB5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9B44E88-CFB9-4DEC-BB95-7635A3425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F88B3-8523-47F5-9AE1-64B0D73B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44B97C-E0B0-4F10-A150-C3BFE3B5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FB7B49-3E05-46BD-92AD-180257FC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E81EA-26B5-4FD8-8BAB-CB1E2FD60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AC166-0FB4-4F63-B996-9F175AA4B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147ADA-CC40-490D-B711-9E2694717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C642A-8DB5-451F-9B44-97E4D9CCB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6B537E-ED15-45AB-8EED-2484DE54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97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6A9F8-0A2D-4D05-AE50-3F435DE52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2C2DB-AF4A-4D12-A37E-B83779A0E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3E44D5-7A33-4832-A037-0B94EEB4C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D221B-3843-4379-83A3-772A8A2C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5515AE-B659-40BF-A4D9-86CEF029F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3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8D25E-E91E-4463-8E30-28F02476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82F708-F61A-489F-A4A0-BB24D9438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77A484-8447-404C-BE87-1381F758D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5B95AD-70CB-4685-9336-457D1E67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56CF80-3DFC-4A28-A6C9-7106CB541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9ACBB8-0E0F-412B-B4CC-1A5572BF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6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731AB-9E2E-4BB8-963A-EFBB7F1F7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45677E-F60D-459F-A050-AB5C4EF5E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BE9E28-1622-4975-BC39-84FFA751B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195369-1F9F-4525-8D9D-8F79868ED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8D6A042-5F6F-43BE-9FB9-FA9E66655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76AD87-8431-4942-9843-591F6A53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A4C3D6-29CB-45E3-81BD-A89F26E2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DD0D92-0782-4085-BBB3-FD299D81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82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2D490-0FD2-418D-B16B-404CB192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90E766-29E3-4765-8B8C-234E31EEC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590E350-3062-4F8D-8B71-92AED04E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561D42-9E41-4863-9E75-B9A348A0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27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D294D7-7688-4209-A2BA-92642D8A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5D0957-F7F4-4AAD-AB5E-285FC393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30EE82-C625-4C18-B1C9-E77ED7202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6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1DBAB-6A2C-4C0F-A846-F0A43249C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2EE945-8C3A-4A29-9362-5B060C53B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EB0133-DFDF-486B-8645-7167EAA73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9ABAF9-F84E-4542-918C-7FE9DAD2F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F20E6E-D293-4F5B-83E4-1240EE7B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544FD2-D65A-4820-B63B-93204DE6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38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6C4613-5BE8-4F15-B7C5-24CC6BF95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ED1780-93A6-4F60-895F-B34538DB9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6F5AD-FF42-4BA4-AEA9-D35B01D618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9D602A-18DA-4814-81FB-ED8E7368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7E4465-C5B8-4584-BF6E-064811D02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764C97-1D61-4C12-B1B2-D7B802A5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24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EE272-93C8-4060-990D-A6884C0F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15CE3-5AB1-41ED-BCFF-638EB287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F417AD-FB72-420A-A1DA-C1909927B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2056E-7CD3-4520-88F8-5DAEA306D020}" type="datetimeFigureOut">
              <a:rPr lang="ru-RU" smtClean="0"/>
              <a:t>21.08.2023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206725-7AF7-42EA-84EB-54339ED5A4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623969-7712-43C5-B7F4-405399C92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71F1-DF2B-4C1D-A701-17DA2C565A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08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62342B-AFD3-4321-8A07-D796D626C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3361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60A381-132B-4807-AA30-964B7719E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757" y="525423"/>
            <a:ext cx="6236749" cy="146926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1B5690-B9EE-4479-B6C0-9F614DD77528}"/>
              </a:ext>
            </a:extLst>
          </p:cNvPr>
          <p:cNvSpPr/>
          <p:nvPr/>
        </p:nvSpPr>
        <p:spPr>
          <a:xfrm>
            <a:off x="2507357" y="2030359"/>
            <a:ext cx="7177286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dirty="0">
                <a:ln/>
                <a:solidFill>
                  <a:schemeClr val="accent2">
                    <a:lumMod val="50000"/>
                  </a:schemeClr>
                </a:solidFill>
              </a:rPr>
              <a:t>Л</a:t>
            </a:r>
            <a:r>
              <a:rPr lang="ru-RU" sz="5400" b="1" dirty="0" err="1">
                <a:ln/>
                <a:solidFill>
                  <a:schemeClr val="accent2">
                    <a:lumMod val="50000"/>
                  </a:schemeClr>
                </a:solidFill>
              </a:rPr>
              <a:t>ітописець</a:t>
            </a:r>
            <a:r>
              <a:rPr lang="ru-RU" sz="5400" b="1" dirty="0">
                <a:ln/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2">
                    <a:lumMod val="50000"/>
                  </a:schemeClr>
                </a:solidFill>
              </a:rPr>
              <a:t>нашої</a:t>
            </a:r>
            <a:r>
              <a:rPr lang="ru-RU" sz="5400" b="1" dirty="0">
                <a:ln/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2">
                    <a:lumMod val="50000"/>
                  </a:schemeClr>
                </a:solidFill>
              </a:rPr>
              <a:t>доби</a:t>
            </a:r>
            <a:endParaRPr lang="ru-RU" sz="5400" b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До 70-річчя </a:t>
            </a:r>
            <a:r>
              <a:rPr lang="ru-RU" sz="36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від</a:t>
            </a:r>
            <a:r>
              <a:rPr lang="ru-RU" sz="3600" b="1" cap="none" spc="0" dirty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 дня </a:t>
            </a:r>
            <a:r>
              <a:rPr lang="ru-RU" sz="3600" b="1" cap="none" spc="0" dirty="0" err="1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народження</a:t>
            </a:r>
            <a:endParaRPr lang="ru-RU" sz="36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ctr"/>
            <a:r>
              <a:rPr lang="ru-RU" sz="3600" b="1" dirty="0" err="1">
                <a:ln/>
                <a:solidFill>
                  <a:schemeClr val="accent2">
                    <a:lumMod val="75000"/>
                  </a:schemeClr>
                </a:solidFill>
              </a:rPr>
              <a:t>Дмитра</a:t>
            </a:r>
            <a:r>
              <a:rPr lang="ru-RU" sz="36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ln/>
                <a:solidFill>
                  <a:schemeClr val="accent2">
                    <a:lumMod val="75000"/>
                  </a:schemeClr>
                </a:solidFill>
              </a:rPr>
              <a:t>Кременя</a:t>
            </a:r>
            <a:endParaRPr lang="ru-RU" sz="36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EFA2C171-58E1-4F83-9101-03145032D910}"/>
              </a:ext>
            </a:extLst>
          </p:cNvPr>
          <p:cNvSpPr txBox="1">
            <a:spLocks/>
          </p:cNvSpPr>
          <p:nvPr/>
        </p:nvSpPr>
        <p:spPr>
          <a:xfrm>
            <a:off x="3454400" y="5725428"/>
            <a:ext cx="8026400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i="1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Підготувала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i="1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бібліотекар ВЦПБ  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uk-UA" sz="1800" i="1" u="none" strike="noStrike" kern="1200" cap="none" spc="0" normalizeH="0" baseline="0" noProof="0" dirty="0" err="1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Бідзіля</a:t>
            </a:r>
            <a:r>
              <a:rPr kumimoji="0" lang="uk-UA" sz="1800" i="1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Оксана </a:t>
            </a:r>
            <a:endParaRPr kumimoji="0" lang="ru-RU" sz="1800" i="1" u="none" strike="noStrike" kern="1200" cap="none" spc="0" normalizeH="0" baseline="0" noProof="0" dirty="0">
              <a:ln>
                <a:noFill/>
              </a:ln>
              <a:solidFill>
                <a:srgbClr val="E76618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D8E927-6CCC-4F02-9EC8-3DAC71FEB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843" y="44983"/>
            <a:ext cx="2100957" cy="219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2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C7A93A-B216-4513-8404-824113D82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8106FC-D222-4779-81B1-D95C24552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663" y="203936"/>
            <a:ext cx="4438273" cy="322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5809742-4805-4B14-9326-59B2F201699F}"/>
              </a:ext>
            </a:extLst>
          </p:cNvPr>
          <p:cNvSpPr/>
          <p:nvPr/>
        </p:nvSpPr>
        <p:spPr>
          <a:xfrm>
            <a:off x="1966724" y="3429000"/>
            <a:ext cx="878029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0000"/>
                </a:solidFill>
                <a:latin typeface="Play"/>
              </a:rPr>
              <a:t>Положення</a:t>
            </a:r>
            <a:endParaRPr lang="ru-RU" dirty="0">
              <a:solidFill>
                <a:srgbClr val="000000"/>
              </a:solidFill>
              <a:latin typeface="Play"/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Play"/>
              </a:rPr>
              <a:t>про </a:t>
            </a:r>
            <a:r>
              <a:rPr lang="ru-RU" b="1" dirty="0" err="1">
                <a:solidFill>
                  <a:srgbClr val="000000"/>
                </a:solidFill>
                <a:latin typeface="Play"/>
              </a:rPr>
              <a:t>літературну</a:t>
            </a:r>
            <a:r>
              <a:rPr lang="ru-RU" b="1" dirty="0">
                <a:solidFill>
                  <a:srgbClr val="000000"/>
                </a:solidFill>
                <a:latin typeface="Play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Play"/>
              </a:rPr>
              <a:t>Премію</a:t>
            </a:r>
            <a:r>
              <a:rPr lang="ru-RU" b="1" dirty="0">
                <a:solidFill>
                  <a:srgbClr val="000000"/>
                </a:solidFill>
                <a:latin typeface="Play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Play"/>
              </a:rPr>
              <a:t>імені</a:t>
            </a:r>
            <a:r>
              <a:rPr lang="ru-RU" b="1" dirty="0">
                <a:solidFill>
                  <a:srgbClr val="000000"/>
                </a:solidFill>
                <a:latin typeface="Play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Play"/>
              </a:rPr>
              <a:t>Дмитра</a:t>
            </a:r>
            <a:r>
              <a:rPr lang="ru-RU" b="1" dirty="0">
                <a:solidFill>
                  <a:srgbClr val="000000"/>
                </a:solidFill>
                <a:latin typeface="Play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Play"/>
              </a:rPr>
              <a:t>Креміня</a:t>
            </a:r>
            <a:endParaRPr lang="ru-RU" dirty="0">
              <a:solidFill>
                <a:srgbClr val="000000"/>
              </a:solidFill>
              <a:latin typeface="Play"/>
            </a:endParaRPr>
          </a:p>
          <a:p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Премія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Дмитра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Креміня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присуджується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щорічно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до дня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народження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Дмитра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Креміня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— 21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серпня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 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громадянам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конкурсних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засадах за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кращу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поетичну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книгу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українською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мовою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Засновниками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Премії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є: родина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Дмитра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Креміня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Довжанська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територіальна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громада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Закарпатської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області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за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сприяння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Національної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спілки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письменників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Грошова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частина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Премії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виплачується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переможцю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у 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розмірі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  сто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тисяч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гривень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На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здобуття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Премії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висуваються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нові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оригінальні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авторів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видані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протягом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останніх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трьох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років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23362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51B058-883E-4300-B100-A29C20D2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65F61C-3652-45B4-91BF-53A6A967E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33" y="825448"/>
            <a:ext cx="8557374" cy="480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021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84AA9-082E-4F8F-9930-8A9695B0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0533D-143D-4EB4-B87A-A9CAF848423C}"/>
              </a:ext>
            </a:extLst>
          </p:cNvPr>
          <p:cNvSpPr txBox="1">
            <a:spLocks/>
          </p:cNvSpPr>
          <p:nvPr/>
        </p:nvSpPr>
        <p:spPr>
          <a:xfrm>
            <a:off x="6344355" y="1324380"/>
            <a:ext cx="4830637" cy="504851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Дмитрович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Кремінь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народився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 року в с. Суха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Іршавського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Закарпатської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колгоспника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1975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закінчив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філологічний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факультет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Ужгородського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закінченню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направленням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Казанківській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 (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смт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Казанка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Миколаївської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(1975-1977).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кореспондентом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(1977-1979).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переїзду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Миколаєва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став для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другою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Батьківщиною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обіймав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посаду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Миколаївському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педінституті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 </a:t>
            </a:r>
            <a:r>
              <a:rPr lang="ru-RU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Бєлінського</a:t>
            </a:r>
            <a: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(1979—1980)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4369A19-F26B-46FC-BB0B-CC85D372B059}"/>
              </a:ext>
            </a:extLst>
          </p:cNvPr>
          <p:cNvSpPr txBox="1">
            <a:spLocks/>
          </p:cNvSpPr>
          <p:nvPr/>
        </p:nvSpPr>
        <p:spPr>
          <a:xfrm>
            <a:off x="7044267" y="485101"/>
            <a:ext cx="3645935" cy="882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800" dirty="0" err="1">
                <a:solidFill>
                  <a:srgbClr val="C42F1A">
                    <a:lumMod val="50000"/>
                  </a:srgbClr>
                </a:solidFill>
                <a:latin typeface="Trebuchet MS" panose="020B0603020202020204"/>
              </a:rPr>
              <a:t>Біографія</a:t>
            </a:r>
            <a:endParaRPr lang="ru-RU" sz="4800" dirty="0">
              <a:solidFill>
                <a:srgbClr val="C42F1A">
                  <a:lumMod val="50000"/>
                </a:srgbClr>
              </a:solidFill>
              <a:latin typeface="Trebuchet MS" panose="020B060302020202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D320B-8371-4278-9ABC-E19B8CD3E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728" y="1426110"/>
            <a:ext cx="4492027" cy="400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39D742-2150-4DC3-8988-D3EE0E0BA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728" y="926417"/>
            <a:ext cx="4492027" cy="112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610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A75B3E-25C7-4F7A-892C-242A760A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2F28F-EDCD-4020-950E-C3DCCABD3B4C}"/>
              </a:ext>
            </a:extLst>
          </p:cNvPr>
          <p:cNvSpPr txBox="1">
            <a:spLocks/>
          </p:cNvSpPr>
          <p:nvPr/>
        </p:nvSpPr>
        <p:spPr>
          <a:xfrm>
            <a:off x="875923" y="1065315"/>
            <a:ext cx="5220077" cy="5048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різні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роки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перебував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посадах доцента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філії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національного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університету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культури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і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мистецтв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національного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університету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В.О.Сухомлинського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професора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Південнослов’янського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інституту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славістичного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університету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Міжнародного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класичного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університету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П. Орлика,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інституту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післядипломної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педагогічної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освіти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(за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сумісництвом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редактором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інтернет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-журналу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litnik.org),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головним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редактором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часопису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Соборна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вулиця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(2012-2018).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 2010 року по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січень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2018 року — голова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організації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Національної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спілки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письменників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6F9AB1-3547-457B-8168-03B64EA06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95" y="945465"/>
            <a:ext cx="3517697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7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82FB80-83F6-4775-9086-2063076FD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43B9D-5A19-44D4-A727-91BFC36FB7BF}"/>
              </a:ext>
            </a:extLst>
          </p:cNvPr>
          <p:cNvSpPr txBox="1">
            <a:spLocks/>
          </p:cNvSpPr>
          <p:nvPr/>
        </p:nvSpPr>
        <p:spPr>
          <a:xfrm>
            <a:off x="6221486" y="2687548"/>
            <a:ext cx="5290225" cy="31879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Дмитро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прекрасний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перекладач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Відомі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його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поетичні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переклади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грузинської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Т.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Табідзе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Ш.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Нішніанідзе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Г.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Давтаняна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Н.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Богдасаряна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російської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мови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А.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Вознесенського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Б. Пастернака, Л.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Григор’євої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інших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Яскравий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публіцист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есе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Таємниця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Саркофага”, “Козак Мамай 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сузір’ї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манкурта”, “Куди орел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несе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дельфіна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”).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Лауреат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Василя Чумака (1987)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Аркаса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(1994).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Збірка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“Пектораль” (1997)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здобула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високе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визнання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критиків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любителів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й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найвищу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оцінку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державну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Т. Г. Шевченка (1999). Лауреат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журналістської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А. Самойленка. У 1999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році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удостоєний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звання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“Горожанин года”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номінації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Мистецтво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Член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Спілки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письменників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(1979), 2010 – 2017 р. – голова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дд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спілки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письменників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Помер 25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травня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2019 року.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47A38-423F-4C51-840F-3354995F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288" y="2687548"/>
            <a:ext cx="4255377" cy="2956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FDF065-7463-4003-9688-0907CC4B5A6C}"/>
              </a:ext>
            </a:extLst>
          </p:cNvPr>
          <p:cNvSpPr txBox="1"/>
          <p:nvPr/>
        </p:nvSpPr>
        <p:spPr>
          <a:xfrm>
            <a:off x="1822629" y="873748"/>
            <a:ext cx="3646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Trebuchet MS" panose="020B0603020202020204"/>
              </a:rPr>
              <a:t>Але було, - вітри, і дощ, і грози,</a:t>
            </a:r>
          </a:p>
          <a:p>
            <a:r>
              <a:rPr lang="uk-UA" dirty="0">
                <a:solidFill>
                  <a:prstClr val="black"/>
                </a:solidFill>
                <a:latin typeface="Trebuchet MS" panose="020B0603020202020204"/>
              </a:rPr>
              <a:t>І ми ішли, мов діти, по росі…</a:t>
            </a:r>
          </a:p>
          <a:p>
            <a:r>
              <a:rPr lang="uk-UA" dirty="0">
                <a:solidFill>
                  <a:prstClr val="black"/>
                </a:solidFill>
                <a:latin typeface="Trebuchet MS" panose="020B0603020202020204"/>
              </a:rPr>
              <a:t>А ці твої, такі солодкі сльози,</a:t>
            </a:r>
          </a:p>
          <a:p>
            <a:r>
              <a:rPr lang="uk-UA" dirty="0">
                <a:solidFill>
                  <a:prstClr val="black"/>
                </a:solidFill>
                <a:latin typeface="Trebuchet MS" panose="020B0603020202020204"/>
              </a:rPr>
              <a:t>Невже ти їх не виплакала всі</a:t>
            </a:r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?</a:t>
            </a:r>
            <a:endParaRPr lang="ru-RU" dirty="0"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67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545D7D-A7FD-47BB-BC18-C1B3B1040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3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CF6B4D-9478-49E7-90E9-590CFC95E0EA}"/>
              </a:ext>
            </a:extLst>
          </p:cNvPr>
          <p:cNvSpPr txBox="1">
            <a:spLocks/>
          </p:cNvSpPr>
          <p:nvPr/>
        </p:nvSpPr>
        <p:spPr>
          <a:xfrm>
            <a:off x="1952580" y="233330"/>
            <a:ext cx="8693239" cy="882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Перекладацька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 </a:t>
            </a:r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діяльність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B2558E9-EDD6-4BB2-B2F7-4760F566DAFE}"/>
              </a:ext>
            </a:extLst>
          </p:cNvPr>
          <p:cNvSpPr txBox="1">
            <a:spLocks/>
          </p:cNvSpPr>
          <p:nvPr/>
        </p:nvSpPr>
        <p:spPr>
          <a:xfrm>
            <a:off x="959555" y="674646"/>
            <a:ext cx="10272889" cy="50485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Перекладав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російської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(Борис Пастернак,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Андрій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Вознесенський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Євген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Євтушенко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А. Чернов, Л.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Григор'єва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Володимир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Пучков, Тамара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Гордієнко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грузинської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Лаша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Надарейшвілі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М.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Циклаурі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Шота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Нішніанідзе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Ніколоз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Баратішвілі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М.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Хетагурі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вірменської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(Г. 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вт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нян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гд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acap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осетинської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Міндіашвілі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Ікаєв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Н.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Бакаті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німецької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Генріх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Гейне),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болгарської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Т.Копранов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Б.Аврамов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словацької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Я.Костра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Л.Фелдек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Е.Б.Лукач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М.Валек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інших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перекладені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багатьма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мовами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світу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російською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(О. Павлов, В. Пучков, Е.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Январьов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англійською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Іщенко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Р. Торнтон, 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Лавочкіна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</a:t>
            </a: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латиською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(Р.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Чилачава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І.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Аузінь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словацькою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(Т.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Юричкова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китайською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Чжан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Чжічжун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1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Переклади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видавалися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окремими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книгами: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книга-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трилінгва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«Два береги» (рос. пер. В. Пучкова,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англійською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— 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Іщенко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Р. Торнтон (2007),    					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удостоєна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Міжнародної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Арсенія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Андрія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Тарковських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(2010);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					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Осінні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афини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Між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Карпатами і Татрами» (пер. слов. В.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Юричкової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							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17) (2011). 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цій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же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вийшли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також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окремі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книги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перекладів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								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словацької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Л.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Фелдека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Я. Костри (2011), Е.  Б.  Лукача (2013).</a:t>
            </a:r>
          </a:p>
        </p:txBody>
      </p:sp>
    </p:spTree>
    <p:extLst>
      <p:ext uri="{BB962C8B-B14F-4D97-AF65-F5344CB8AC3E}">
        <p14:creationId xmlns:p14="http://schemas.microsoft.com/office/powerpoint/2010/main" val="234375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F62088-53C0-47DA-BE72-D708CDBDC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9507D-FB5D-44B5-8A0E-6294728B5442}"/>
              </a:ext>
            </a:extLst>
          </p:cNvPr>
          <p:cNvSpPr txBox="1">
            <a:spLocks/>
          </p:cNvSpPr>
          <p:nvPr/>
        </p:nvSpPr>
        <p:spPr>
          <a:xfrm>
            <a:off x="6683692" y="311803"/>
            <a:ext cx="4934310" cy="882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uk-UA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Основні</a:t>
            </a:r>
            <a:r>
              <a:rPr lang="uk-UA" sz="4800" dirty="0">
                <a:solidFill>
                  <a:srgbClr val="90C226"/>
                </a:solidFill>
                <a:latin typeface="Trebuchet MS" panose="020B0603020202020204"/>
              </a:rPr>
              <a:t> </a:t>
            </a:r>
            <a:r>
              <a:rPr lang="uk-UA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твори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Trebuchet MS" panose="020B0603020202020204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275FC37-F432-4961-A0F1-972CBA0BC60B}"/>
              </a:ext>
            </a:extLst>
          </p:cNvPr>
          <p:cNvSpPr txBox="1">
            <a:spLocks/>
          </p:cNvSpPr>
          <p:nvPr/>
        </p:nvSpPr>
        <p:spPr>
          <a:xfrm>
            <a:off x="6380465" y="1370775"/>
            <a:ext cx="5356100" cy="47978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Атлантида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під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вербою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вибрані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/ Д. Д.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передм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автора.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Неопалима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купина, 2003. – 64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Бурштиновий</a:t>
            </a:r>
            <a:r>
              <a:rPr kumimoji="0" lang="ru-RU" sz="180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журавель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Рад.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письменник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1987. – 110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Вибрані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твори: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Одеса: Маяк, 2007. – 632 с.: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портр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Лампада над Синюхою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альбом-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антологія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/ А. Д. Антонюк, Д. Д. </a:t>
            </a:r>
            <a:r>
              <a:rPr kumimoji="0" lang="ru-RU" sz="1800" b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; вступ. ст. Т. Д.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Атол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2007. – 216 с. 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Літопис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вибране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Можливості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Кіммерії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2003. – 452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Літній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час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лірика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2007. – 64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Медовий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місяць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Карфагені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вибрані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симфонії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/ Д. Д.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упоряд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Т. Д.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Іліон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2014. – 252 с. –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Південна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бібліотека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84F156-09CC-4A9C-9DE2-E3A0407FCE15}"/>
              </a:ext>
            </a:extLst>
          </p:cNvPr>
          <p:cNvSpPr txBox="1"/>
          <p:nvPr/>
        </p:nvSpPr>
        <p:spPr>
          <a:xfrm>
            <a:off x="1433007" y="753120"/>
            <a:ext cx="4075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Comic Sans MS" panose="030F0702030302020204" pitchFamily="66" charset="0"/>
              </a:rPr>
              <a:t>На березі річки зозуля кує.</a:t>
            </a:r>
          </a:p>
          <a:p>
            <a:r>
              <a:rPr lang="uk-UA" dirty="0">
                <a:latin typeface="Comic Sans MS" panose="030F0702030302020204" pitchFamily="66" charset="0"/>
              </a:rPr>
              <a:t>На березі річки,</a:t>
            </a:r>
          </a:p>
          <a:p>
            <a:r>
              <a:rPr lang="uk-UA" dirty="0">
                <a:latin typeface="Comic Sans MS" panose="030F0702030302020204" pitchFamily="66" charset="0"/>
              </a:rPr>
              <a:t>В зеленій ліщині…</a:t>
            </a:r>
          </a:p>
          <a:p>
            <a:r>
              <a:rPr lang="uk-UA" dirty="0">
                <a:latin typeface="Comic Sans MS" panose="030F0702030302020204" pitchFamily="66" charset="0"/>
              </a:rPr>
              <a:t>Душі метроном – </a:t>
            </a:r>
          </a:p>
          <a:p>
            <a:r>
              <a:rPr lang="uk-UA" dirty="0">
                <a:latin typeface="Comic Sans MS" panose="030F0702030302020204" pitchFamily="66" charset="0"/>
              </a:rPr>
              <a:t>У малій батьківщині,</a:t>
            </a:r>
          </a:p>
          <a:p>
            <a:r>
              <a:rPr lang="uk-UA" dirty="0">
                <a:latin typeface="Comic Sans MS" panose="030F0702030302020204" pitchFamily="66" charset="0"/>
              </a:rPr>
              <a:t>Бо в кожного з нас</a:t>
            </a:r>
          </a:p>
          <a:p>
            <a:r>
              <a:rPr lang="uk-UA" dirty="0">
                <a:latin typeface="Comic Sans MS" panose="030F0702030302020204" pitchFamily="66" charset="0"/>
              </a:rPr>
              <a:t>Батьківщина ця – є.        			             </a:t>
            </a:r>
            <a:r>
              <a:rPr lang="uk-UA" i="1" dirty="0">
                <a:latin typeface="Comic Sans MS" panose="030F0702030302020204" pitchFamily="66" charset="0"/>
              </a:rPr>
              <a:t>Дмитро Кремінь</a:t>
            </a:r>
            <a:endParaRPr lang="ru-RU" i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94569E-8879-40A0-A3DC-95D6AB0A1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215" y="3428999"/>
            <a:ext cx="4048095" cy="227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0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50E417-631A-4A67-A444-C07EFE89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4AA7C46-7B27-4676-97F2-410C9EFF5009}"/>
              </a:ext>
            </a:extLst>
          </p:cNvPr>
          <p:cNvSpPr txBox="1">
            <a:spLocks/>
          </p:cNvSpPr>
          <p:nvPr/>
        </p:nvSpPr>
        <p:spPr>
          <a:xfrm>
            <a:off x="941748" y="767646"/>
            <a:ext cx="4894608" cy="49699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Ольвійська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просодія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Амфора царя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Скіла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Сад;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Чорноморська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молитва;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Гоголіада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Мушля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 Синопсис //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рідного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краю: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Посібник-хрестоматія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2003. – С.192–198.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Пектораль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нова книга : [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МП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Можливості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Кіммерії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”, 1997. –118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Південне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сяйво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поема.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Молодь, 1982. — 104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Полювання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дикого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вепра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Факт, 2006. – 96 с.: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Скіфське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золото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вибрані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симфонії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Іліон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2008. – 396 с.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Скіфське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бароко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Вид-во І. Гудим, 2008. – 126 с.: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Танок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вогню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Одеса: Маяк, 1983. – 72 с.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Шлях по зорях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вірші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–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Київ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Молодь, 1990. – 92 с.: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E05B65-310B-40EF-A234-2D150B150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646" y="3021357"/>
            <a:ext cx="4298053" cy="2621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92EADF-E785-4D98-9AB0-EB4B6D9BF592}"/>
              </a:ext>
            </a:extLst>
          </p:cNvPr>
          <p:cNvSpPr txBox="1"/>
          <p:nvPr/>
        </p:nvSpPr>
        <p:spPr>
          <a:xfrm>
            <a:off x="6355646" y="540292"/>
            <a:ext cx="38277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І я б не жив, і я помер би,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І я сконав би у вогні,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Але тополі, клени й верби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Стоять незрушно при мені,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Стоїть життя моє шалене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І правда вічна, без прикрас,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А ще – кохана, що з-за мене</a:t>
            </a:r>
          </a:p>
          <a:p>
            <a:r>
              <a:rPr lang="uk-UA" dirty="0">
                <a:solidFill>
                  <a:prstClr val="black"/>
                </a:solidFill>
                <a:latin typeface="Comic Sans MS" panose="030F0702030302020204" pitchFamily="66" charset="0"/>
              </a:rPr>
              <a:t>Так гірко плакала не раз.</a:t>
            </a:r>
            <a:endParaRPr lang="ru-RU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</a:rPr>
              <a:t>		</a:t>
            </a:r>
            <a:r>
              <a:rPr lang="ru-RU" i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Дмитро</a:t>
            </a:r>
            <a:r>
              <a:rPr lang="ru-RU" i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i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Кремінь</a:t>
            </a:r>
            <a:endParaRPr lang="uk-UA" i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9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BE16FE-3D1C-4CEA-ACCE-2174CC3264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259644"/>
            <a:ext cx="12192001" cy="7117644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ABCE04A-A7BE-4354-BA23-350AC29694EA}"/>
              </a:ext>
            </a:extLst>
          </p:cNvPr>
          <p:cNvSpPr txBox="1">
            <a:spLocks/>
          </p:cNvSpPr>
          <p:nvPr/>
        </p:nvSpPr>
        <p:spPr>
          <a:xfrm>
            <a:off x="953037" y="463639"/>
            <a:ext cx="8693239" cy="882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Пісенна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 </a:t>
            </a:r>
            <a:r>
              <a:rPr lang="ru-RU" sz="4800" dirty="0" err="1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творчість</a:t>
            </a:r>
            <a:r>
              <a:rPr lang="ru-RU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09AE148-0984-4617-8938-4D25D4F4FDAC}"/>
              </a:ext>
            </a:extLst>
          </p:cNvPr>
          <p:cNvSpPr txBox="1">
            <a:spLocks/>
          </p:cNvSpPr>
          <p:nvPr/>
        </p:nvSpPr>
        <p:spPr>
          <a:xfrm>
            <a:off x="1061868" y="2726076"/>
            <a:ext cx="6689541" cy="2595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Дмитро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- автор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близько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500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пісень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покладених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музику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Ярової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В.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П’ятигорського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О.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Нежигая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Є. Долгова,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О.Іванова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О.Сичова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А.Миронова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Окремо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вийшли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пісенні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альбоми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співавторстві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): “Соловейко” (1998), “З нами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Святий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 (2011), “День і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ніч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 (2005),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Відверто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кажучи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 (2015)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Він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автор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гімнів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Чорноморського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національного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університету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Петра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Могили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спецморпорту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Ольвія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Управління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Служби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безпеки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Миколаївській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області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хлібзаводу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№1,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обласної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універсальної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наукової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бібліотеки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Співавтор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гімну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Миколаєва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спільно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Т.Сидоренко-Малюковою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Ю.Лачиновим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М.Николайчук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В.Пучковим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О.Болдусєвим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А.Сиротою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4F4B33-5273-4C54-82A1-084EAEB4A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137" y="1772562"/>
            <a:ext cx="4159954" cy="2329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790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9B05D0-6912-488A-9494-9B0E82019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"/>
            <a:ext cx="12192000" cy="68336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5A3A56-CC08-485F-858B-26781579F2DD}"/>
              </a:ext>
            </a:extLst>
          </p:cNvPr>
          <p:cNvSpPr txBox="1">
            <a:spLocks/>
          </p:cNvSpPr>
          <p:nvPr/>
        </p:nvSpPr>
        <p:spPr>
          <a:xfrm>
            <a:off x="6642637" y="113683"/>
            <a:ext cx="5364739" cy="8826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uk-UA" sz="4800" dirty="0">
                <a:solidFill>
                  <a:schemeClr val="accent2">
                    <a:lumMod val="50000"/>
                  </a:schemeClr>
                </a:solidFill>
                <a:latin typeface="Trebuchet MS" panose="020B0603020202020204"/>
              </a:rPr>
              <a:t>Нагороди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Trebuchet MS" panose="020B0603020202020204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132D08E-EFBB-45BB-9EFD-F4FE3AEAB2CD}"/>
              </a:ext>
            </a:extLst>
          </p:cNvPr>
          <p:cNvSpPr txBox="1">
            <a:spLocks/>
          </p:cNvSpPr>
          <p:nvPr/>
        </p:nvSpPr>
        <p:spPr>
          <a:xfrm>
            <a:off x="5774332" y="2557096"/>
            <a:ext cx="6034785" cy="25955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Лауреат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Республіканської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Василя Чумака (1987),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культурологічної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Аркаса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(1994),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Всеукраїнської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Володимира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Свідзінського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(2011),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Всеукраїнської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Зореслава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(2013),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Всеукраїнської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Володимира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Сосюри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(2013),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Леоніда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Вишеславського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(2013);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Міжнародної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Івана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Кошелівця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(2014),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Городянин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року»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номінації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Мистецтво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(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1999), «Людина року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Миколаївщини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 (2008, 2016),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удостоєний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почесної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грамоти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Верховної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Ради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(2010). У 1999 р.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отримав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Державну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Тараса Шевченка за книгу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поезій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симфоній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«Пектораль».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Заслужений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діяч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мистецтв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України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(2016). Лауреат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міжнародної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літературної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премії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імені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Миколи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Гоголя “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Тріумф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” (2020, посмертно)</a:t>
            </a:r>
          </a:p>
        </p:txBody>
      </p:sp>
      <p:pic>
        <p:nvPicPr>
          <p:cNvPr id="1026" name="Picture 2" descr="Комітет з Національної премії України імені Тараса Шевченка">
            <a:extLst>
              <a:ext uri="{FF2B5EF4-FFF2-40B4-BE49-F238E27FC236}">
                <a16:creationId xmlns:a16="http://schemas.microsoft.com/office/drawing/2014/main" id="{968FD575-E7F8-497C-A3F7-3E8289E0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35" y="1010944"/>
            <a:ext cx="2314224" cy="23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92031-A324-4750-BE91-C2684967C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079" y="1381701"/>
            <a:ext cx="2352969" cy="23507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71E370-3C85-4F49-A275-DD80CCE07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218" y="3532833"/>
            <a:ext cx="1573944" cy="23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328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718</Words>
  <Application>Microsoft Office PowerPoint</Application>
  <PresentationFormat>Широкоэкранный</PresentationFormat>
  <Paragraphs>49</Paragraphs>
  <Slides>11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Play</vt:lpstr>
      <vt:lpstr>Times New Roman</vt:lpstr>
      <vt:lpstr>Trebuchet MS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2023-06-25T07:21:44Z</dcterms:created>
  <dcterms:modified xsi:type="dcterms:W3CDTF">2023-08-21T07:10:53Z</dcterms:modified>
</cp:coreProperties>
</file>