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59" r:id="rId4"/>
    <p:sldId id="260" r:id="rId5"/>
    <p:sldId id="261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2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68345-C055-4395-B077-4E714C5C2AED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7A73B-7FE7-404E-BB68-59AB225E8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2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7A73B-7FE7-404E-BB68-59AB225E889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9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7B7C9-E781-46E4-8434-A1ECBA89C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709E92-D123-431C-936B-1CA063C3E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25C3D-4E7E-4D2B-A2A5-2D25B67B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49642E-909E-475D-87ED-084C592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C80D9B-BC09-4C06-BA18-D515FC2F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7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916C1-1B2E-4735-AE82-24C0E904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675907-A74E-4451-A9BC-9B45F9CC7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EF0E1-AC13-4262-B844-7F9F9EFDC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60A117-0C2F-4BE0-A20C-642CF7F0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923D3-B2D9-423D-A0E0-EC0B1627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493B25-1124-4C63-9DAF-7B3B37B5E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2F105E-D005-42EF-9AB1-0D4FCE052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A8441-E7E7-4886-A323-ABAA5670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C64B1C-B709-4775-80D8-EE73AB08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C1056-AFB8-4BA5-8C8C-48035143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25569-AA73-41DA-BEC9-9D20ACD4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D3AB8-029E-49B2-8E39-02907BB22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60321D-2F33-446D-B0B7-F8805E83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A9739-7FD9-4D00-9306-C837F3243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CE685-175A-4266-9221-B2B56D9B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1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8F4C-C586-4687-BEB8-E53F1ABE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0EBE6-2514-4C50-93E3-6BCE8E9A4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4B89F2-6D2B-40CD-A7E3-01E1EB00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4D98CF-27BB-4769-87F9-526AD94F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CA23DD-F6AA-4C77-BA42-69BD74A8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1C288-6C03-4A06-9808-3C4E2BCB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795A3-1717-4885-B67B-AFE5F90FB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5E4BF9-2E1D-4E54-98F3-7B29B17CE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290B5-F637-4F8A-9961-B04A3E2A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3BF954-3F32-4C4D-B176-326FDC0D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A2B84E-EBFC-4457-8DCD-2C280AF4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4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97620-8868-4877-9EFD-3627BB61C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68D226-B36D-4097-81D2-69051C8A6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936C82-B311-4A02-8223-7940EC8DD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6A0F26-E8C7-4C1F-8170-1C2982BCA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467CE7-CFA4-4EF2-9568-BB4D92EE4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69E289-8EFB-4667-B1D2-50A1BE5C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AA2B50-9211-4215-8DF2-83486421D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7EA0DB-15C0-42CE-91EF-527E1888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6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AC369-A59C-4320-8A18-A6B9BA94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C389B0-90E1-4510-B2FF-811BA763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132C93-7DCC-49F0-97F8-DFA5DB06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B8BB99-5177-4651-93F7-36D266EB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6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2914E4-5527-451A-90D3-B0B58C24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69B204-C013-44BE-A376-7B403FD6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689A2D-CE2B-44EA-B4AB-647738EB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2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C8F9E-8544-4CCF-917C-7063E3A9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70E8BE-C284-4F3E-A36B-CCB4A06F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0943F5-FB7A-4F6F-9CA1-BE455804A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B4193E-7E15-4ACE-B0D8-59ECBEFF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63C5D-5EA0-4608-9E98-60EA37C9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95F7BC-A21C-45F0-87F0-D2156D31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81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979E2-E333-41E1-B27A-E0454C51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1D6CD3-48B7-41EA-AB90-503CA6E5C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FCA2CC-0491-41BC-89A5-59D579F71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5EA8B7-1044-44E8-9347-1039312E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EEDF74-5806-4E44-B562-82CED064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C2A93C-ABEA-411D-AEA6-B0C34E83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8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CA17E-096B-4C07-991D-6099E2B9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5D3373-94A0-43C9-9F18-42BBE476F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050D45-F497-4923-94CD-A07C23649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A32AB-3F46-4ED0-946B-D53E0BED960C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8E41A-2F67-4575-9293-E504DB31B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90B57-71CA-4F0C-8053-67207477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91D5A-2061-461A-AA0A-18CAB29F2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14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E59501-DE43-484A-9704-CC45B532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E68083-BF16-49E2-80F9-FE4346EA0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900" y="4665985"/>
            <a:ext cx="2730645" cy="204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BE5D85-D16D-4D22-9B8F-B6ED3271E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376" y="1077357"/>
            <a:ext cx="2094372" cy="97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E28C9-06BD-4D52-B8C0-9372C7FC08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26" t="28110" r="13539"/>
          <a:stretch/>
        </p:blipFill>
        <p:spPr>
          <a:xfrm>
            <a:off x="313617" y="286323"/>
            <a:ext cx="2446517" cy="1914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5008D-712C-4E4A-B258-F4A15E8FD69E}"/>
              </a:ext>
            </a:extLst>
          </p:cNvPr>
          <p:cNvSpPr txBox="1"/>
          <p:nvPr/>
        </p:nvSpPr>
        <p:spPr>
          <a:xfrm rot="10800000" flipV="1">
            <a:off x="2880804" y="305898"/>
            <a:ext cx="61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</a:rPr>
              <a:t>Борцям за свободу України присвячується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B3308C-3F6C-4F40-A8DD-590AFC5980DD}"/>
              </a:ext>
            </a:extLst>
          </p:cNvPr>
          <p:cNvSpPr/>
          <p:nvPr/>
        </p:nvSpPr>
        <p:spPr>
          <a:xfrm>
            <a:off x="2791348" y="798346"/>
            <a:ext cx="69229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i="1" dirty="0">
                <a:ln/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5400" b="1" i="1" dirty="0">
                <a:ln/>
                <a:solidFill>
                  <a:schemeClr val="accent1">
                    <a:lumMod val="50000"/>
                  </a:schemeClr>
                </a:solidFill>
              </a:rPr>
              <a:t>РУТИ</a:t>
            </a:r>
            <a:r>
              <a:rPr lang="en-US" sz="5400" b="1" i="1" dirty="0">
                <a:ln/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5400" b="1" i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5400" b="1" i="1" dirty="0" err="1">
                <a:ln/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5400" b="1" i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ахист</a:t>
            </a:r>
            <a:r>
              <a:rPr lang="ru-RU" sz="5400" b="1" i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5400" b="1" i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незалежності</a:t>
            </a:r>
            <a:endParaRPr lang="ru-RU" sz="5400" b="1" i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AEA575-3434-4ECD-9892-09D9E9D5E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17" y="2317121"/>
            <a:ext cx="1780186" cy="256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3B197E-06ED-410C-B38C-D19BA14D29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15" r="18138"/>
          <a:stretch/>
        </p:blipFill>
        <p:spPr>
          <a:xfrm>
            <a:off x="1259730" y="3331053"/>
            <a:ext cx="1952349" cy="303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1B0CD5-5254-46E6-915B-412EB76C9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9916" y="3682755"/>
            <a:ext cx="2007901" cy="295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D3A681-DCDD-4A3B-9B59-90D3F8624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2628" y="2552672"/>
            <a:ext cx="1877731" cy="295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0D4D3F-AAE7-4225-BDE2-0ECF91553D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0662" y="2493744"/>
            <a:ext cx="3254189" cy="219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AB54B1-4B32-46E3-90A1-7886B5B459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67488">
            <a:off x="9443424" y="3219774"/>
            <a:ext cx="2129213" cy="297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54414-9834-4CE8-B57E-E184FC6EEE35}"/>
              </a:ext>
            </a:extLst>
          </p:cNvPr>
          <p:cNvSpPr txBox="1"/>
          <p:nvPr/>
        </p:nvSpPr>
        <p:spPr>
          <a:xfrm>
            <a:off x="5088163" y="2662848"/>
            <a:ext cx="408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ВІРТУАЛЬНА ВИСТАВКА</a:t>
            </a:r>
            <a:endParaRPr lang="ru-RU" sz="2400" b="1" i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E1C7C07-94B8-44DF-AB97-2BA787F0D1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5017" y="2551909"/>
            <a:ext cx="27312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1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906660-52EB-450A-9407-A948343B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889" y="0"/>
            <a:ext cx="12406489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CC9452-EC4D-424A-8811-4F04CDFE9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8" y="1930400"/>
            <a:ext cx="3307633" cy="429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0D2E2A-5B94-4AE9-B458-9D6458B4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56" y="5663508"/>
            <a:ext cx="2729794" cy="8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9FE940-93C4-4481-B96D-7662F159EE60}"/>
              </a:ext>
            </a:extLst>
          </p:cNvPr>
          <p:cNvSpPr/>
          <p:nvPr/>
        </p:nvSpPr>
        <p:spPr>
          <a:xfrm>
            <a:off x="4730045" y="1933771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i="1" dirty="0">
                <a:latin typeface="times new roman" panose="02020603050405020304" pitchFamily="18" charset="0"/>
              </a:rPr>
              <a:t>29 </a:t>
            </a:r>
            <a:r>
              <a:rPr lang="ru-RU" sz="2400" i="1" dirty="0" err="1">
                <a:latin typeface="times new roman" panose="02020603050405020304" pitchFamily="18" charset="0"/>
              </a:rPr>
              <a:t>січня</a:t>
            </a:r>
            <a:r>
              <a:rPr lang="ru-RU" sz="2400" i="1" dirty="0">
                <a:latin typeface="times new roman" panose="02020603050405020304" pitchFamily="18" charset="0"/>
              </a:rPr>
              <a:t> 1918 року </a:t>
            </a:r>
            <a:r>
              <a:rPr lang="ru-RU" sz="2400" i="1" dirty="0" err="1">
                <a:latin typeface="times new roman" panose="02020603050405020304" pitchFamily="18" charset="0"/>
              </a:rPr>
              <a:t>поблизу</a:t>
            </a:r>
            <a:r>
              <a:rPr lang="ru-RU" sz="2400" i="1" dirty="0">
                <a:latin typeface="times new roman" panose="02020603050405020304" pitchFamily="18" charset="0"/>
              </a:rPr>
              <a:t> селища Крути на </a:t>
            </a:r>
            <a:r>
              <a:rPr lang="ru-RU" sz="2400" i="1" dirty="0" err="1">
                <a:latin typeface="times new roman" panose="02020603050405020304" pitchFamily="18" charset="0"/>
              </a:rPr>
              <a:t>відстані</a:t>
            </a:r>
            <a:r>
              <a:rPr lang="ru-RU" sz="2400" i="1" dirty="0">
                <a:latin typeface="times new roman" panose="02020603050405020304" pitchFamily="18" charset="0"/>
              </a:rPr>
              <a:t> 130 км </a:t>
            </a:r>
            <a:r>
              <a:rPr lang="ru-RU" sz="2400" i="1" dirty="0" err="1">
                <a:latin typeface="times new roman" panose="02020603050405020304" pitchFamily="18" charset="0"/>
              </a:rPr>
              <a:t>від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Києва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відбувся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жорстокий</a:t>
            </a:r>
            <a:r>
              <a:rPr lang="ru-RU" sz="2400" i="1" dirty="0">
                <a:latin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</a:rPr>
              <a:t>нерівний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бій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між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чотиритисячним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військом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більшовиків</a:t>
            </a:r>
            <a:r>
              <a:rPr lang="ru-RU" sz="2400" i="1" dirty="0">
                <a:latin typeface="times new roman" panose="02020603050405020304" pitchFamily="18" charset="0"/>
              </a:rPr>
              <a:t> та </a:t>
            </a:r>
            <a:r>
              <a:rPr lang="ru-RU" sz="2400" i="1" dirty="0" err="1">
                <a:latin typeface="times new roman" panose="02020603050405020304" pitchFamily="18" charset="0"/>
              </a:rPr>
              <a:t>трьомастами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українськими</a:t>
            </a:r>
            <a:r>
              <a:rPr lang="ru-RU" sz="2400" i="1" dirty="0">
                <a:latin typeface="times new roman" panose="02020603050405020304" pitchFamily="18" charset="0"/>
              </a:rPr>
              <a:t> юнкерами, студентами і </a:t>
            </a:r>
            <a:r>
              <a:rPr lang="ru-RU" sz="2400" i="1" dirty="0" err="1">
                <a:latin typeface="times new roman" panose="02020603050405020304" pitchFamily="18" charset="0"/>
              </a:rPr>
              <a:t>гімназистами</a:t>
            </a:r>
            <a:r>
              <a:rPr lang="ru-RU" sz="2400" i="1" dirty="0">
                <a:latin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</a:rPr>
              <a:t>що</a:t>
            </a:r>
            <a:r>
              <a:rPr lang="ru-RU" sz="2400" i="1" dirty="0">
                <a:latin typeface="times new roman" panose="02020603050405020304" pitchFamily="18" charset="0"/>
              </a:rPr>
              <a:t> обороняли </a:t>
            </a:r>
            <a:r>
              <a:rPr lang="ru-RU" sz="2400" i="1" dirty="0" err="1">
                <a:latin typeface="times new roman" panose="02020603050405020304" pitchFamily="18" charset="0"/>
              </a:rPr>
              <a:t>підступи</a:t>
            </a:r>
            <a:r>
              <a:rPr lang="ru-RU" sz="2400" i="1" dirty="0">
                <a:latin typeface="times new roman" panose="02020603050405020304" pitchFamily="18" charset="0"/>
              </a:rPr>
              <a:t> до </a:t>
            </a:r>
            <a:r>
              <a:rPr lang="ru-RU" sz="2400" i="1" dirty="0" err="1">
                <a:latin typeface="times new roman" panose="02020603050405020304" pitchFamily="18" charset="0"/>
              </a:rPr>
              <a:t>Києва</a:t>
            </a:r>
            <a:r>
              <a:rPr lang="ru-RU" sz="2400" i="1" dirty="0">
                <a:latin typeface="times new roman" panose="02020603050405020304" pitchFamily="18" charset="0"/>
              </a:rPr>
              <a:t>. </a:t>
            </a:r>
            <a:r>
              <a:rPr lang="ru-RU" sz="2400" i="1" dirty="0" err="1">
                <a:latin typeface="times new roman" panose="02020603050405020304" pitchFamily="18" charset="0"/>
              </a:rPr>
              <a:t>Більшість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юнаків</a:t>
            </a:r>
            <a:r>
              <a:rPr lang="ru-RU" sz="2400" i="1" dirty="0">
                <a:latin typeface="times new roman" panose="02020603050405020304" pitchFamily="18" charset="0"/>
              </a:rPr>
              <a:t> не </a:t>
            </a:r>
            <a:r>
              <a:rPr lang="ru-RU" sz="2400" i="1" dirty="0" err="1">
                <a:latin typeface="times new roman" panose="02020603050405020304" pitchFamily="18" charset="0"/>
              </a:rPr>
              <a:t>мали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ніякої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військової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підготовки</a:t>
            </a:r>
            <a:r>
              <a:rPr lang="ru-RU" sz="2400" i="1" dirty="0">
                <a:latin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</a:rPr>
              <a:t>були</a:t>
            </a:r>
            <a:r>
              <a:rPr lang="ru-RU" sz="2400" i="1" dirty="0">
                <a:latin typeface="times new roman" panose="02020603050405020304" pitchFamily="18" charset="0"/>
              </a:rPr>
              <a:t> погано </a:t>
            </a:r>
            <a:r>
              <a:rPr lang="ru-RU" sz="2400" i="1" dirty="0" err="1">
                <a:latin typeface="times new roman" panose="02020603050405020304" pitchFamily="18" charset="0"/>
              </a:rPr>
              <a:t>озброєні</a:t>
            </a:r>
            <a:r>
              <a:rPr lang="ru-RU" sz="2400" i="1" dirty="0">
                <a:latin typeface="times new roman" panose="02020603050405020304" pitchFamily="18" charset="0"/>
              </a:rPr>
              <a:t>, але стояли на смерть, </a:t>
            </a:r>
            <a:r>
              <a:rPr lang="ru-RU" sz="2400" i="1" dirty="0" err="1">
                <a:latin typeface="times new roman" panose="02020603050405020304" pitchFamily="18" charset="0"/>
              </a:rPr>
              <a:t>захищаючи</a:t>
            </a:r>
            <a:r>
              <a:rPr lang="ru-RU" sz="2400" i="1" dirty="0">
                <a:latin typeface="times new roman" panose="02020603050405020304" pitchFamily="18" charset="0"/>
              </a:rPr>
              <a:t> свободу </a:t>
            </a:r>
            <a:r>
              <a:rPr lang="ru-RU" sz="2400" i="1" dirty="0" err="1">
                <a:latin typeface="times new roman" panose="02020603050405020304" pitchFamily="18" charset="0"/>
              </a:rPr>
              <a:t>молоді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Української</a:t>
            </a:r>
            <a:r>
              <a:rPr lang="ru-RU" sz="2400" i="1" dirty="0">
                <a:latin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</a:rPr>
              <a:t>держави</a:t>
            </a:r>
            <a:r>
              <a:rPr lang="ru-RU" sz="2400" i="1" dirty="0">
                <a:latin typeface="times new roman" panose="02020603050405020304" pitchFamily="18" charset="0"/>
              </a:rPr>
              <a:t>.</a:t>
            </a:r>
            <a:endParaRPr lang="ru-RU" sz="2400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CDD24B-0B6F-43A2-960E-50FA8637EB24}"/>
              </a:ext>
            </a:extLst>
          </p:cNvPr>
          <p:cNvSpPr/>
          <p:nvPr/>
        </p:nvSpPr>
        <p:spPr>
          <a:xfrm>
            <a:off x="1998132" y="697576"/>
            <a:ext cx="6649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  </a:t>
            </a:r>
            <a:r>
              <a:rPr lang="ru-RU" sz="2400" b="1" i="1" dirty="0"/>
              <a:t>Сорока Ю.В. </a:t>
            </a:r>
            <a:r>
              <a:rPr lang="ru-RU" sz="2400" b="1" i="1" dirty="0" err="1"/>
              <a:t>Бій</a:t>
            </a:r>
            <a:r>
              <a:rPr lang="ru-RU" sz="2400" b="1" i="1" dirty="0"/>
              <a:t> </a:t>
            </a:r>
            <a:r>
              <a:rPr lang="ru-RU" sz="2400" b="1" i="1" dirty="0" err="1"/>
              <a:t>під</a:t>
            </a:r>
            <a:r>
              <a:rPr lang="ru-RU" sz="2400" b="1" i="1" dirty="0"/>
              <a:t> </a:t>
            </a:r>
            <a:r>
              <a:rPr lang="ru-RU" sz="2400" b="1" i="1" dirty="0" err="1"/>
              <a:t>Крутами</a:t>
            </a:r>
            <a:r>
              <a:rPr lang="ru-RU" sz="2400" b="1" i="1" dirty="0"/>
              <a:t> / </a:t>
            </a:r>
            <a:r>
              <a:rPr lang="ru-RU" sz="2400" b="1" i="1" dirty="0" err="1"/>
              <a:t>Ю.В.Сорока</a:t>
            </a:r>
            <a:r>
              <a:rPr lang="ru-RU" sz="2400" b="1" i="1" dirty="0"/>
              <a:t>. - К.: </a:t>
            </a:r>
            <a:r>
              <a:rPr lang="ru-RU" sz="2400" b="1" i="1" dirty="0" err="1"/>
              <a:t>Золоті</a:t>
            </a:r>
            <a:r>
              <a:rPr lang="ru-RU" sz="2400" b="1" i="1" dirty="0"/>
              <a:t> ворота, 2013. - 120с.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DBD244-B4CD-4E0F-9C2A-E7A80AD2C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533" y="420418"/>
            <a:ext cx="1682642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6E5E57-B552-43F3-8DCE-86BBBC9A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1DBB40-F1EF-4945-A682-5D9F0E4F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45" y="1706297"/>
            <a:ext cx="3216099" cy="448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2E85CF-845A-4A99-9C23-5FC9DBA06DC6}"/>
              </a:ext>
            </a:extLst>
          </p:cNvPr>
          <p:cNvSpPr/>
          <p:nvPr/>
        </p:nvSpPr>
        <p:spPr>
          <a:xfrm>
            <a:off x="1682044" y="430368"/>
            <a:ext cx="7744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Куць</a:t>
            </a:r>
            <a:r>
              <a:rPr lang="ru-RU" sz="2400" b="1" i="1" dirty="0"/>
              <a:t>, М. Крути [Текст] : поема, </a:t>
            </a:r>
            <a:r>
              <a:rPr lang="ru-RU" sz="2400" b="1" i="1" dirty="0" err="1"/>
              <a:t>поезії</a:t>
            </a:r>
            <a:r>
              <a:rPr lang="ru-RU" sz="2400" b="1" i="1" dirty="0"/>
              <a:t>, </a:t>
            </a:r>
            <a:r>
              <a:rPr lang="ru-RU" sz="2400" b="1" i="1" dirty="0" err="1"/>
              <a:t>переклади</a:t>
            </a:r>
            <a:r>
              <a:rPr lang="ru-RU" sz="2400" b="1" i="1" dirty="0"/>
              <a:t> / М. </a:t>
            </a:r>
            <a:r>
              <a:rPr lang="ru-RU" sz="2400" b="1" i="1" dirty="0" err="1"/>
              <a:t>Куць</a:t>
            </a:r>
            <a:r>
              <a:rPr lang="ru-RU" sz="2400" b="1" i="1" dirty="0"/>
              <a:t>. – </a:t>
            </a:r>
            <a:r>
              <a:rPr lang="ru-RU" sz="2400" b="1" i="1" dirty="0" err="1"/>
              <a:t>Київ</a:t>
            </a:r>
            <a:r>
              <a:rPr lang="ru-RU" sz="2400" b="1" i="1" dirty="0"/>
              <a:t> : Вид-во Харитоненка, 2004. – 320 с.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022239-2899-4AB9-8578-1A80C1B9DE1C}"/>
              </a:ext>
            </a:extLst>
          </p:cNvPr>
          <p:cNvSpPr/>
          <p:nvPr/>
        </p:nvSpPr>
        <p:spPr>
          <a:xfrm>
            <a:off x="4357511" y="229825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Куця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поема «Крути» про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героїчну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загибель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юнаків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бою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Крутами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добірки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об’єднаних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загальною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темою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осінніх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E04A66-6BCC-4D75-9CAA-9D15A4A9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222" y="605988"/>
            <a:ext cx="1682642" cy="13107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D83970-90A9-43B8-AFC5-A9B685B38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911" y="5422884"/>
            <a:ext cx="273124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0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1D101C-59D6-4AFE-BBC3-5AA4F0DEB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22"/>
            <a:ext cx="12192000" cy="6937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368D8-AB05-4594-8DC8-55EB1CC1523C}"/>
              </a:ext>
            </a:extLst>
          </p:cNvPr>
          <p:cNvSpPr txBox="1"/>
          <p:nvPr/>
        </p:nvSpPr>
        <p:spPr>
          <a:xfrm>
            <a:off x="767643" y="891822"/>
            <a:ext cx="391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 Аскольдовій могилі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Поховали їх – 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Тридцять </a:t>
            </a:r>
            <a:r>
              <a:rPr lang="uk-UA" sz="2400" dirty="0" err="1">
                <a:latin typeface="Monotype Corsiva" panose="03010101010201010101" pitchFamily="66" charset="0"/>
              </a:rPr>
              <a:t>мучнів</a:t>
            </a:r>
            <a:r>
              <a:rPr lang="uk-UA" sz="2400" dirty="0">
                <a:latin typeface="Monotype Corsiva" panose="03010101010201010101" pitchFamily="66" charset="0"/>
              </a:rPr>
              <a:t> українців,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Славних, молодих….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F174B6-B463-499C-86E7-5E93FE51F3CD}"/>
              </a:ext>
            </a:extLst>
          </p:cNvPr>
          <p:cNvSpPr txBox="1"/>
          <p:nvPr/>
        </p:nvSpPr>
        <p:spPr>
          <a:xfrm>
            <a:off x="767644" y="2552291"/>
            <a:ext cx="3917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 Аскольдовій могилі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Український цвіт! – 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По кривавій по дорозі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Нам іти у світ.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6F682-AC25-45B9-B5EA-BE83770A7B3D}"/>
              </a:ext>
            </a:extLst>
          </p:cNvPr>
          <p:cNvSpPr txBox="1"/>
          <p:nvPr/>
        </p:nvSpPr>
        <p:spPr>
          <a:xfrm>
            <a:off x="767643" y="4396519"/>
            <a:ext cx="3804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 кого посміла знятись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Зрадника рука</a:t>
            </a:r>
            <a:r>
              <a:rPr lang="en-US" sz="2400" dirty="0">
                <a:latin typeface="Monotype Corsiva" panose="03010101010201010101" pitchFamily="66" charset="0"/>
              </a:rPr>
              <a:t>?</a:t>
            </a:r>
            <a:r>
              <a:rPr lang="uk-UA" sz="2400" dirty="0">
                <a:latin typeface="Monotype Corsiva" panose="03010101010201010101" pitchFamily="66" charset="0"/>
              </a:rPr>
              <a:t> – 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Квітне сонце, грає вітер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І Дніпро-ріка…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DBABA-7519-47F7-AA2C-7E0026F14589}"/>
              </a:ext>
            </a:extLst>
          </p:cNvPr>
          <p:cNvSpPr txBox="1"/>
          <p:nvPr/>
        </p:nvSpPr>
        <p:spPr>
          <a:xfrm>
            <a:off x="5921862" y="614679"/>
            <a:ext cx="4210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 кого завзявся Каїн</a:t>
            </a:r>
            <a:r>
              <a:rPr lang="en-US" sz="2400" dirty="0">
                <a:latin typeface="Monotype Corsiva" panose="03010101010201010101" pitchFamily="66" charset="0"/>
              </a:rPr>
              <a:t>?</a:t>
            </a:r>
            <a:endParaRPr lang="uk-UA" sz="2400" dirty="0">
              <a:latin typeface="Monotype Corsiva" panose="03010101010201010101" pitchFamily="66" charset="0"/>
            </a:endParaRPr>
          </a:p>
          <a:p>
            <a:r>
              <a:rPr lang="uk-UA" sz="2400" dirty="0">
                <a:latin typeface="Monotype Corsiva" panose="03010101010201010101" pitchFamily="66" charset="0"/>
              </a:rPr>
              <a:t>Боже, покарай! – 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Понад все вони любили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Свій коханий край.</a:t>
            </a:r>
          </a:p>
          <a:p>
            <a:endParaRPr lang="uk-UA" sz="2400" dirty="0">
              <a:latin typeface="Monotype Corsiva" panose="03010101010201010101" pitchFamily="66" charset="0"/>
            </a:endParaRPr>
          </a:p>
          <a:p>
            <a:r>
              <a:rPr lang="uk-UA" sz="2400" dirty="0">
                <a:latin typeface="Monotype Corsiva" panose="03010101010201010101" pitchFamily="66" charset="0"/>
              </a:rPr>
              <a:t>Вмерли в Новім Заповіті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З славою святих, - 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На Аскольдовій могилі</a:t>
            </a:r>
          </a:p>
          <a:p>
            <a:r>
              <a:rPr lang="uk-UA" sz="2400" dirty="0">
                <a:latin typeface="Monotype Corsiva" panose="03010101010201010101" pitchFamily="66" charset="0"/>
              </a:rPr>
              <a:t>Поховали їх.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99199-1670-46A1-8EA7-7C30364F6C5B}"/>
              </a:ext>
            </a:extLst>
          </p:cNvPr>
          <p:cNvSpPr txBox="1"/>
          <p:nvPr/>
        </p:nvSpPr>
        <p:spPr>
          <a:xfrm>
            <a:off x="7173752" y="4185715"/>
            <a:ext cx="421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ПАВЛО ТИЧИНА «ПАМ</a:t>
            </a:r>
            <a:r>
              <a:rPr lang="en-US" b="1" i="1" dirty="0"/>
              <a:t>’</a:t>
            </a:r>
            <a:r>
              <a:rPr lang="uk-UA" b="1" i="1" dirty="0"/>
              <a:t>ЯТІ ТРИДЦЯТИ»</a:t>
            </a:r>
            <a:endParaRPr lang="ru-RU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9D81EA-8646-4A82-876B-8E13BCE45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131" y="5291959"/>
            <a:ext cx="2731245" cy="829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333F07-5178-4963-9C1A-12EE07B7F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412" y="601884"/>
            <a:ext cx="1682642" cy="13107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F9BC6F-08BF-44F7-AB91-64CFC8AF7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776" y="4354432"/>
            <a:ext cx="3009482" cy="2087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698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E56993-EED1-4C49-BC78-F50B7AF6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BDCB1D-92CD-4921-8FDA-7A03666B6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980" y="683458"/>
            <a:ext cx="8946040" cy="503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EC0A1B-5AAD-4F67-A945-FB5E028627DB}"/>
              </a:ext>
            </a:extLst>
          </p:cNvPr>
          <p:cNvSpPr txBox="1"/>
          <p:nvPr/>
        </p:nvSpPr>
        <p:spPr>
          <a:xfrm>
            <a:off x="6434666" y="5606859"/>
            <a:ext cx="498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Підготувала</a:t>
            </a:r>
            <a:r>
              <a:rPr lang="en-US" b="1" i="1" dirty="0"/>
              <a:t>:</a:t>
            </a:r>
            <a:r>
              <a:rPr lang="uk-UA" b="1" i="1" dirty="0"/>
              <a:t> </a:t>
            </a:r>
          </a:p>
          <a:p>
            <a:r>
              <a:rPr lang="uk-UA" b="1" i="1" dirty="0"/>
              <a:t>бібліотекар дорослого абонементу</a:t>
            </a:r>
          </a:p>
          <a:p>
            <a:r>
              <a:rPr lang="uk-UA" b="1" i="1" dirty="0"/>
              <a:t>Виноградівської ЦПБ</a:t>
            </a:r>
            <a:r>
              <a:rPr lang="uk-UA" dirty="0"/>
              <a:t>	</a:t>
            </a:r>
            <a:r>
              <a:rPr lang="uk-UA" b="1" i="1" dirty="0"/>
              <a:t>БІДЗІЛЯ О.Г.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28747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70ABEA-9D8B-435B-A9A4-AF9D7825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4889" cy="69539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10120F-C8E3-458F-B8E5-5F563A7B217D}"/>
              </a:ext>
            </a:extLst>
          </p:cNvPr>
          <p:cNvSpPr/>
          <p:nvPr/>
        </p:nvSpPr>
        <p:spPr>
          <a:xfrm>
            <a:off x="5035086" y="438735"/>
            <a:ext cx="601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cap="all" dirty="0">
                <a:effectLst/>
                <a:latin typeface="Panton"/>
              </a:rPr>
              <a:t>29 СІЧНЯ – ДЕНЬ ПАМ’ЯТІ ПОЛЕГЛИХ У БОЮ ПІД КРУТАМИ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B97046-2E21-4E41-8499-F14AB2D5A3E9}"/>
              </a:ext>
            </a:extLst>
          </p:cNvPr>
          <p:cNvSpPr/>
          <p:nvPr/>
        </p:nvSpPr>
        <p:spPr>
          <a:xfrm>
            <a:off x="5351175" y="1185803"/>
            <a:ext cx="6096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0" dirty="0">
                <a:effectLst/>
                <a:latin typeface="PF DinText Pro"/>
              </a:rPr>
              <a:t>БІЙ ЗА МАЙБУТНЄ УКРАЇНИ: 29 </a:t>
            </a:r>
            <a:r>
              <a:rPr lang="ru-RU" sz="2000" b="1" i="0" dirty="0" err="1">
                <a:effectLst/>
                <a:latin typeface="PF DinText Pro"/>
              </a:rPr>
              <a:t>січня</a:t>
            </a:r>
            <a:r>
              <a:rPr lang="ru-RU" sz="2000" b="1" i="0" dirty="0">
                <a:effectLst/>
                <a:latin typeface="PF DinText Pro"/>
              </a:rPr>
              <a:t> – день </a:t>
            </a:r>
            <a:r>
              <a:rPr lang="ru-RU" sz="2000" b="1" i="0" dirty="0" err="1">
                <a:effectLst/>
                <a:latin typeface="PF DinText Pro"/>
              </a:rPr>
              <a:t>пам’яті</a:t>
            </a:r>
            <a:r>
              <a:rPr lang="ru-RU" sz="2000" b="1" i="0" dirty="0">
                <a:effectLst/>
                <a:latin typeface="PF DinText Pro"/>
              </a:rPr>
              <a:t> </a:t>
            </a:r>
            <a:r>
              <a:rPr lang="ru-RU" sz="2000" b="1" i="0" dirty="0" err="1">
                <a:effectLst/>
                <a:latin typeface="PF DinText Pro"/>
              </a:rPr>
              <a:t>полеглих</a:t>
            </a:r>
            <a:r>
              <a:rPr lang="ru-RU" sz="2000" b="1" i="0" dirty="0">
                <a:effectLst/>
                <a:latin typeface="PF DinText Pro"/>
              </a:rPr>
              <a:t> у бою </a:t>
            </a:r>
            <a:r>
              <a:rPr lang="ru-RU" sz="2000" b="1" i="0" dirty="0" err="1">
                <a:effectLst/>
                <a:latin typeface="PF DinText Pro"/>
              </a:rPr>
              <a:t>під</a:t>
            </a:r>
            <a:r>
              <a:rPr lang="ru-RU" sz="2000" b="1" i="0" dirty="0">
                <a:effectLst/>
                <a:latin typeface="PF DinText Pro"/>
              </a:rPr>
              <a:t> </a:t>
            </a:r>
            <a:r>
              <a:rPr lang="ru-RU" sz="2000" b="1" i="0" dirty="0" err="1">
                <a:effectLst/>
                <a:latin typeface="PF DinText Pro"/>
              </a:rPr>
              <a:t>Крутами</a:t>
            </a:r>
            <a:r>
              <a:rPr lang="ru-RU" sz="2000" b="1" i="0" dirty="0">
                <a:effectLst/>
                <a:latin typeface="PF DinText Pro"/>
              </a:rPr>
              <a:t> 10</a:t>
            </a:r>
            <a:r>
              <a:rPr lang="uk-UA" sz="2000" b="1" i="0" dirty="0">
                <a:effectLst/>
                <a:latin typeface="PF DinText Pro"/>
              </a:rPr>
              <a:t>7</a:t>
            </a:r>
            <a:r>
              <a:rPr lang="ru-RU" sz="2000" b="1" i="0" dirty="0">
                <a:effectLst/>
                <a:latin typeface="PF DinText Pro"/>
              </a:rPr>
              <a:t>  р</a:t>
            </a:r>
            <a:r>
              <a:rPr lang="uk-UA" sz="2000" b="1" dirty="0" err="1">
                <a:latin typeface="PF DinText Pro"/>
              </a:rPr>
              <a:t>оків</a:t>
            </a:r>
            <a:r>
              <a:rPr lang="ru-RU" sz="2000" b="1" i="0" dirty="0">
                <a:effectLst/>
                <a:latin typeface="PF DinText Pro"/>
              </a:rPr>
              <a:t>  тому, 29 </a:t>
            </a:r>
            <a:r>
              <a:rPr lang="ru-RU" sz="2000" b="1" i="0" dirty="0" err="1">
                <a:effectLst/>
                <a:latin typeface="PF DinText Pro"/>
              </a:rPr>
              <a:t>січня</a:t>
            </a:r>
            <a:r>
              <a:rPr lang="ru-RU" sz="2000" b="1" i="0" dirty="0">
                <a:effectLst/>
                <a:latin typeface="PF DinText Pro"/>
              </a:rPr>
              <a:t> 1918 року, </a:t>
            </a:r>
            <a:r>
              <a:rPr lang="ru-RU" sz="2000" b="1" i="0" dirty="0" err="1">
                <a:effectLst/>
                <a:latin typeface="PF DinText Pro"/>
              </a:rPr>
              <a:t>українці</a:t>
            </a:r>
            <a:r>
              <a:rPr lang="ru-RU" sz="2000" b="1" i="0" dirty="0">
                <a:effectLst/>
                <a:latin typeface="PF DinText Pro"/>
              </a:rPr>
              <a:t> </a:t>
            </a:r>
            <a:r>
              <a:rPr lang="ru-RU" sz="2000" b="1" i="0" dirty="0" err="1">
                <a:effectLst/>
                <a:latin typeface="PF DinText Pro"/>
              </a:rPr>
              <a:t>стримали</a:t>
            </a:r>
            <a:r>
              <a:rPr lang="ru-RU" sz="2000" b="1" i="0" dirty="0">
                <a:effectLst/>
                <a:latin typeface="PF DinText Pro"/>
              </a:rPr>
              <a:t> </a:t>
            </a:r>
            <a:r>
              <a:rPr lang="ru-RU" sz="2000" b="1" i="0" dirty="0" err="1">
                <a:effectLst/>
                <a:latin typeface="PF DinText Pro"/>
              </a:rPr>
              <a:t>наступ</a:t>
            </a:r>
            <a:r>
              <a:rPr lang="ru-RU" sz="2000" b="1" i="0" dirty="0">
                <a:effectLst/>
                <a:latin typeface="PF DinText Pro"/>
              </a:rPr>
              <a:t> ворога на </a:t>
            </a:r>
            <a:r>
              <a:rPr lang="ru-RU" sz="2000" b="1" i="0" dirty="0" err="1">
                <a:effectLst/>
                <a:latin typeface="PF DinText Pro"/>
              </a:rPr>
              <a:t>Київ</a:t>
            </a:r>
            <a:r>
              <a:rPr lang="ru-RU" sz="2000" b="1" i="0" dirty="0">
                <a:effectLst/>
                <a:latin typeface="PF DinText Pro"/>
              </a:rPr>
              <a:t>, проявивши </a:t>
            </a:r>
            <a:r>
              <a:rPr lang="ru-RU" sz="2000" b="1" i="0" dirty="0" err="1">
                <a:effectLst/>
                <a:latin typeface="PF DinText Pro"/>
              </a:rPr>
              <a:t>жертовність</a:t>
            </a:r>
            <a:r>
              <a:rPr lang="ru-RU" sz="2000" b="1" i="0" dirty="0">
                <a:effectLst/>
                <a:latin typeface="PF DinText Pro"/>
              </a:rPr>
              <a:t> і </a:t>
            </a:r>
            <a:r>
              <a:rPr lang="ru-RU" sz="2000" b="1" i="0" dirty="0" err="1">
                <a:effectLst/>
                <a:latin typeface="PF DinText Pro"/>
              </a:rPr>
              <a:t>героїзм</a:t>
            </a:r>
            <a:r>
              <a:rPr lang="ru-RU" sz="2000" b="1" i="0" dirty="0">
                <a:effectLst/>
                <a:latin typeface="PF DinText Pro"/>
              </a:rPr>
              <a:t> </a:t>
            </a:r>
            <a:r>
              <a:rPr lang="ru-RU" sz="2000" b="1" i="0" dirty="0" err="1">
                <a:effectLst/>
                <a:latin typeface="PF DinText Pro"/>
              </a:rPr>
              <a:t>заради</a:t>
            </a:r>
            <a:r>
              <a:rPr lang="ru-RU" sz="2000" b="1" i="0" dirty="0">
                <a:effectLst/>
                <a:latin typeface="PF DinText Pro"/>
              </a:rPr>
              <a:t> </a:t>
            </a:r>
            <a:r>
              <a:rPr lang="ru-RU" sz="2000" b="1" i="0" dirty="0" err="1">
                <a:effectLst/>
                <a:latin typeface="PF DinText Pro"/>
              </a:rPr>
              <a:t>незалежності</a:t>
            </a:r>
            <a:r>
              <a:rPr lang="ru-RU" sz="2000" b="1" i="0" dirty="0">
                <a:effectLst/>
                <a:latin typeface="PF DinText Pro"/>
              </a:rPr>
              <a:t> </a:t>
            </a:r>
            <a:r>
              <a:rPr lang="ru-RU" sz="2000" b="1" i="0" dirty="0" err="1">
                <a:effectLst/>
                <a:latin typeface="PF DinText Pro"/>
              </a:rPr>
              <a:t>України</a:t>
            </a:r>
            <a:r>
              <a:rPr lang="ru-RU" sz="2000" b="1" i="0" dirty="0">
                <a:effectLst/>
                <a:latin typeface="PF DinText Pro"/>
              </a:rPr>
              <a:t>.</a:t>
            </a:r>
            <a:endParaRPr lang="ru-RU" sz="2000" b="0" i="0" dirty="0">
              <a:effectLst/>
              <a:latin typeface="PF DinText Pro"/>
            </a:endParaRPr>
          </a:p>
          <a:p>
            <a:br>
              <a:rPr lang="ru-RU" dirty="0"/>
            </a:br>
            <a:r>
              <a:rPr lang="ru-RU" sz="2000" dirty="0" err="1"/>
              <a:t>Бій</a:t>
            </a:r>
            <a:r>
              <a:rPr lang="ru-RU" sz="2000" dirty="0"/>
              <a:t> </a:t>
            </a:r>
            <a:r>
              <a:rPr lang="ru-RU" sz="2000" dirty="0" err="1"/>
              <a:t>українських</a:t>
            </a:r>
            <a:r>
              <a:rPr lang="ru-RU" sz="2000" dirty="0"/>
              <a:t> </a:t>
            </a:r>
            <a:r>
              <a:rPr lang="ru-RU" sz="2000" dirty="0" err="1"/>
              <a:t>вояків</a:t>
            </a:r>
            <a:r>
              <a:rPr lang="ru-RU" sz="2000" dirty="0"/>
              <a:t> </a:t>
            </a:r>
            <a:r>
              <a:rPr lang="ru-RU" sz="2000" dirty="0" err="1"/>
              <a:t>проти</a:t>
            </a:r>
            <a:r>
              <a:rPr lang="ru-RU" sz="2000" dirty="0"/>
              <a:t> </a:t>
            </a:r>
            <a:r>
              <a:rPr lang="ru-RU" sz="2000" dirty="0" err="1"/>
              <a:t>більшовицької</a:t>
            </a:r>
            <a:r>
              <a:rPr lang="ru-RU" sz="2000" dirty="0"/>
              <a:t> </a:t>
            </a:r>
            <a:r>
              <a:rPr lang="ru-RU" sz="2000" dirty="0" err="1"/>
              <a:t>армії</a:t>
            </a:r>
            <a:r>
              <a:rPr lang="ru-RU" sz="2000" dirty="0"/>
              <a:t> на </a:t>
            </a:r>
            <a:r>
              <a:rPr lang="ru-RU" sz="2000" dirty="0" err="1"/>
              <a:t>станції</a:t>
            </a:r>
            <a:r>
              <a:rPr lang="ru-RU" sz="2000" dirty="0"/>
              <a:t> Крути </a:t>
            </a:r>
            <a:r>
              <a:rPr lang="ru-RU" sz="2000" dirty="0" err="1"/>
              <a:t>затримав</a:t>
            </a:r>
            <a:r>
              <a:rPr lang="ru-RU" sz="2000" dirty="0"/>
              <a:t> ворога на </a:t>
            </a:r>
            <a:r>
              <a:rPr lang="ru-RU" sz="2000" dirty="0" err="1"/>
              <a:t>чотири</a:t>
            </a:r>
            <a:r>
              <a:rPr lang="ru-RU" sz="2000" dirty="0"/>
              <a:t> </a:t>
            </a:r>
            <a:r>
              <a:rPr lang="ru-RU" sz="2000" dirty="0" err="1"/>
              <a:t>дні</a:t>
            </a:r>
            <a:r>
              <a:rPr lang="ru-RU" sz="2000" dirty="0"/>
              <a:t>. Таким чином </a:t>
            </a:r>
            <a:r>
              <a:rPr lang="ru-RU" sz="2000" dirty="0" err="1"/>
              <a:t>добровольці</a:t>
            </a:r>
            <a:r>
              <a:rPr lang="ru-RU" sz="2000" dirty="0"/>
              <a:t> </a:t>
            </a:r>
            <a:r>
              <a:rPr lang="ru-RU" sz="2000" dirty="0" err="1"/>
              <a:t>утримали</a:t>
            </a:r>
            <a:r>
              <a:rPr lang="ru-RU" sz="2000" dirty="0"/>
              <a:t> </a:t>
            </a:r>
            <a:r>
              <a:rPr lang="ru-RU" sz="2000" dirty="0" err="1"/>
              <a:t>столицю</a:t>
            </a:r>
            <a:r>
              <a:rPr lang="ru-RU" sz="2000" dirty="0"/>
              <a:t> на час, </a:t>
            </a:r>
            <a:r>
              <a:rPr lang="ru-RU" sz="2000" dirty="0" err="1"/>
              <a:t>необхідний</a:t>
            </a:r>
            <a:r>
              <a:rPr lang="ru-RU" sz="2000" dirty="0"/>
              <a:t> для </a:t>
            </a:r>
            <a:r>
              <a:rPr lang="ru-RU" sz="2000" dirty="0" err="1"/>
              <a:t>укладання</a:t>
            </a:r>
            <a:r>
              <a:rPr lang="ru-RU" sz="2000" dirty="0"/>
              <a:t> Брест-</a:t>
            </a:r>
            <a:r>
              <a:rPr lang="ru-RU" sz="2000" dirty="0" err="1"/>
              <a:t>Литовського</a:t>
            </a:r>
            <a:r>
              <a:rPr lang="ru-RU" sz="2000" dirty="0"/>
              <a:t> миру,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en-US" sz="2000" dirty="0"/>
              <a:t>de-facto </a:t>
            </a:r>
            <a:r>
              <a:rPr lang="ru-RU" sz="2000" dirty="0"/>
              <a:t>означав </a:t>
            </a:r>
            <a:r>
              <a:rPr lang="ru-RU" sz="2000" dirty="0" err="1"/>
              <a:t>міжнародне</a:t>
            </a:r>
            <a:r>
              <a:rPr lang="ru-RU" sz="2000" dirty="0"/>
              <a:t> </a:t>
            </a:r>
            <a:r>
              <a:rPr lang="ru-RU" sz="2000" dirty="0" err="1"/>
              <a:t>визнання</a:t>
            </a:r>
            <a:r>
              <a:rPr lang="ru-RU" sz="2000" dirty="0"/>
              <a:t> </a:t>
            </a:r>
            <a:r>
              <a:rPr lang="ru-RU" sz="2000" dirty="0" err="1"/>
              <a:t>української</a:t>
            </a:r>
            <a:r>
              <a:rPr lang="ru-RU" sz="2000" dirty="0"/>
              <a:t> </a:t>
            </a:r>
            <a:r>
              <a:rPr lang="ru-RU" sz="2000" dirty="0" err="1"/>
              <a:t>незалежності</a:t>
            </a:r>
            <a:r>
              <a:rPr lang="ru-RU" sz="2000" dirty="0"/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8FF352-3F30-46D5-B31F-6DB8D93BB2B1}"/>
              </a:ext>
            </a:extLst>
          </p:cNvPr>
          <p:cNvSpPr/>
          <p:nvPr/>
        </p:nvSpPr>
        <p:spPr>
          <a:xfrm>
            <a:off x="5091531" y="5180957"/>
            <a:ext cx="6615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1" dirty="0">
                <a:effectLst/>
                <a:latin typeface="PF DinText Pro"/>
              </a:rPr>
              <a:t>Минуло </a:t>
            </a:r>
            <a:r>
              <a:rPr lang="uk-UA" sz="2400" b="0" i="1" dirty="0">
                <a:effectLst/>
                <a:latin typeface="PF DinText Pro"/>
              </a:rPr>
              <a:t>більше</a:t>
            </a:r>
            <a:r>
              <a:rPr lang="ru-RU" sz="2400" b="0" i="1" dirty="0">
                <a:effectLst/>
                <a:latin typeface="PF DinText Pro"/>
              </a:rPr>
              <a:t> сто </a:t>
            </a:r>
            <a:r>
              <a:rPr lang="ru-RU" sz="2400" b="0" i="1" dirty="0" err="1">
                <a:effectLst/>
                <a:latin typeface="PF DinText Pro"/>
              </a:rPr>
              <a:t>років</a:t>
            </a:r>
            <a:r>
              <a:rPr lang="ru-RU" sz="2400" b="0" i="1" dirty="0">
                <a:effectLst/>
                <a:latin typeface="PF DinText Pro"/>
              </a:rPr>
              <a:t>, а ми </a:t>
            </a:r>
            <a:r>
              <a:rPr lang="ru-RU" sz="2400" b="0" i="1" dirty="0" err="1">
                <a:effectLst/>
                <a:latin typeface="PF DinText Pro"/>
              </a:rPr>
              <a:t>знову</a:t>
            </a:r>
            <a:r>
              <a:rPr lang="ru-RU" sz="2400" b="0" i="1" dirty="0">
                <a:effectLst/>
                <a:latin typeface="PF DinText Pro"/>
              </a:rPr>
              <a:t> </a:t>
            </a:r>
            <a:r>
              <a:rPr lang="ru-RU" sz="2400" b="0" i="1" dirty="0" err="1">
                <a:effectLst/>
                <a:latin typeface="PF DinText Pro"/>
              </a:rPr>
              <a:t>змушені</a:t>
            </a:r>
            <a:r>
              <a:rPr lang="ru-RU" sz="2400" b="0" i="1" dirty="0">
                <a:effectLst/>
                <a:latin typeface="PF DinText Pro"/>
              </a:rPr>
              <a:t> </a:t>
            </a:r>
            <a:r>
              <a:rPr lang="ru-RU" sz="2400" b="0" i="1" dirty="0" err="1">
                <a:effectLst/>
                <a:latin typeface="PF DinText Pro"/>
              </a:rPr>
              <a:t>обороняти</a:t>
            </a:r>
            <a:r>
              <a:rPr lang="ru-RU" sz="2400" b="0" i="1" dirty="0">
                <a:effectLst/>
                <a:latin typeface="PF DinText Pro"/>
              </a:rPr>
              <a:t> </a:t>
            </a:r>
            <a:r>
              <a:rPr lang="ru-RU" sz="2400" b="0" i="1" dirty="0" err="1">
                <a:effectLst/>
                <a:latin typeface="PF DinText Pro"/>
              </a:rPr>
              <a:t>власну</a:t>
            </a:r>
            <a:r>
              <a:rPr lang="ru-RU" sz="2400" b="0" i="1" dirty="0">
                <a:effectLst/>
                <a:latin typeface="PF DinText Pro"/>
              </a:rPr>
              <a:t> </a:t>
            </a:r>
            <a:r>
              <a:rPr lang="ru-RU" sz="2400" b="0" i="1" dirty="0" err="1">
                <a:effectLst/>
                <a:latin typeface="PF DinText Pro"/>
              </a:rPr>
              <a:t>незалежність</a:t>
            </a:r>
            <a:r>
              <a:rPr lang="ru-RU" sz="2400" b="0" i="1" dirty="0">
                <a:effectLst/>
                <a:latin typeface="PF DinText Pro"/>
              </a:rPr>
              <a:t> </a:t>
            </a:r>
            <a:r>
              <a:rPr lang="ru-RU" sz="2400" b="0" i="1" dirty="0" err="1">
                <a:effectLst/>
                <a:latin typeface="PF DinText Pro"/>
              </a:rPr>
              <a:t>ціною</a:t>
            </a:r>
            <a:r>
              <a:rPr lang="ru-RU" sz="2400" b="0" i="1" dirty="0">
                <a:effectLst/>
                <a:latin typeface="PF DinText Pro"/>
              </a:rPr>
              <a:t> </a:t>
            </a:r>
            <a:r>
              <a:rPr lang="ru-RU" sz="2400" b="0" i="1" dirty="0" err="1">
                <a:effectLst/>
                <a:latin typeface="PF DinText Pro"/>
              </a:rPr>
              <a:t>людських</a:t>
            </a:r>
            <a:r>
              <a:rPr lang="ru-RU" sz="2400" b="0" i="1" dirty="0">
                <a:effectLst/>
                <a:latin typeface="PF DinText Pro"/>
              </a:rPr>
              <a:t> </a:t>
            </a:r>
            <a:r>
              <a:rPr lang="ru-RU" sz="2400" i="1" dirty="0" err="1">
                <a:latin typeface="PF DinText Pro"/>
              </a:rPr>
              <a:t>життів</a:t>
            </a:r>
            <a:r>
              <a:rPr lang="ru-RU" sz="2400" b="0" i="1" dirty="0">
                <a:solidFill>
                  <a:srgbClr val="454E51"/>
                </a:solidFill>
                <a:effectLst/>
                <a:latin typeface="PF DinText Pro"/>
              </a:rPr>
              <a:t>.</a:t>
            </a:r>
            <a:endParaRPr lang="ru-RU" sz="24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18BA7-69E3-4058-886F-4E5DD45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41" y="132201"/>
            <a:ext cx="3378183" cy="231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446BE5-7F6D-41CD-BCC0-10EEC44F6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41" y="3915630"/>
            <a:ext cx="3532819" cy="264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A23A37-77D9-41BF-8AA7-8943DD30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3676">
            <a:off x="839723" y="2407353"/>
            <a:ext cx="3666686" cy="178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50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A1EB18-CC00-4796-8A7A-07F0744217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1AA765-D8E4-4CF7-8ADE-A27F3362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68" y="935079"/>
            <a:ext cx="10084507" cy="498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798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21A57-4138-42EC-A629-E243EE639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CCC4C-E395-46A2-BC79-316C2A27F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93" y="214489"/>
            <a:ext cx="5885414" cy="44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6FC2CE-BA18-42F3-94A2-3348BE7B9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28334"/>
            <a:ext cx="5885413" cy="44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A768E-5D63-4EF5-AA76-D1D8948A5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0691" y="4959434"/>
            <a:ext cx="1994353" cy="156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3F5BC5-978D-4E91-8568-CBECD2FD1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9399" y="996773"/>
            <a:ext cx="27312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4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6F7998-0AE1-4C2A-AC08-D14D232266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4AE6F0-070A-4D06-9822-95767AE85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08" y="383821"/>
            <a:ext cx="5712092" cy="427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75A7B7-074A-4797-986A-3AEF63C2F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6945" y="2052685"/>
            <a:ext cx="6015766" cy="450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A39EF0-1120-4169-8EAF-2B4BEBA75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3171" y="4748378"/>
            <a:ext cx="1993565" cy="1560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726C1C-3438-437D-9D2F-C51CBE55C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9205" y="633481"/>
            <a:ext cx="27312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1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A1B0BD-714A-4A2F-B0C0-2911D2A0F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7150C-C6C9-479A-B1FA-BF5E0B7A9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72516"/>
            <a:ext cx="5926667" cy="44417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2D3310-AE7C-4283-A0A7-2EAC42D2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50" y="276970"/>
            <a:ext cx="5931090" cy="444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F69174-8A80-4C8F-B171-972774251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218" y="4861266"/>
            <a:ext cx="1993565" cy="15607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330510-BA02-4BD1-9A7F-3A16F198A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866" y="1143528"/>
            <a:ext cx="27312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7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E2F40C-685F-479F-A013-8BEC36A8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B60C13-AB1A-4FF8-BF6D-977B8344E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46" y="1629799"/>
            <a:ext cx="3284249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BF2510-6A04-4788-884E-9E1694ED1788}"/>
              </a:ext>
            </a:extLst>
          </p:cNvPr>
          <p:cNvSpPr txBox="1"/>
          <p:nvPr/>
        </p:nvSpPr>
        <p:spPr>
          <a:xfrm>
            <a:off x="1117600" y="417689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Крути. Січень 1918 року </a:t>
            </a:r>
            <a:r>
              <a:rPr lang="uk-UA" sz="2400" b="1" i="1" dirty="0" err="1"/>
              <a:t>докум</a:t>
            </a:r>
            <a:r>
              <a:rPr lang="uk-UA" sz="2400" b="1" i="1" dirty="0"/>
              <a:t>. матеріали, дослідження, кіносценарій /упорядник </a:t>
            </a:r>
            <a:r>
              <a:rPr lang="uk-UA" sz="2400" b="1" i="1" dirty="0" err="1"/>
              <a:t>Я.Гаврилюк</a:t>
            </a:r>
            <a:r>
              <a:rPr lang="uk-UA" sz="2400" b="1" i="1" dirty="0"/>
              <a:t>. – К.</a:t>
            </a:r>
            <a:r>
              <a:rPr lang="en-US" sz="2400" b="1" i="1" dirty="0"/>
              <a:t>:</a:t>
            </a:r>
            <a:r>
              <a:rPr lang="uk-UA" sz="2400" b="1" i="1" dirty="0"/>
              <a:t> Вид. центр «Просвіта», 2008. – 840с.</a:t>
            </a:r>
            <a:endParaRPr lang="ru-RU" sz="2400" b="1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E1E955-49B9-4C31-A162-95469F76F0E2}"/>
              </a:ext>
            </a:extLst>
          </p:cNvPr>
          <p:cNvSpPr/>
          <p:nvPr/>
        </p:nvSpPr>
        <p:spPr>
          <a:xfrm>
            <a:off x="4244623" y="1505129"/>
            <a:ext cx="7479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До книги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увійшли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невідомі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і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маловідомі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документи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матеріали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свідчення,спогади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учасників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бою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під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Крутами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29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січня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1918 року.</a:t>
            </a:r>
            <a:br>
              <a:rPr lang="ru-RU" sz="2400" i="1" dirty="0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</a:b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Зміст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архівних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матеріалів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підсилюють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статті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і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виступи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С.Єфремова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Д.Дорошенка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М.Грушевського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Є.Маланюка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Людмили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Старицької-Черняхівської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та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інших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видатних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особистостей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доби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Української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революції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1917 -1921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рр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.</a:t>
            </a:r>
            <a:br>
              <a:rPr lang="ru-RU" sz="2400" i="1" dirty="0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</a:b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Збірник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упорядковано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у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хронологічному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порядку,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починаючи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з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кінця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1917 р. по 2010 р.</a:t>
            </a:r>
            <a:br>
              <a:rPr lang="ru-RU" sz="2400" i="1" dirty="0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</a:b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Завершує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видання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кіносценарій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«Крути» та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доповнення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до </a:t>
            </a:r>
            <a:r>
              <a:rPr lang="ru-RU" sz="2400" i="1" dirty="0" err="1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розділів</a:t>
            </a:r>
            <a:r>
              <a:rPr lang="ru-RU" sz="2400" i="1" dirty="0">
                <a:solidFill>
                  <a:srgbClr val="222222"/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.</a:t>
            </a:r>
            <a:endParaRPr lang="ru-RU" sz="2400" i="1" dirty="0">
              <a:latin typeface="Times New Roman" panose="020206030504050203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6AA5AB-D6F5-4356-960C-A37411E41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82" y="907455"/>
            <a:ext cx="1473036" cy="11496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4CDC9D-1F4B-4A54-9F0E-FC0EF97E5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230" y="5715099"/>
            <a:ext cx="27312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89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0786D6-3E8D-4585-8C73-BFC7C4FD1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31"/>
            <a:ext cx="12192000" cy="67367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3C000F-9898-4806-9A50-1CA5329F8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2" r="16346"/>
          <a:stretch/>
        </p:blipFill>
        <p:spPr>
          <a:xfrm>
            <a:off x="846666" y="1772355"/>
            <a:ext cx="2878667" cy="431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0644F7-ED42-40A3-91A8-FAB196328D02}"/>
              </a:ext>
            </a:extLst>
          </p:cNvPr>
          <p:cNvSpPr/>
          <p:nvPr/>
        </p:nvSpPr>
        <p:spPr>
          <a:xfrm>
            <a:off x="3912422" y="1577040"/>
            <a:ext cx="773508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Січень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 року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видався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по-справжньому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холодним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От-от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рушити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більшовицькі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загони. Сини генерала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контррозвідки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УНР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опиняються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оборонців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Крути.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схожі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й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обоє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нестями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закохані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курсистку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Софію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роздумів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рушили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Раптом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непередбачуване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спалахує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«Арсенал». І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заколотом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елітні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боєздатні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вишколеного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Муравйова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крути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лишаються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необстріляні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юнкери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Ходять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чутки,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загонів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агент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більшовиків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червоним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відоме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зрадника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горнилі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бою, не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шкодуючи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змагаючись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Сто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тому, як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без страху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сумнівів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підуть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найдорожче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2C558-8777-4E52-843F-B03BD8F41CBC}"/>
              </a:ext>
            </a:extLst>
          </p:cNvPr>
          <p:cNvSpPr txBox="1"/>
          <p:nvPr/>
        </p:nvSpPr>
        <p:spPr>
          <a:xfrm>
            <a:off x="1360310" y="395111"/>
            <a:ext cx="7478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Тур-Коновалов К. Крути 1918 кінороман / Костянтин Тур-Коновалов. – Харків</a:t>
            </a:r>
            <a:r>
              <a:rPr lang="en-US" sz="2400" b="1" i="1" dirty="0"/>
              <a:t>:</a:t>
            </a:r>
            <a:r>
              <a:rPr lang="uk-UA" sz="2400" b="1" i="1" dirty="0"/>
              <a:t> Книжковий Клуб «Клуб Сімейного Дозвілля», 2019. – 224с.</a:t>
            </a:r>
            <a:endParaRPr lang="ru-RU" sz="24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01D46-0614-4560-AE3F-B8F18A4C7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578" y="338868"/>
            <a:ext cx="1682043" cy="13128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97ABBB-DD77-41A1-A693-8716167A3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5782172"/>
            <a:ext cx="27312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5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3A9523-3CE9-402E-98A5-FC37A175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98FA61-44B1-4B74-80D4-F11D247C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20" y="1653767"/>
            <a:ext cx="2916592" cy="4479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98A44-ABD6-4677-A46F-BDA16B3EED33}"/>
              </a:ext>
            </a:extLst>
          </p:cNvPr>
          <p:cNvSpPr txBox="1"/>
          <p:nvPr/>
        </p:nvSpPr>
        <p:spPr>
          <a:xfrm>
            <a:off x="1213554" y="309107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Героїка трагедії Крут / </a:t>
            </a:r>
            <a:r>
              <a:rPr lang="uk-UA" sz="2400" b="1" i="1" dirty="0" err="1"/>
              <a:t>упоряд</a:t>
            </a:r>
            <a:r>
              <a:rPr lang="uk-UA" sz="2400" b="1" i="1" dirty="0"/>
              <a:t>. В.І. </a:t>
            </a:r>
            <a:r>
              <a:rPr lang="uk-UA" sz="2400" b="1" i="1" dirty="0" err="1"/>
              <a:t>Сергійчук</a:t>
            </a:r>
            <a:r>
              <a:rPr lang="uk-UA" sz="2400" b="1" i="1" dirty="0"/>
              <a:t>. – К.</a:t>
            </a:r>
            <a:r>
              <a:rPr lang="en-US" sz="2400" b="1" i="1" dirty="0"/>
              <a:t>:</a:t>
            </a:r>
            <a:r>
              <a:rPr lang="uk-UA" sz="2400" b="1" i="1" dirty="0"/>
              <a:t> Україна, 2008. – 464с.</a:t>
            </a:r>
            <a:endParaRPr lang="ru-RU" sz="24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D293F-5373-428E-8915-F9BCED556637}"/>
              </a:ext>
            </a:extLst>
          </p:cNvPr>
          <p:cNvSpPr txBox="1"/>
          <p:nvPr/>
        </p:nvSpPr>
        <p:spPr>
          <a:xfrm>
            <a:off x="4064000" y="1782052"/>
            <a:ext cx="67959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спогадах учасників бою під Крутами, що відбувся 29 січня 1918 року, роздумах сучасників поетичним і публіцистичним словом на тлі для нас трагічних суспільно-політичних воєнних подій осмислюється героїка подвигу юнаків України в ім’я своєї Вітчизни. Видання, матеріали якого, подаються, як правило, в оригіналі, друковане раніше тільки в еміграції й не скрізь містить повні імена авторів. Розраховане на українську молодь і всіх тих, хто цікавиться історією національно-визвольної боротьби нашого народу в 1917-1921 роках.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5CB9B8-E231-4C80-B025-0F049B04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390" y="551633"/>
            <a:ext cx="1682642" cy="13107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2A037C-7B50-4B8E-8141-DA92F9CC1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243" y="5894851"/>
            <a:ext cx="27312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449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539</Words>
  <Application>Microsoft Office PowerPoint</Application>
  <PresentationFormat>Широкоэкранный</PresentationFormat>
  <Paragraphs>44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Panton</vt:lpstr>
      <vt:lpstr>PF DinText Pro</vt:lpstr>
      <vt:lpstr>Times New Roman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32</cp:revision>
  <dcterms:created xsi:type="dcterms:W3CDTF">2023-01-22T10:13:23Z</dcterms:created>
  <dcterms:modified xsi:type="dcterms:W3CDTF">2025-01-29T08:10:28Z</dcterms:modified>
</cp:coreProperties>
</file>