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64" r:id="rId5"/>
    <p:sldId id="266" r:id="rId6"/>
    <p:sldId id="27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322D8-4C18-47DA-83FF-3760719BC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766AA5-A3B9-41F9-BC39-B3A708429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99B5E9-46FA-4E16-A047-0BF8BD14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29C5EF-BC62-480F-9310-5037ED19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BBE55-5068-4541-8219-B1BB5E9B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0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10196-DECA-432D-BF33-9EA47A3E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B25E22-8D4C-4075-ABB0-71A3BB910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E51336-14A4-46CE-AB7F-A2AF431D3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BF374-800D-4E81-BD54-0A2938F8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B2F574-5096-4D43-9C12-F90641BC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9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EA3E5B-E56C-4F49-A0ED-9F5CCB35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C9DA82-D6C2-4613-B2E7-F11F54528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643CD-FA2F-45A5-81F5-7B473E5C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0CD78-40B3-40D6-BAA0-E13E36C8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DF3B9-A8FA-4B92-B178-95635A4A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5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2E076-B860-4FB0-A0A5-F048EA10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D245D-0956-46BD-B628-3AB2A83BC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E37255-2C7A-4AC1-99A6-D7BFB54A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82E935-895A-4ACB-925B-3450C770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A6C0E-2178-4064-AF00-499F8379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43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E3C51-5528-4CD5-9F16-BA59BDAE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72B37A-1C75-4315-8FE6-2A41628D1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F02A58-7739-43B6-9FCC-31AA245A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FDD07-1A19-485F-B02F-415FE068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3368F-A30B-4782-8F4C-339884F6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2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A4671-8973-45EA-A2A6-BA1EE4CF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35AD91-E016-46CD-BE9F-548B3E6D7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6AC1F3-67C9-458A-B9CD-C3EF33ADA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ECAA39-DBFB-4436-A791-1123E8F5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EFDD91-1103-4B60-9482-5D8BCCCD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E5D4EF-7516-4534-891C-54503D7D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0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7E977-67D0-4D0A-9E5F-A227E30F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9D1391-4952-4C7C-9381-E392410B1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01C63B-7236-426D-BB8C-C1F149A6B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C1C600-FC5F-43B0-8ABD-35DB5792D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115970-EB9A-418D-A8E4-F9D2B1F7B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7C481B-CCCB-48EA-9FB9-E649DBB7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29B87B-06C9-47AA-9769-51FF97FE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4D1971-070B-47E2-90E4-6D814F4A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8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86AFA-16DA-46C4-B253-A6E31000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AE7693-258D-4A17-A9D6-B933B969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1CE19B-7804-4CA5-990B-BD0F8FF4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7E222B-CE22-44CD-A68E-BABCBAAE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0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1223EE-1F56-4628-973E-2E39CBE9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E0084B-68FE-467D-BB60-626B244A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F15D21-0B3D-4157-99D1-33C022CF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8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11B7E-3BFA-4712-9EF3-E6F185F9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2E7B84-1F64-482E-8EFD-6A04C2FB6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2F4C3B-2B79-48F9-8892-BE79C3FB4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97E14D-3371-4734-B485-389D380A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9007E4-4CD9-4885-8305-EC7DA4F4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6BDDF-090F-47B0-9428-F2B99440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9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97547-03BC-487D-866E-2681FE0F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D9EEEB-432E-4457-BBDE-0B7FE345E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46872B-5EC5-4B0B-BEEF-4D630AB73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DF7FDA-ABA1-45E2-ABB8-F82DA476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45E902-8EA8-49E2-B448-400192D6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47A42D-539F-43EC-917F-72881359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7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7209E-7CBA-47D7-A903-F4456DC0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46548-7996-4F7D-A60C-33BABA4F9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9DEFA-AAE5-4CAB-A8E1-15B715170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45C3-EF87-4606-9A9E-46FB7AFC5356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5564-BF43-41DC-B179-44325E822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A11D86-AFC8-4C00-A2A4-C7516DAB1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23FF-5851-4A45-92D0-604EAE787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5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0E290-7410-444A-AD24-E38A79D1F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69" b="9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BFB837-A5F2-4E0D-A4A1-77625C807BAC}"/>
              </a:ext>
            </a:extLst>
          </p:cNvPr>
          <p:cNvSpPr txBox="1"/>
          <p:nvPr/>
        </p:nvSpPr>
        <p:spPr>
          <a:xfrm>
            <a:off x="624490" y="2923532"/>
            <a:ext cx="39398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   </a:t>
            </a:r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Щоб струни пам’яті не         вкрилися снігами,</a:t>
            </a:r>
          </a:p>
          <a:p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 тими, хто не стали на коліна.</a:t>
            </a:r>
          </a:p>
          <a:p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Почуйте серцем</a:t>
            </a:r>
          </a:p>
          <a:p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- Ви не плачте, мамо!</a:t>
            </a:r>
          </a:p>
          <a:p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Вмираю, щоб не вмерла   </a:t>
            </a:r>
          </a:p>
          <a:p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УКРАЇНА!</a:t>
            </a:r>
            <a:endParaRPr lang="ru-RU" sz="2400" b="1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87A580-26DC-4148-8FD6-827877479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3" t="4342" r="26280" b="52536"/>
          <a:stretch/>
        </p:blipFill>
        <p:spPr>
          <a:xfrm>
            <a:off x="9223021" y="107010"/>
            <a:ext cx="3069983" cy="2121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BE717-E816-4749-961E-0D5E9830F8F8}"/>
              </a:ext>
            </a:extLst>
          </p:cNvPr>
          <p:cNvSpPr txBox="1"/>
          <p:nvPr/>
        </p:nvSpPr>
        <p:spPr>
          <a:xfrm>
            <a:off x="5842000" y="2923532"/>
            <a:ext cx="5497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242 дні наші воїни захищали цей маленький клаптик української землі. Оборона </a:t>
            </a:r>
            <a:r>
              <a:rPr lang="uk-UA" sz="2400" b="1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ДАПу</a:t>
            </a:r>
            <a:r>
              <a:rPr lang="uk-UA" sz="24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тривала лише на тиждень менше, ніж героїчна оборона Севастополя від фашистських загарбників під час Другої світової війни, і значно довше за оборону Брестської фортеці</a:t>
            </a:r>
            <a:r>
              <a:rPr lang="uk-UA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b="1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3CDC64-5F42-4803-97C2-8BA0FAE8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9" y="1620602"/>
            <a:ext cx="1642369" cy="104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39F49F-AAB5-4CB2-824B-27F8B0D160F9}"/>
              </a:ext>
            </a:extLst>
          </p:cNvPr>
          <p:cNvSpPr/>
          <p:nvPr/>
        </p:nvSpPr>
        <p:spPr>
          <a:xfrm>
            <a:off x="7494799" y="1357021"/>
            <a:ext cx="42498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9600" b="1" dirty="0">
                <a:ln/>
                <a:solidFill>
                  <a:schemeClr val="bg1"/>
                </a:solidFill>
              </a:rPr>
              <a:t>Г </a:t>
            </a:r>
            <a:r>
              <a:rPr lang="ru-RU" sz="9600" b="1" dirty="0">
                <a:ln/>
                <a:solidFill>
                  <a:schemeClr val="bg1"/>
                </a:solidFill>
              </a:rPr>
              <a:t>Е Р О Ї</a:t>
            </a:r>
            <a:endParaRPr lang="ru-RU" sz="9600" b="1" cap="none" spc="0" dirty="0">
              <a:ln/>
              <a:solidFill>
                <a:schemeClr val="bg1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F86443-D8E9-4EDD-8DDE-7895F2013260}"/>
              </a:ext>
            </a:extLst>
          </p:cNvPr>
          <p:cNvSpPr/>
          <p:nvPr/>
        </p:nvSpPr>
        <p:spPr>
          <a:xfrm>
            <a:off x="647870" y="5767928"/>
            <a:ext cx="45552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>
                <a:ln/>
                <a:solidFill>
                  <a:schemeClr val="accent4"/>
                </a:solidFill>
              </a:rPr>
              <a:t>П</a:t>
            </a:r>
            <a:r>
              <a:rPr lang="ru-RU" sz="3600" b="1" dirty="0" err="1">
                <a:ln/>
                <a:solidFill>
                  <a:schemeClr val="accent4"/>
                </a:solidFill>
              </a:rPr>
              <a:t>атріотичний</a:t>
            </a:r>
            <a:r>
              <a:rPr lang="ru-RU" sz="3600" b="1" dirty="0">
                <a:ln/>
                <a:solidFill>
                  <a:schemeClr val="accent4"/>
                </a:solidFill>
              </a:rPr>
              <a:t> </a:t>
            </a:r>
            <a:r>
              <a:rPr lang="ru-RU" sz="3600" b="1" dirty="0" err="1">
                <a:ln/>
                <a:solidFill>
                  <a:schemeClr val="accent4"/>
                </a:solidFill>
              </a:rPr>
              <a:t>екскурс</a:t>
            </a:r>
            <a:endParaRPr lang="ru-RU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7CF6C-08AF-41E8-A80F-B33AA1341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459" y="-33615"/>
            <a:ext cx="2074642" cy="17317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C06F30-DA86-43E1-9BFD-9E6372DB50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412"/>
          <a:stretch/>
        </p:blipFill>
        <p:spPr>
          <a:xfrm>
            <a:off x="4228818" y="1584631"/>
            <a:ext cx="2818662" cy="1287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788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F2AF29-D20D-40DE-81B7-A12006B0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2AC0AB-624F-44C9-887B-3BD5F498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0" r="9856" b="27491"/>
          <a:stretch/>
        </p:blipFill>
        <p:spPr>
          <a:xfrm>
            <a:off x="446875" y="504390"/>
            <a:ext cx="4655164" cy="3115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CA6C4-932E-4F35-9553-472C6D3866F0}"/>
              </a:ext>
            </a:extLst>
          </p:cNvPr>
          <p:cNvSpPr txBox="1"/>
          <p:nvPr/>
        </p:nvSpPr>
        <p:spPr>
          <a:xfrm>
            <a:off x="835375" y="3767065"/>
            <a:ext cx="4150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Оборонці Донецького аеропорту віднині й навіки стали символами незламності духу захисників України.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864A78-C48F-466F-A9B6-7A7A631CD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436" y="3081868"/>
            <a:ext cx="4394185" cy="3254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4068D-F2FE-47E5-82CF-B0B242E60BFA}"/>
              </a:ext>
            </a:extLst>
          </p:cNvPr>
          <p:cNvSpPr txBox="1"/>
          <p:nvPr/>
        </p:nvSpPr>
        <p:spPr>
          <a:xfrm>
            <a:off x="6956634" y="628961"/>
            <a:ext cx="4684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Це одна із героїчних сторінок нової України, поряд з </a:t>
            </a:r>
            <a:r>
              <a:rPr lang="uk-UA" sz="2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Савур</a:t>
            </a: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-Могилою, Луганським аеропортом, рейдом наших воїнів по тилам Луганщини, звільненню Маріуполя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1CDD2C-CC7F-4040-AB35-E0C05FD11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944" y="2865510"/>
            <a:ext cx="2686050" cy="1704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72EDC9-220D-48F5-B18F-8AE9CBEBB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668" y="453286"/>
            <a:ext cx="1612833" cy="19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7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ED6E5-919D-4165-888C-C69C28A7DE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6333EF-66E6-4ADF-A223-AFDDAF7B7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457"/>
          <a:stretch/>
        </p:blipFill>
        <p:spPr>
          <a:xfrm>
            <a:off x="723953" y="634471"/>
            <a:ext cx="4638269" cy="2896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9AAD0-6624-4B0F-A3FC-8578FEA3BE0E}"/>
              </a:ext>
            </a:extLst>
          </p:cNvPr>
          <p:cNvSpPr txBox="1"/>
          <p:nvPr/>
        </p:nvSpPr>
        <p:spPr>
          <a:xfrm>
            <a:off x="606412" y="3702757"/>
            <a:ext cx="4409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Кіборги, самі того не розуміючи, написали своєю кров'ю саму героїчну сторінку сучасної історії. Саме оборона </a:t>
            </a:r>
            <a:r>
              <a:rPr lang="uk-UA" sz="2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ДАПа</a:t>
            </a:r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зупинила просування ворожих військ в західному напрямку.</a:t>
            </a: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8FF2B-21F4-4E1F-B75E-D8B8AE7CCAA4}"/>
              </a:ext>
            </a:extLst>
          </p:cNvPr>
          <p:cNvSpPr txBox="1"/>
          <p:nvPr/>
        </p:nvSpPr>
        <p:spPr>
          <a:xfrm>
            <a:off x="5621867" y="797510"/>
            <a:ext cx="62540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</a:t>
            </a:r>
            <a:r>
              <a:rPr lang="uk-U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Усе розпочалося близько 3-ї години ночі на 26 травня 2014 року, коли на територію аеропорту вдерлися близько 80-ти добре озброєних бойовиків так званої «ДНР», які висунули вимоги щодо виведення українських військових, що на той час охороняли внутрішній периметр </a:t>
            </a:r>
            <a:r>
              <a:rPr lang="uk-UA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ДАПу</a:t>
            </a:r>
            <a:r>
              <a:rPr lang="uk-U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uk-UA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Спроби штурму Донецького аеропорту терористами відтоді були регулярними, проте українські військові успішно їх відбивали. Тоді й народилася легенда про «кіборгів». І першими українських бійців так почали називати саме бойовики за надлюдську стійкість в обороні.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E453CA-C749-4E89-A93A-40F3B7ED7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097" y="3793069"/>
            <a:ext cx="1566808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421E47-28A7-44EB-BDFE-1254B0BB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D73656-5FC4-4339-A3CB-2C0AAC913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3" b="34007"/>
          <a:stretch/>
        </p:blipFill>
        <p:spPr>
          <a:xfrm>
            <a:off x="1178579" y="614715"/>
            <a:ext cx="3761416" cy="30541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E792DB-AEC1-4B3A-9F27-9BB5512AD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25" t="59337" r="9600"/>
          <a:stretch/>
        </p:blipFill>
        <p:spPr>
          <a:xfrm>
            <a:off x="6382758" y="3636241"/>
            <a:ext cx="4917421" cy="2946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D29689-40BD-4F36-B20C-CBF957ABD309}"/>
              </a:ext>
            </a:extLst>
          </p:cNvPr>
          <p:cNvSpPr txBox="1"/>
          <p:nvPr/>
        </p:nvSpPr>
        <p:spPr>
          <a:xfrm>
            <a:off x="457197" y="3668888"/>
            <a:ext cx="52041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Фінальна фаза протистояння в аеропорту розпочалася 13 січня 2015 року. Після масованих артилерійських та танкових обстрілів з боку терористів завалилася диспетчерська вежа аеропорту, яка в народі стала символом його оборони.</a:t>
            </a:r>
          </a:p>
          <a:p>
            <a:r>
              <a:rPr lang="uk-UA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Того ж дня бойовики висунули «кіборгам» ультиматум – або залишити аеропорт, або загинути. Військові вибрали бій, і відтоді зіткнення в аеропорту вже не вщухали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A4154-3D07-497C-8641-4AC43BACF310}"/>
              </a:ext>
            </a:extLst>
          </p:cNvPr>
          <p:cNvSpPr txBox="1"/>
          <p:nvPr/>
        </p:nvSpPr>
        <p:spPr>
          <a:xfrm>
            <a:off x="6523823" y="233071"/>
            <a:ext cx="54097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19 січня бойовики підірвали другий поверх нового термінала, а в ніч на 22 січня, скориставшись коротким перемир'ям для вивезення вбитих та поранених, бойовики тихцем замінували будівлю й зруйнували її остаточно. Від неї залишився тільки каркас, тож обороняти було більше нічого. Тільки тоді українські військові відійшли до інших будівель аеропорту та навколишніх населених пунктів, де продовжують утримувати позиції.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95EB6A-DEC4-4EE2-82FE-76E17E1B5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24" y="2405872"/>
            <a:ext cx="1566808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E5A204-9431-4DFC-BE4A-4A9D73BB18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FFB7B-1EC8-4F60-919B-D8EE3765EA58}"/>
              </a:ext>
            </a:extLst>
          </p:cNvPr>
          <p:cNvSpPr txBox="1"/>
          <p:nvPr/>
        </p:nvSpPr>
        <p:spPr>
          <a:xfrm>
            <a:off x="987718" y="1955244"/>
            <a:ext cx="5125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Як закінчиться гра кривава</a:t>
            </a:r>
          </a:p>
          <a:p>
            <a:r>
              <a:rPr lang="uk-UA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(Палко віруєш – </a:t>
            </a:r>
            <a:r>
              <a:rPr lang="uk-UA" sz="3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доживеш</a:t>
            </a:r>
            <a:r>
              <a:rPr lang="uk-UA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!)</a:t>
            </a:r>
          </a:p>
          <a:p>
            <a:r>
              <a:rPr lang="uk-UA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Привітають – Героям слава!</a:t>
            </a:r>
          </a:p>
          <a:p>
            <a:r>
              <a:rPr lang="uk-UA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То і «кіборгів» слава теж…</a:t>
            </a:r>
          </a:p>
          <a:p>
            <a:r>
              <a:rPr lang="uk-UA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        (І. </a:t>
            </a:r>
            <a:r>
              <a:rPr lang="uk-UA" sz="32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Геншот</a:t>
            </a:r>
            <a:r>
              <a:rPr lang="uk-UA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ru-RU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6BB9DF-3C8B-45C1-8FE7-5C1CF187E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37" y="4431823"/>
            <a:ext cx="1566808" cy="1877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1D82B0-1BD8-42F4-BCD1-F3110455B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712" y="567351"/>
            <a:ext cx="4857628" cy="277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D464AA-4FA5-4CA5-B047-9E0B77894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7" t="34600" r="8525"/>
          <a:stretch/>
        </p:blipFill>
        <p:spPr>
          <a:xfrm>
            <a:off x="6084833" y="3231492"/>
            <a:ext cx="5711936" cy="33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08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E3BA6-3E74-4F93-AAF3-F652206AB8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DA8205-C8DE-44E0-8C66-B680367F2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92" r="32478" b="66158"/>
          <a:stretch/>
        </p:blipFill>
        <p:spPr>
          <a:xfrm>
            <a:off x="8879727" y="1223995"/>
            <a:ext cx="1472184" cy="20741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EAE32C-AA1B-4C72-B34C-8F643202CF7A}"/>
              </a:ext>
            </a:extLst>
          </p:cNvPr>
          <p:cNvSpPr/>
          <p:nvPr/>
        </p:nvSpPr>
        <p:spPr>
          <a:xfrm>
            <a:off x="340164" y="434472"/>
            <a:ext cx="547714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Ц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я </a:t>
            </a:r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війна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змінила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багатьох</a:t>
            </a:r>
            <a:endParaRPr lang="ru-RU" sz="3200" b="1" i="1" dirty="0">
              <a:ln/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3200" b="1" i="1" cap="none" spc="0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Ця</a:t>
            </a:r>
            <a:r>
              <a:rPr lang="ru-RU" sz="3200" b="1" i="1" cap="none" spc="0" dirty="0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ru-RU" sz="3200" b="1" i="1" cap="none" spc="0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війна</a:t>
            </a:r>
            <a:r>
              <a:rPr lang="ru-RU" sz="3200" b="1" i="1" cap="none" spc="0" dirty="0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ru-RU" sz="3200" b="1" i="1" cap="none" spc="0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змінила</a:t>
            </a:r>
            <a:r>
              <a:rPr lang="ru-RU" sz="3200" b="1" i="1" cap="none" spc="0" dirty="0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ru-RU" sz="3200" b="1" i="1" cap="none" spc="0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Україну</a:t>
            </a:r>
            <a:r>
              <a:rPr lang="ru-RU" sz="3200" b="1" i="1" cap="none" spc="0" dirty="0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,</a:t>
            </a:r>
          </a:p>
          <a:p>
            <a:pPr algn="ctr"/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Кіборги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Донецьк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Аеропорт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ctr"/>
            <a:r>
              <a:rPr lang="ru-RU" sz="3200" b="1" i="1" cap="none" spc="0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Що</a:t>
            </a:r>
            <a:r>
              <a:rPr lang="ru-RU" sz="3200" b="1" i="1" cap="none" spc="0" dirty="0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ru-RU" sz="3200" b="1" i="1" cap="none" spc="0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перетвор</a:t>
            </a:r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ився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3200" b="1" i="1" dirty="0" err="1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руїну</a:t>
            </a:r>
            <a:r>
              <a:rPr lang="ru-RU" sz="3200" b="1" i="1" dirty="0">
                <a:ln/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ru-RU" sz="3200" b="1" i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E1E03A-FD32-45B5-859C-2B81B853F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97" t="11991" r="7197" b="13514"/>
          <a:stretch/>
        </p:blipFill>
        <p:spPr>
          <a:xfrm>
            <a:off x="6186831" y="2025720"/>
            <a:ext cx="5588991" cy="45260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B49769-2305-450E-90CD-DADB99CD9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170" y="1976817"/>
            <a:ext cx="1661691" cy="2497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F13AFB-2CEA-4573-ADA1-DF1E0ECAD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9" y="3051239"/>
            <a:ext cx="4326362" cy="32520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CF586B-AEDE-4620-91F7-0444E32B3B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7496" y="233396"/>
            <a:ext cx="4374415" cy="24642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75152B-45A7-4848-8422-92C9C2AF3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9576" y="94592"/>
            <a:ext cx="1563523" cy="1882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0824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409</Words>
  <Application>Microsoft Office PowerPoint</Application>
  <PresentationFormat>Широкоэкранный</PresentationFormat>
  <Paragraphs>26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newlib</cp:lastModifiedBy>
  <cp:revision>37</cp:revision>
  <dcterms:created xsi:type="dcterms:W3CDTF">2023-12-27T10:03:42Z</dcterms:created>
  <dcterms:modified xsi:type="dcterms:W3CDTF">2026-04-06T06:58:37Z</dcterms:modified>
</cp:coreProperties>
</file>