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70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F85EC-8D5B-4151-9156-5422990624D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0C652-1B0F-4DB2-AA7D-99C259CB0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52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0C652-1B0F-4DB2-AA7D-99C259CB07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9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0C652-1B0F-4DB2-AA7D-99C259CB07D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82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0C652-1B0F-4DB2-AA7D-99C259CB07D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425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8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61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0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4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3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2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8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7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F8C45-BE68-402E-9676-8BA311C13CB2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96AFC5C-6AA8-4D0D-AEDE-44D149D58FF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65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F47E6F-D703-4210-8140-A4AC8854E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1" y="0"/>
            <a:ext cx="6072142" cy="60721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9C59D0-B66C-4F3B-8F3B-E8330751A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390"/>
            <a:ext cx="2942227" cy="2012415"/>
          </a:xfrm>
          <a:prstGeom prst="rect">
            <a:avLst/>
          </a:prstGeom>
        </p:spPr>
      </p:pic>
      <p:pic>
        <p:nvPicPr>
          <p:cNvPr id="5" name="Рисунок 4" descr="Тарас Григорович Шевченко - Великий Кобзар - online presentation">
            <a:extLst>
              <a:ext uri="{FF2B5EF4-FFF2-40B4-BE49-F238E27FC236}">
                <a16:creationId xmlns:a16="http://schemas.microsoft.com/office/drawing/2014/main" id="{03C21F76-8245-4C5C-90AC-56301015872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2414"/>
            <a:ext cx="2942227" cy="1916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67C8E7-4CE8-46C7-BD09-5F3F67787756}"/>
              </a:ext>
            </a:extLst>
          </p:cNvPr>
          <p:cNvSpPr/>
          <p:nvPr/>
        </p:nvSpPr>
        <p:spPr>
          <a:xfrm>
            <a:off x="8691166" y="564704"/>
            <a:ext cx="33888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 роки тому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нездійснена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мрія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багатьох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поколінь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втілилася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Ми стали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вільною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незалежною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Україною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Здавна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українці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боронили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свої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свободи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та права,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повсякчас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стикаючись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із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зовнішнім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опором та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внутрішніми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незгодами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У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боротьбі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народилася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загартувалася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єдина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нація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сміливих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щирих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людей,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живе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у 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прекрасній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країні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0635F3-58FF-4882-82EF-16F033A30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64680"/>
            <a:ext cx="2942227" cy="214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36A92A-989F-4161-8F2D-523BB0D6E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856"/>
            <a:ext cx="12192000" cy="61142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207C59-C522-4C88-A072-00E0DAE84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58" y="1998134"/>
            <a:ext cx="21544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7496CA-6A6B-42F3-83C7-7664AEA35C4A}"/>
              </a:ext>
            </a:extLst>
          </p:cNvPr>
          <p:cNvSpPr txBox="1"/>
          <p:nvPr/>
        </p:nvSpPr>
        <p:spPr>
          <a:xfrm>
            <a:off x="1274165" y="389744"/>
            <a:ext cx="754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/>
              <a:t>Удовік</a:t>
            </a:r>
            <a:r>
              <a:rPr lang="uk-UA" sz="2400" b="1" i="1" dirty="0"/>
              <a:t> Сергій. Україна Історія Великої Держави/ Сергій </a:t>
            </a:r>
            <a:r>
              <a:rPr lang="uk-UA" sz="2400" b="1" i="1" dirty="0" err="1"/>
              <a:t>Удовік</a:t>
            </a:r>
            <a:r>
              <a:rPr lang="uk-UA" sz="2400" b="1" i="1" dirty="0"/>
              <a:t>. – К. Основа-</a:t>
            </a:r>
            <a:r>
              <a:rPr lang="uk-UA" sz="2400" b="1" i="1" dirty="0" err="1"/>
              <a:t>Принт</a:t>
            </a:r>
            <a:r>
              <a:rPr lang="uk-UA" sz="2400" b="1" i="1" dirty="0"/>
              <a:t> Плюс, 2021. – 146 с.</a:t>
            </a:r>
            <a:endParaRPr lang="ru-RU" sz="2400" b="1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F589DE-0FC9-4624-966B-7A9B1F13916B}"/>
              </a:ext>
            </a:extLst>
          </p:cNvPr>
          <p:cNvSpPr/>
          <p:nvPr/>
        </p:nvSpPr>
        <p:spPr>
          <a:xfrm>
            <a:off x="4197246" y="1768838"/>
            <a:ext cx="6580682" cy="42255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F431BD-19F9-4D74-8CC2-69E0455FC8AB}"/>
              </a:ext>
            </a:extLst>
          </p:cNvPr>
          <p:cNvSpPr/>
          <p:nvPr/>
        </p:nvSpPr>
        <p:spPr>
          <a:xfrm>
            <a:off x="4382125" y="1997838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читачам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ілюстрована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Русі-України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прадавніх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до наших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геополітичних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Русі-України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розглядається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(буржуазного) демократичного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християнської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архаїчним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Велика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приділяється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мультикультурним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мультіетнічним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основам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Русі-України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Книга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проілюстрована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565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фотографіями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8 картами.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9C319C-A3D6-4416-B15A-635446A92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743" y="202160"/>
            <a:ext cx="3353091" cy="17314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2DCDA1-D6F8-4688-B783-D2B4CCF1A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235" y="5077112"/>
            <a:ext cx="38956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8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F4D409-FD9E-4763-915F-A9723894E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134627"/>
          </a:xfrm>
          <a:prstGeom prst="rect">
            <a:avLst/>
          </a:prstGeom>
        </p:spPr>
      </p:pic>
      <p:pic>
        <p:nvPicPr>
          <p:cNvPr id="2" name="Picture 2" descr="Щирба О., Ільїних О. Україна. 30 років незалежності. Кн. 1 - Тернопільська  обласна бібліотека для молоді">
            <a:extLst>
              <a:ext uri="{FF2B5EF4-FFF2-40B4-BE49-F238E27FC236}">
                <a16:creationId xmlns:a16="http://schemas.microsoft.com/office/drawing/2014/main" id="{3DB726CD-5548-40F7-ADD5-E3BC06D3C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0" y="243474"/>
            <a:ext cx="2209029" cy="30842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Щирба О., Ільїних О. Україна. 30 років незалежності. Кн. 2 - Тернопільська  обласна бібліотека для молоді">
            <a:extLst>
              <a:ext uri="{FF2B5EF4-FFF2-40B4-BE49-F238E27FC236}">
                <a16:creationId xmlns:a16="http://schemas.microsoft.com/office/drawing/2014/main" id="{3EC7E1C7-EAAA-41A4-94C2-ABE77CA4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59" y="1555971"/>
            <a:ext cx="2208308" cy="28415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BC5332-4A1C-4E51-9E77-96A79893F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263" y="2606140"/>
            <a:ext cx="2429294" cy="31488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E4B736-69A9-40E7-A997-75AAD817E5E9}"/>
              </a:ext>
            </a:extLst>
          </p:cNvPr>
          <p:cNvSpPr/>
          <p:nvPr/>
        </p:nvSpPr>
        <p:spPr>
          <a:xfrm>
            <a:off x="2536977" y="255790"/>
            <a:ext cx="71180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/>
              <a:t>Щирба</a:t>
            </a:r>
            <a:r>
              <a:rPr lang="ru-RU" sz="2400" b="1" i="1" dirty="0"/>
              <a:t> О. </a:t>
            </a:r>
            <a:r>
              <a:rPr lang="ru-RU" sz="2400" b="1" i="1" dirty="0" err="1"/>
              <a:t>Україна</a:t>
            </a:r>
            <a:r>
              <a:rPr lang="ru-RU" sz="2400" b="1" i="1" dirty="0"/>
              <a:t>. 30 </a:t>
            </a:r>
            <a:r>
              <a:rPr lang="ru-RU" sz="2400" b="1" i="1" dirty="0" err="1"/>
              <a:t>років</a:t>
            </a:r>
            <a:r>
              <a:rPr lang="ru-RU" sz="2400" b="1" i="1" dirty="0"/>
              <a:t> </a:t>
            </a:r>
            <a:r>
              <a:rPr lang="ru-RU" sz="2400" b="1" i="1" dirty="0" err="1"/>
              <a:t>незалежності</a:t>
            </a:r>
            <a:r>
              <a:rPr lang="ru-RU" sz="2400" b="1" i="1" dirty="0"/>
              <a:t>.  У 3-ох книгах. / О. </a:t>
            </a:r>
            <a:r>
              <a:rPr lang="ru-RU" sz="2400" b="1" i="1" dirty="0" err="1"/>
              <a:t>Щирба</a:t>
            </a:r>
            <a:r>
              <a:rPr lang="ru-RU" sz="2400" b="1" i="1" dirty="0"/>
              <a:t>, О. </a:t>
            </a:r>
            <a:r>
              <a:rPr lang="ru-RU" sz="2400" b="1" i="1" dirty="0" err="1"/>
              <a:t>Ільїних</a:t>
            </a:r>
            <a:r>
              <a:rPr lang="ru-RU" sz="2400" b="1" i="1" dirty="0"/>
              <a:t> – К. / Оксана </a:t>
            </a:r>
            <a:r>
              <a:rPr lang="ru-RU" sz="2400" b="1" i="1" dirty="0" err="1"/>
              <a:t>Щирба</a:t>
            </a:r>
            <a:r>
              <a:rPr lang="ru-RU" sz="2400" b="1" i="1" dirty="0"/>
              <a:t>, </a:t>
            </a:r>
            <a:r>
              <a:rPr lang="ru-RU" sz="2400" b="1" i="1" dirty="0" err="1"/>
              <a:t>Олександр</a:t>
            </a:r>
            <a:r>
              <a:rPr lang="ru-RU" sz="2400" b="1" i="1" dirty="0"/>
              <a:t> </a:t>
            </a:r>
            <a:r>
              <a:rPr lang="ru-RU" sz="2400" b="1" i="1" dirty="0" err="1"/>
              <a:t>Ільїних</a:t>
            </a:r>
            <a:r>
              <a:rPr lang="ru-RU" sz="2400" b="1" i="1" dirty="0"/>
              <a:t>.- К.</a:t>
            </a:r>
            <a:r>
              <a:rPr lang="en-US" sz="2400" b="1" i="1" dirty="0"/>
              <a:t>: </a:t>
            </a:r>
            <a:r>
              <a:rPr lang="ru-RU" sz="2400" b="1" i="1" dirty="0" err="1"/>
              <a:t>Саміт</a:t>
            </a:r>
            <a:r>
              <a:rPr lang="ru-RU" sz="2400" b="1" i="1" dirty="0"/>
              <a:t>-книга, 2021. – 200 с.</a:t>
            </a:r>
          </a:p>
        </p:txBody>
      </p:sp>
      <p:sp>
        <p:nvSpPr>
          <p:cNvPr id="6" name="Прямоугольник: багетная рамка 5">
            <a:extLst>
              <a:ext uri="{FF2B5EF4-FFF2-40B4-BE49-F238E27FC236}">
                <a16:creationId xmlns:a16="http://schemas.microsoft.com/office/drawing/2014/main" id="{1A516439-1F35-42DC-8435-EB26B98FA878}"/>
              </a:ext>
            </a:extLst>
          </p:cNvPr>
          <p:cNvSpPr/>
          <p:nvPr/>
        </p:nvSpPr>
        <p:spPr>
          <a:xfrm>
            <a:off x="5440135" y="1590008"/>
            <a:ext cx="6096000" cy="38974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B0367F-E50A-4890-90E2-4E4E15E75E51}"/>
              </a:ext>
            </a:extLst>
          </p:cNvPr>
          <p:cNvSpPr/>
          <p:nvPr/>
        </p:nvSpPr>
        <p:spPr>
          <a:xfrm>
            <a:off x="5891235" y="2107568"/>
            <a:ext cx="519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«УКРАЇНА. ЗО РОКІВ НЕЗАЛЕЖНОСТІ» –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книга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томах про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відбулися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1991 по 2021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тридцятиріччю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глава –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один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перебувала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той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1597AB-451D-4076-A8D1-6EFF4BDDB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501" y="-66469"/>
            <a:ext cx="3353091" cy="17314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66D895-B9E6-4C54-A38E-2FEA9442D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1553" y="4899135"/>
            <a:ext cx="38956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0F4C33-8B0D-498E-A2A4-A6B41FA52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145967"/>
          </a:xfrm>
          <a:prstGeom prst="rect">
            <a:avLst/>
          </a:prstGeom>
        </p:spPr>
      </p:pic>
      <p:pic>
        <p:nvPicPr>
          <p:cNvPr id="2" name="Picture 6" descr="Олександр Бойко, 30 років незалежності України. Том 2. Від 18 серпня 1991 р.  до 31 грудня 1991 року – скачать fb2, epub, pdf на ЛитРес">
            <a:extLst>
              <a:ext uri="{FF2B5EF4-FFF2-40B4-BE49-F238E27FC236}">
                <a16:creationId xmlns:a16="http://schemas.microsoft.com/office/drawing/2014/main" id="{DD4195FA-8FEC-4981-AC20-B5C49787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3" y="1606092"/>
            <a:ext cx="2793870" cy="39468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7C0560-99F8-4DDE-8812-765D3DC71F18}"/>
              </a:ext>
            </a:extLst>
          </p:cNvPr>
          <p:cNvSpPr txBox="1"/>
          <p:nvPr/>
        </p:nvSpPr>
        <p:spPr>
          <a:xfrm>
            <a:off x="1558977" y="344774"/>
            <a:ext cx="848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Бойко О. 30 років незалежності України. / Олександр Бойко. – Харків Фоліо, 2021. – 448 с.</a:t>
            </a:r>
            <a:endParaRPr lang="ru-RU" sz="2400" b="1" i="1" dirty="0"/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id="{5D0DD443-612E-468C-B2EC-3766EB6F95FF}"/>
              </a:ext>
            </a:extLst>
          </p:cNvPr>
          <p:cNvSpPr/>
          <p:nvPr/>
        </p:nvSpPr>
        <p:spPr>
          <a:xfrm>
            <a:off x="2863122" y="1289153"/>
            <a:ext cx="5776210" cy="4691043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1B6282-B53E-4872-AE9B-AD398D528472}"/>
              </a:ext>
            </a:extLst>
          </p:cNvPr>
          <p:cNvSpPr/>
          <p:nvPr/>
        </p:nvSpPr>
        <p:spPr>
          <a:xfrm>
            <a:off x="3152932" y="1455882"/>
            <a:ext cx="53165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Helvetica Neue"/>
              </a:rPr>
              <a:t>На початку 90-х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років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ХХ ст.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сталася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подія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що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кардинально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змінила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хід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світової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історії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—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розпався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Радянський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Союз, а на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політичній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карті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світу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з’явилася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низка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нових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самостійних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держав,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однією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яких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була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Україна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Які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події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передували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цьому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розпаду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, яку роль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зіграли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«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перебудова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», «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гласність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» та «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демократизація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»,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якими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були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перші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кроки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національного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відродження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, як ставала на ноги народна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опозиція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комуністичній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владі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яким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був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шлях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утвердження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державного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суверенітету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що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став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каталізатором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розвалу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СРСР?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Розповідь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зупиняється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напередодні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серпневого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путчу 1991 року...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9548FB-0A54-4044-8FF6-C16D6A076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232" y="2534334"/>
            <a:ext cx="3401595" cy="2551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35B50C-99A1-4E41-968A-96BD1C59A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9253" y="431666"/>
            <a:ext cx="3353091" cy="17314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7E4224-166E-4A01-8EFC-BAA79034B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3891" y="5056229"/>
            <a:ext cx="38956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DC1B6E-C7F8-4773-BD58-D3A9BD950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257"/>
            <a:ext cx="12192000" cy="60381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899928-EAC9-419C-833C-30BE76FE0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607" y="4284421"/>
            <a:ext cx="5046073" cy="18990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D3B08C-4C2F-404A-844A-A21607E86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254" y="491925"/>
            <a:ext cx="3353091" cy="173141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30A013-491B-4D6C-9465-F9A790A017E6}"/>
              </a:ext>
            </a:extLst>
          </p:cNvPr>
          <p:cNvSpPr/>
          <p:nvPr/>
        </p:nvSpPr>
        <p:spPr>
          <a:xfrm>
            <a:off x="4730044" y="4439587"/>
            <a:ext cx="4775200" cy="15886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AB16D-B6AC-43C3-8C64-33D605A9D405}"/>
              </a:ext>
            </a:extLst>
          </p:cNvPr>
          <p:cNvSpPr txBox="1"/>
          <p:nvPr/>
        </p:nvSpPr>
        <p:spPr>
          <a:xfrm>
            <a:off x="5051776" y="4495263"/>
            <a:ext cx="4656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Бажаємо завжди вірити у свої сили,</a:t>
            </a:r>
          </a:p>
          <a:p>
            <a:r>
              <a:rPr lang="uk-UA" dirty="0"/>
              <a:t>поважати один одного, </a:t>
            </a:r>
          </a:p>
          <a:p>
            <a:r>
              <a:rPr lang="uk-UA" dirty="0"/>
              <a:t>любити свою країну, шанувати нашу історію,</a:t>
            </a:r>
          </a:p>
          <a:p>
            <a:r>
              <a:rPr lang="uk-UA" dirty="0"/>
              <a:t>пам'ятати всіх, хто героїчно віддав своє життя за Україну та її майбутнє!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01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91062F-F217-47D3-9117-81ADE8983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524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E6C8EE-3145-45DF-8135-477DE083E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929" y="-58762"/>
            <a:ext cx="3353091" cy="173751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E8AF86D-BB69-4DCB-9975-A0E9AC66293C}"/>
              </a:ext>
            </a:extLst>
          </p:cNvPr>
          <p:cNvSpPr/>
          <p:nvPr/>
        </p:nvSpPr>
        <p:spPr>
          <a:xfrm>
            <a:off x="4974980" y="98728"/>
            <a:ext cx="405662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8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</a:t>
            </a:r>
            <a:r>
              <a:rPr lang="ru-RU" sz="28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ЕЗАЛЕЖНА УКРАЇНА</a:t>
            </a:r>
            <a:r>
              <a:rPr lang="en-US" sz="28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ru-RU" sz="28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8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ШЛЯХ ДО МЕТИ</a:t>
            </a:r>
            <a:endParaRPr lang="ru-RU" sz="28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 descr="Книга Брати Капранови.Мальована історія Незалежності України 30517 – купить  в Украине | ROZETKA | Выгодные цены, отзывы покупателей">
            <a:extLst>
              <a:ext uri="{FF2B5EF4-FFF2-40B4-BE49-F238E27FC236}">
                <a16:creationId xmlns:a16="http://schemas.microsoft.com/office/drawing/2014/main" id="{DC667ADF-7877-4730-82A2-F463EC5DF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1" y="95224"/>
            <a:ext cx="1844881" cy="28385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Через терни – до України, Василь Кушерець - замовити книгу в  інтернет-магазині книг">
            <a:extLst>
              <a:ext uri="{FF2B5EF4-FFF2-40B4-BE49-F238E27FC236}">
                <a16:creationId xmlns:a16="http://schemas.microsoft.com/office/drawing/2014/main" id="{7AA59851-9517-49F3-8E72-B71FA0E78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285" y="464301"/>
            <a:ext cx="1773494" cy="27341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Держава. Ілюстрована енциклопедія України, Юрій Шаповал - замовлення книги">
            <a:extLst>
              <a:ext uri="{FF2B5EF4-FFF2-40B4-BE49-F238E27FC236}">
                <a16:creationId xmlns:a16="http://schemas.microsoft.com/office/drawing/2014/main" id="{E25CB637-2BA4-4685-A574-6EEF7E915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75" y="3535909"/>
            <a:ext cx="1853450" cy="26106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Незалежність України - купити в Україні за низькою ціною – Книгарня &amp;quot;Є&amp;quot;">
            <a:extLst>
              <a:ext uri="{FF2B5EF4-FFF2-40B4-BE49-F238E27FC236}">
                <a16:creationId xmlns:a16="http://schemas.microsoft.com/office/drawing/2014/main" id="{910D6B76-AF44-4149-BA3D-4B108DE26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491" y="3403540"/>
            <a:ext cx="1935753" cy="27060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6A2BF82-3B05-442D-AB9A-3BC910A7637B}"/>
              </a:ext>
            </a:extLst>
          </p:cNvPr>
          <p:cNvSpPr/>
          <p:nvPr/>
        </p:nvSpPr>
        <p:spPr>
          <a:xfrm>
            <a:off x="5154936" y="1052835"/>
            <a:ext cx="367350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Віртуальна книжкова виставка</a:t>
            </a:r>
            <a:endParaRPr lang="ru-RU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2" descr="24 книги до 24-ї річниці Незалежності України.">
            <a:extLst>
              <a:ext uri="{FF2B5EF4-FFF2-40B4-BE49-F238E27FC236}">
                <a16:creationId xmlns:a16="http://schemas.microsoft.com/office/drawing/2014/main" id="{087A3A73-4399-4A1C-8C06-70591D3E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790" y="3386035"/>
            <a:ext cx="1904710" cy="26989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Україна починається з нас: проєкт наукової бібліотеки до 30-річчя  Незалежності - Я ♥ Україну">
            <a:extLst>
              <a:ext uri="{FF2B5EF4-FFF2-40B4-BE49-F238E27FC236}">
                <a16:creationId xmlns:a16="http://schemas.microsoft.com/office/drawing/2014/main" id="{C849F0EC-4184-424E-8D37-E922FEAB09B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20" y="1709420"/>
            <a:ext cx="3019778" cy="1493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E215418-CB3D-4300-838A-8091CAAD56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8247" y="3279611"/>
            <a:ext cx="1801294" cy="5733922"/>
          </a:xfrm>
          <a:prstGeom prst="rect">
            <a:avLst/>
          </a:prstGeom>
        </p:spPr>
      </p:pic>
      <p:pic>
        <p:nvPicPr>
          <p:cNvPr id="17" name="Picture 2" descr="Щирба О., Ільїних О. Україна. 30 років незалежності. Кн. 1 - Тернопільська  обласна бібліотека для молоді">
            <a:extLst>
              <a:ext uri="{FF2B5EF4-FFF2-40B4-BE49-F238E27FC236}">
                <a16:creationId xmlns:a16="http://schemas.microsoft.com/office/drawing/2014/main" id="{D49DA626-EFAE-428E-9E46-91C935A3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784" y="748290"/>
            <a:ext cx="1742256" cy="24325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Щирба О., Ільїних О. Україна. 30 років незалежності. Кн. 2 - Тернопільська  обласна бібліотека для молоді">
            <a:extLst>
              <a:ext uri="{FF2B5EF4-FFF2-40B4-BE49-F238E27FC236}">
                <a16:creationId xmlns:a16="http://schemas.microsoft.com/office/drawing/2014/main" id="{A7D4A1D8-9715-482C-8600-CA3962B4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71" y="1567955"/>
            <a:ext cx="1778907" cy="22890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0258F09-1A10-493A-B5A2-AE63E81B87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40456" y="3180812"/>
            <a:ext cx="2173158" cy="28168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37AA587-A5BE-492F-BC7E-6186FB7DFC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13040" y="1491076"/>
            <a:ext cx="2173830" cy="16303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C739F6-F901-4945-ABE0-8B6CD853DB31}"/>
              </a:ext>
            </a:extLst>
          </p:cNvPr>
          <p:cNvSpPr txBox="1"/>
          <p:nvPr/>
        </p:nvSpPr>
        <p:spPr>
          <a:xfrm>
            <a:off x="7577790" y="6084944"/>
            <a:ext cx="472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rgbClr val="FFC000"/>
                </a:solidFill>
              </a:rPr>
              <a:t>Підготувала бібліотекар ВПБ </a:t>
            </a:r>
            <a:r>
              <a:rPr lang="uk-UA" sz="2400" b="1" i="1" dirty="0" err="1">
                <a:solidFill>
                  <a:srgbClr val="FFC000"/>
                </a:solidFill>
              </a:rPr>
              <a:t>Бідзіля</a:t>
            </a:r>
            <a:r>
              <a:rPr lang="uk-UA" sz="2400" b="1" i="1" dirty="0">
                <a:solidFill>
                  <a:srgbClr val="FFC000"/>
                </a:solidFill>
              </a:rPr>
              <a:t> О.Г.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F10DED-E9B5-4D77-9F45-8C0C80A5F6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5505" y="1052835"/>
            <a:ext cx="1785485" cy="61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4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722710-062F-4B99-BAAC-FC6AC3CC7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33587"/>
          </a:xfrm>
          <a:prstGeom prst="rect">
            <a:avLst/>
          </a:prstGeom>
        </p:spPr>
      </p:pic>
      <p:pic>
        <p:nvPicPr>
          <p:cNvPr id="1026" name="Picture 2" descr="Книга Брати Капранови.Мальована історія Незалежності України 30517 – купить  в Украине | ROZETKA | Выгодные цены, отзывы покупателей">
            <a:extLst>
              <a:ext uri="{FF2B5EF4-FFF2-40B4-BE49-F238E27FC236}">
                <a16:creationId xmlns:a16="http://schemas.microsoft.com/office/drawing/2014/main" id="{A2340DCA-B7B9-4EC0-9352-DA9407EAE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57" y="1444990"/>
            <a:ext cx="2926649" cy="43590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0F5BD7-9DCC-48C3-AE9B-A8EB60DD8B5A}"/>
              </a:ext>
            </a:extLst>
          </p:cNvPr>
          <p:cNvSpPr/>
          <p:nvPr/>
        </p:nvSpPr>
        <p:spPr>
          <a:xfrm>
            <a:off x="3901119" y="1306624"/>
            <a:ext cx="7115329" cy="5026963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BC6186-C58F-444A-8625-871387FEF2DC}"/>
              </a:ext>
            </a:extLst>
          </p:cNvPr>
          <p:cNvSpPr/>
          <p:nvPr/>
        </p:nvSpPr>
        <p:spPr>
          <a:xfrm>
            <a:off x="3901119" y="1501495"/>
            <a:ext cx="699541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Незалежність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не впала з неба –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державницька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традиція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живе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на наших землях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зі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скіфських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часів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і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фактично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не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перери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валася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до 1991-го. Короткий і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зрозумілий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виклад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подій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минулого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разом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із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мальованими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історіями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дозволить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читачам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легко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зорієнтуватися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у такому складному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питанні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як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походження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Української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держави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та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боротьба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за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її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встановлення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а пантеон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героїв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дасть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приклад для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наслідування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Це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– книжка для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дорослих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і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дітей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для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батьків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які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хочуть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щоб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їхні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нащадки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виросли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українцями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Люди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споконвіку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цікавилися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минулим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Монах Нестор,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наприклад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вивчав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записи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своїх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попере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дників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і писав «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Повість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минулих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літ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», а архимандрит Петро Могила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розкопував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руїни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Десятинної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церкви.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Історія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та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археологія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завжди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ідуть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поруч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даруючи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нам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знання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про те, як і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навіщо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жили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наші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предки, за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що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боролися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про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що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мріяли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І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допомагають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знайти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відповідь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питання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–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наві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що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ми є на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цій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землі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Бо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сучасне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виростає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з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минулого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Так само, як і ми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продовжимо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своє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життя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у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наступних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поколіннях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Історія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–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це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не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набір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фактів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і дат.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Це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безперервний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процес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який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не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зупиняється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ані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мить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Той,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хто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розуміє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його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зможе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зробити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вірний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вибір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сьогодні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Саме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для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цього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спираючись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праці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гігантів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української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історії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археології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та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етнографії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ми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вибудували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цей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єдиний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ланцюг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подій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минулого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що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врешті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призвели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до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появи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на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мапі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світу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не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залежної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держави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із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назвою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Україна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Нашої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Батьківщини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C772E-33E2-47B9-9436-F5FF9B586C4C}"/>
              </a:ext>
            </a:extLst>
          </p:cNvPr>
          <p:cNvSpPr txBox="1"/>
          <p:nvPr/>
        </p:nvSpPr>
        <p:spPr>
          <a:xfrm>
            <a:off x="1231014" y="434563"/>
            <a:ext cx="7994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Брати </a:t>
            </a:r>
            <a:r>
              <a:rPr lang="uk-UA" sz="2400" b="1" i="1" dirty="0" err="1"/>
              <a:t>Капранови</a:t>
            </a:r>
            <a:r>
              <a:rPr lang="uk-UA" sz="2400" b="1" i="1" dirty="0"/>
              <a:t>. Мальована історія Незалежності України./Брати </a:t>
            </a:r>
            <a:r>
              <a:rPr lang="uk-UA" sz="2400" b="1" i="1" dirty="0" err="1"/>
              <a:t>Капранови</a:t>
            </a:r>
            <a:r>
              <a:rPr lang="uk-UA" sz="2400" b="1" i="1" dirty="0"/>
              <a:t>. – К. </a:t>
            </a:r>
            <a:r>
              <a:rPr lang="uk-UA" sz="2400" b="1" i="1" dirty="0" err="1"/>
              <a:t>Гамазин</a:t>
            </a:r>
            <a:r>
              <a:rPr lang="uk-UA" sz="2400" b="1" i="1" dirty="0"/>
              <a:t>, 2016. – 80 с.</a:t>
            </a:r>
            <a:endParaRPr lang="ru-RU" sz="2400" b="1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8E7434-D092-4721-A225-A4AB48BF3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2467" y="-212358"/>
            <a:ext cx="3348214" cy="17313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8D0654-D11B-4CAE-9BF5-BED33DA10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845" y="5803997"/>
            <a:ext cx="38956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BB9367-86C5-432A-A1E4-81E2A06A5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128"/>
            <a:ext cx="12192000" cy="633374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2A2E5B-AB3E-406B-9FAC-F718E66BF7DD}"/>
              </a:ext>
            </a:extLst>
          </p:cNvPr>
          <p:cNvSpPr/>
          <p:nvPr/>
        </p:nvSpPr>
        <p:spPr>
          <a:xfrm>
            <a:off x="4414866" y="1765410"/>
            <a:ext cx="5441428" cy="41447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Держава. Ілюстрована енциклопедія України, Юрій Шаповал - замовлення книги">
            <a:extLst>
              <a:ext uri="{FF2B5EF4-FFF2-40B4-BE49-F238E27FC236}">
                <a16:creationId xmlns:a16="http://schemas.microsoft.com/office/drawing/2014/main" id="{937642A5-DDB8-48C1-8ED3-B6C92F05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82" y="1736088"/>
            <a:ext cx="2942602" cy="41447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66A77F-AC31-42CA-8BD7-C06512A30DF3}"/>
              </a:ext>
            </a:extLst>
          </p:cNvPr>
          <p:cNvSpPr/>
          <p:nvPr/>
        </p:nvSpPr>
        <p:spPr>
          <a:xfrm>
            <a:off x="4709671" y="2377317"/>
            <a:ext cx="48518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Sans"/>
              </a:rPr>
              <a:t>Книга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знайомить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історією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державницькими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традиціями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, природою, культурою та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побутом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українського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народу.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Змітстовна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інформація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унікальні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фотодокументи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яскравий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дизайн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роблять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серію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універсатльною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цікавою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будь-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якому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читачеві.Том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1.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Політичний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устрій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державні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символи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драматичні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моменти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історії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основні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характеристики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населення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мова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мовна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політика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, участь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ераїни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міжнародних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структурах і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олімпійському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Sans"/>
              </a:rPr>
              <a:t>русі</a:t>
            </a:r>
            <a:r>
              <a:rPr lang="ru-RU" dirty="0">
                <a:solidFill>
                  <a:srgbClr val="000000"/>
                </a:solidFill>
                <a:latin typeface="OpenSans"/>
              </a:rPr>
              <a:t>. 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2BCE6-1C01-4EAF-B9C0-8E644E59CDC0}"/>
              </a:ext>
            </a:extLst>
          </p:cNvPr>
          <p:cNvSpPr txBox="1"/>
          <p:nvPr/>
        </p:nvSpPr>
        <p:spPr>
          <a:xfrm>
            <a:off x="1558977" y="374754"/>
            <a:ext cx="7899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Шаповал Ю. Ілюстрована </a:t>
            </a:r>
            <a:r>
              <a:rPr lang="uk-UA" sz="2400" b="1" i="1" dirty="0" err="1"/>
              <a:t>енциклопедіямУкраїни</a:t>
            </a:r>
            <a:r>
              <a:rPr lang="uk-UA" sz="2400" b="1" i="1" dirty="0"/>
              <a:t>. Держава / Юрій Шаповал. – К. Балтія-Друк, 2001. – 160 с. </a:t>
            </a:r>
            <a:endParaRPr lang="ru-RU" sz="2400" b="1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EAC21D-F95E-4ECB-8179-AC8D9EADD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101" y="126431"/>
            <a:ext cx="3353091" cy="17314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8538FB-7278-421A-AEC2-ED677D087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359" y="5147675"/>
            <a:ext cx="38956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994CEF-3003-4D89-A572-AA529FA9B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128"/>
            <a:ext cx="12192000" cy="6333744"/>
          </a:xfrm>
          <a:prstGeom prst="rect">
            <a:avLst/>
          </a:prstGeom>
        </p:spPr>
      </p:pic>
      <p:pic>
        <p:nvPicPr>
          <p:cNvPr id="2050" name="Picture 2" descr="Через терни – до України, Василь Кушерець - замовити книгу в  інтернет-магазині книг">
            <a:extLst>
              <a:ext uri="{FF2B5EF4-FFF2-40B4-BE49-F238E27FC236}">
                <a16:creationId xmlns:a16="http://schemas.microsoft.com/office/drawing/2014/main" id="{8194DB08-CD5D-4CC1-88FF-794F4A15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509" y="1516340"/>
            <a:ext cx="3073490" cy="45243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C4626D-CB82-44A7-9734-FDE1EF3E0803}"/>
              </a:ext>
            </a:extLst>
          </p:cNvPr>
          <p:cNvSpPr/>
          <p:nvPr/>
        </p:nvSpPr>
        <p:spPr>
          <a:xfrm>
            <a:off x="4209338" y="1414560"/>
            <a:ext cx="6415790" cy="45243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CE341F-F263-4F9C-A483-AE98D7244885}"/>
              </a:ext>
            </a:extLst>
          </p:cNvPr>
          <p:cNvSpPr/>
          <p:nvPr/>
        </p:nvSpPr>
        <p:spPr>
          <a:xfrm>
            <a:off x="4340049" y="162091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Повернення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до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України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через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терни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—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це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відкриття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не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лише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«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закритої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»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історії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але й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вивчення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нездоланності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народу,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що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мав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світову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державу –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Київську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Русь,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захистив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Європу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від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орд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Батия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явив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світу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шедеври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народної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творчості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дав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людству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урок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виживання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у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голодоморах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репресіях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у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катастрофі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Чорнобильської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АЕС, першим у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світі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відмовився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від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могутнього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ядерного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потенціалу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і створив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демократичну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незалежну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державу.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Науково-публіцистичне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дослідження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про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невідомі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раніше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сторінки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репресій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1937 року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написане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на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основі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Державного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архіву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СБУ і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розраховане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на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різні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верстви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населення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9D2ED5-6025-49EB-9EA8-A3E1D7F3A3DC}"/>
              </a:ext>
            </a:extLst>
          </p:cNvPr>
          <p:cNvSpPr txBox="1"/>
          <p:nvPr/>
        </p:nvSpPr>
        <p:spPr>
          <a:xfrm>
            <a:off x="1663908" y="314793"/>
            <a:ext cx="7841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/>
              <a:t>Кушерець</a:t>
            </a:r>
            <a:r>
              <a:rPr lang="uk-UA" sz="2400" b="1" i="1" dirty="0"/>
              <a:t> В. Через терни – до України / Василь </a:t>
            </a:r>
            <a:r>
              <a:rPr lang="uk-UA" sz="2400" b="1" i="1" dirty="0" err="1"/>
              <a:t>Кушерець</a:t>
            </a:r>
            <a:r>
              <a:rPr lang="uk-UA" sz="2400" b="1" i="1" dirty="0"/>
              <a:t>, Василь </a:t>
            </a:r>
            <a:r>
              <a:rPr lang="uk-UA" sz="2400" b="1" i="1" dirty="0" err="1"/>
              <a:t>Василашко</a:t>
            </a:r>
            <a:r>
              <a:rPr lang="uk-UA" sz="2400" b="1" i="1" dirty="0"/>
              <a:t>. – К. Знання України, 2012. – 152 с.</a:t>
            </a:r>
            <a:endParaRPr lang="ru-RU" sz="2400" b="1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656FB6-C3CC-4251-9CB8-9D0D93E3D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583" y="-110499"/>
            <a:ext cx="3353091" cy="17314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26AA17-2B3B-4B22-BB07-27696A536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723" y="5165128"/>
            <a:ext cx="38956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3FB26F-010A-4B27-B9DD-FA1DAFC2F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3"/>
            <a:ext cx="12192000" cy="6333744"/>
          </a:xfrm>
          <a:prstGeom prst="rect">
            <a:avLst/>
          </a:prstGeom>
        </p:spPr>
      </p:pic>
      <p:pic>
        <p:nvPicPr>
          <p:cNvPr id="4098" name="Picture 2" descr="24 книги до 24-ї річниці Незалежності України.">
            <a:extLst>
              <a:ext uri="{FF2B5EF4-FFF2-40B4-BE49-F238E27FC236}">
                <a16:creationId xmlns:a16="http://schemas.microsoft.com/office/drawing/2014/main" id="{7DCA99FA-4C3C-4E51-B71D-0EA4C1C4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71" y="1663777"/>
            <a:ext cx="3073676" cy="43234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0B1D20-8948-4521-B3A7-726D9903F761}"/>
              </a:ext>
            </a:extLst>
          </p:cNvPr>
          <p:cNvSpPr/>
          <p:nvPr/>
        </p:nvSpPr>
        <p:spPr>
          <a:xfrm>
            <a:off x="4111932" y="1760590"/>
            <a:ext cx="5996065" cy="41297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29B0CC-7AC5-4707-9D11-B9345C83EC27}"/>
              </a:ext>
            </a:extLst>
          </p:cNvPr>
          <p:cNvSpPr/>
          <p:nvPr/>
        </p:nvSpPr>
        <p:spPr>
          <a:xfrm>
            <a:off x="4111932" y="2117324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21F1F"/>
                </a:solidFill>
                <a:latin typeface="BlinkMacSystemFont"/>
              </a:rPr>
              <a:t>У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книжці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телеведучого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,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журналіста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en-US" dirty="0">
                <a:solidFill>
                  <a:srgbClr val="221F1F"/>
                </a:solidFill>
                <a:latin typeface="BlinkMacSystemFont"/>
              </a:rPr>
              <a:t>Hromadske.TV, 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доктора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історичних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наук Данила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Яневського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розповідається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про те,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що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відбувалося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на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землі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, яка зараз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називається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Україною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,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починаючи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з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середини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Х ст. до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об’єднання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1386 року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Королівства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Польського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та Великого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князівства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Литовського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(до складу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якого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входила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сучасна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Правобережна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Україна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), а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потім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– до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ліквідації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полкової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системи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Гетьманщини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та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утворення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1781 року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Київського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намісництва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, яке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охоплювало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всю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територію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сучасної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України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від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Дніпра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до Збруча. У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книжці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автор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висловлює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свій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власний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погляд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на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історію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України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і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підкреслює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,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що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історія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Русі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/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України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–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це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складова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історії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країн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Центральної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та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Східної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 </a:t>
            </a:r>
            <a:r>
              <a:rPr lang="ru-RU" dirty="0" err="1">
                <a:solidFill>
                  <a:srgbClr val="221F1F"/>
                </a:solidFill>
                <a:latin typeface="BlinkMacSystemFont"/>
              </a:rPr>
              <a:t>Європи</a:t>
            </a:r>
            <a:r>
              <a:rPr lang="ru-RU" dirty="0">
                <a:solidFill>
                  <a:srgbClr val="221F1F"/>
                </a:solidFill>
                <a:latin typeface="BlinkMacSystemFont"/>
              </a:rPr>
              <a:t>.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D2DC1D-C43F-4BB5-835A-2802B4B98301}"/>
              </a:ext>
            </a:extLst>
          </p:cNvPr>
          <p:cNvSpPr txBox="1"/>
          <p:nvPr/>
        </p:nvSpPr>
        <p:spPr>
          <a:xfrm>
            <a:off x="2036215" y="254833"/>
            <a:ext cx="6882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Яневський Д. Відомі історії нашої держави/ Данило Яневський. – Харків Фоліо, 2017. – 288 с.</a:t>
            </a:r>
            <a:endParaRPr lang="ru-RU" sz="2400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9A72F3-7AC4-4712-B390-9E1B7D492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3768" y="197080"/>
            <a:ext cx="3353091" cy="17314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2D5D0D-9564-47AD-892D-9684826EB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156" y="5256342"/>
            <a:ext cx="38956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AB645C-2432-4BF6-8A89-25287ABE0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77"/>
            <a:ext cx="12192000" cy="633374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FC08F5-31E1-42D2-B12A-CD767162F75F}"/>
              </a:ext>
            </a:extLst>
          </p:cNvPr>
          <p:cNvSpPr/>
          <p:nvPr/>
        </p:nvSpPr>
        <p:spPr>
          <a:xfrm>
            <a:off x="3886220" y="1595816"/>
            <a:ext cx="6150964" cy="40998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55D10-BB9D-4B39-BED4-2A9CA18D43E8}"/>
              </a:ext>
            </a:extLst>
          </p:cNvPr>
          <p:cNvSpPr txBox="1"/>
          <p:nvPr/>
        </p:nvSpPr>
        <p:spPr>
          <a:xfrm>
            <a:off x="1895607" y="507233"/>
            <a:ext cx="7345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Палій О. Короткий курс історії України / Олександр Палій. – К. А-БА-БА-ГА-ЛА-МА-ГА, 2023. – 480 с.</a:t>
            </a:r>
            <a:endParaRPr lang="ru-RU" sz="2400" b="1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3B9C95-87E1-4EA8-BD36-8A80D53D9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909" y="124893"/>
            <a:ext cx="3353091" cy="17314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694840-ECC1-445A-8F7A-E62C6646C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068" y="5175991"/>
            <a:ext cx="3895682" cy="11766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A008FD-89E0-4D87-974F-34BC6EAB7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892" y="1589992"/>
            <a:ext cx="2719360" cy="40537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84C597-258C-40B2-940E-E552365008BB}"/>
              </a:ext>
            </a:extLst>
          </p:cNvPr>
          <p:cNvSpPr txBox="1"/>
          <p:nvPr/>
        </p:nvSpPr>
        <p:spPr>
          <a:xfrm>
            <a:off x="4194836" y="1744498"/>
            <a:ext cx="54797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Історія надихає. У вас ніколи не опустяться руки, коли ви дізнаєтесь, що пережили наші предки. Натомість не знати історії – означає назавжди лишитися вразливим, без досвіду. Предки платили життями за </a:t>
            </a:r>
            <a:r>
              <a:rPr lang="uk-UA" dirty="0" err="1"/>
              <a:t>уроки</a:t>
            </a:r>
            <a:r>
              <a:rPr lang="uk-UA" dirty="0"/>
              <a:t> історії. Було б легковажно не спробувати взяти ці </a:t>
            </a:r>
            <a:r>
              <a:rPr lang="uk-UA" dirty="0" err="1"/>
              <a:t>уроки</a:t>
            </a:r>
            <a:r>
              <a:rPr lang="uk-UA" dirty="0"/>
              <a:t> задарма. Тому гортайте епохи. За кожною сторінкою – небокрай людського обрію. У книзі викладено історію України з давнини до наших днів, коли Україна бореться за своє життя і майбутнє процвітання. </a:t>
            </a:r>
            <a:r>
              <a:rPr lang="uk-UA" dirty="0" err="1"/>
              <a:t>Вичерпно</a:t>
            </a:r>
            <a:r>
              <a:rPr lang="uk-UA" dirty="0"/>
              <a:t> подано найважливіші події української історії.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6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D9CF38-03CC-4C6E-A069-018E0B6D2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04"/>
            <a:ext cx="12192000" cy="6562167"/>
          </a:xfrm>
          <a:prstGeom prst="rect">
            <a:avLst/>
          </a:prstGeom>
        </p:spPr>
      </p:pic>
      <p:pic>
        <p:nvPicPr>
          <p:cNvPr id="7170" name="Picture 2" descr="Незалежність України - купити в Україні за низькою ціною – Книгарня &amp;quot;Є&amp;quot;">
            <a:extLst>
              <a:ext uri="{FF2B5EF4-FFF2-40B4-BE49-F238E27FC236}">
                <a16:creationId xmlns:a16="http://schemas.microsoft.com/office/drawing/2014/main" id="{F94BFF99-E111-4C05-9B41-E2C0D54F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04" y="1434273"/>
            <a:ext cx="3223924" cy="45535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7114F2-7B02-4E87-BF46-BB964770E367}"/>
              </a:ext>
            </a:extLst>
          </p:cNvPr>
          <p:cNvSpPr/>
          <p:nvPr/>
        </p:nvSpPr>
        <p:spPr>
          <a:xfrm>
            <a:off x="4269977" y="1347553"/>
            <a:ext cx="6096000" cy="46110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CCB823-6E39-46ED-A585-DBA8C7AFC5A5}"/>
              </a:ext>
            </a:extLst>
          </p:cNvPr>
          <p:cNvSpPr/>
          <p:nvPr/>
        </p:nvSpPr>
        <p:spPr>
          <a:xfrm>
            <a:off x="4499401" y="162748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У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виданні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висвітлено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історію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України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від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найдавніших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часів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до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утворення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незалежної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держави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.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Західний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автор,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професор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Лувенського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католицького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університету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(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Королівство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Бельгія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) Роман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Якемчук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, знаний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фахівець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з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історії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міжнародних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відносин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та права,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прослідкував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стержневі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віхи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національної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історії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, представивши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українську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тему в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європейському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політико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-правовому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вимірі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, створив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авторську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концепцію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візій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національно-визвольного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руху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та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державницьких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устремлінь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українців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.</a:t>
            </a:r>
            <a:b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</a:b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Книга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викличе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професійний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інтерес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у колах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вчених-гуманітаріїв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,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студентів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, а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також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усіх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,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хто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цікавиться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історією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 </a:t>
            </a:r>
            <a:r>
              <a:rPr lang="ru-RU" dirty="0" err="1">
                <a:solidFill>
                  <a:srgbClr val="252424"/>
                </a:solidFill>
                <a:latin typeface="Lucida Sans Unicode" panose="020B0602030504020204" pitchFamily="34" charset="0"/>
              </a:rPr>
              <a:t>України</a:t>
            </a:r>
            <a:r>
              <a:rPr lang="ru-RU" dirty="0">
                <a:solidFill>
                  <a:srgbClr val="252424"/>
                </a:solidFill>
                <a:latin typeface="Lucida Sans Unicode" panose="020B0602030504020204" pitchFamily="34" charset="0"/>
              </a:rPr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61836-22E6-4CF4-A148-164E21B38F02}"/>
              </a:ext>
            </a:extLst>
          </p:cNvPr>
          <p:cNvSpPr txBox="1"/>
          <p:nvPr/>
        </p:nvSpPr>
        <p:spPr>
          <a:xfrm>
            <a:off x="1708879" y="314793"/>
            <a:ext cx="73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/>
              <a:t>Якемчук</a:t>
            </a:r>
            <a:r>
              <a:rPr lang="uk-UA" sz="2400" b="1" i="1" dirty="0"/>
              <a:t> Р. Незалежність України / Роман </a:t>
            </a:r>
            <a:r>
              <a:rPr lang="uk-UA" sz="2400" b="1" i="1" dirty="0" err="1"/>
              <a:t>Якемчук</a:t>
            </a:r>
            <a:r>
              <a:rPr lang="uk-UA" sz="2400" b="1" i="1" dirty="0"/>
              <a:t>. – ПАІС, 2018. – 365 с.</a:t>
            </a:r>
            <a:endParaRPr lang="ru-RU" sz="2400" b="1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974AD5-49DC-4A47-83E4-CC68C8334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099" y="33704"/>
            <a:ext cx="3353091" cy="17314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B15909-7823-448F-836D-FB893F435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688" y="5197208"/>
            <a:ext cx="38956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Як у Житомирі святкуватимуть День Незалежності України. План заходів »  Інсайдер">
            <a:extLst>
              <a:ext uri="{FF2B5EF4-FFF2-40B4-BE49-F238E27FC236}">
                <a16:creationId xmlns:a16="http://schemas.microsoft.com/office/drawing/2014/main" id="{88659DC0-1F8C-4B6F-BE1D-210AE9305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10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Книга «Покоління сміливих. Україна. 25 років незалежності» – Андрей  Кокотюха, купить по цене 214.00 на YAKABOO: 978-617-690-691-9">
            <a:extLst>
              <a:ext uri="{FF2B5EF4-FFF2-40B4-BE49-F238E27FC236}">
                <a16:creationId xmlns:a16="http://schemas.microsoft.com/office/drawing/2014/main" id="{07FCBB6C-CB14-47A7-9B59-E7C65A34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26" y="1566472"/>
            <a:ext cx="3043815" cy="45458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A4D89-7B3C-453E-BF7C-468A8842DBEF}"/>
              </a:ext>
            </a:extLst>
          </p:cNvPr>
          <p:cNvSpPr/>
          <p:nvPr/>
        </p:nvSpPr>
        <p:spPr>
          <a:xfrm>
            <a:off x="3482715" y="1566472"/>
            <a:ext cx="6335842" cy="45458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B23616-3A91-4C16-8935-C8C95CF2E90F}"/>
              </a:ext>
            </a:extLst>
          </p:cNvPr>
          <p:cNvSpPr/>
          <p:nvPr/>
        </p:nvSpPr>
        <p:spPr>
          <a:xfrm>
            <a:off x="3482715" y="1573967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Чверть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століття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тому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Україна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здобула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незалежність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Омріяна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вистраждана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що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принесла вона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українцям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? Автор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пропонує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читачам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згадати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як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це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було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поміркувати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над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сьогоднішнім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днем і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замислитися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над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своїм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майбутнім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. Нам є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чим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пишатися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про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що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свідчать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коментарі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від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видатних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українців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. 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Ця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книжка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розгортає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велике полотно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долі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держави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вигаптуване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водночас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гордістю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за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здобуті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досягнення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й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перемогти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болем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за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помилки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поразки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…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Гортаючи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сторінки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мимоволі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запитуєш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себе: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невже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це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було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?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невже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ми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це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зробили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? - й не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ймеш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тому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віри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. А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ще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розумієш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: не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можна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лишатися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осторонь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бо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найголовніша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перемога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чекає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на нас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попереду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. У нас усе буде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гаразд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644E8-2359-458B-AAD8-6C3AE07B8A93}"/>
              </a:ext>
            </a:extLst>
          </p:cNvPr>
          <p:cNvSpPr txBox="1"/>
          <p:nvPr/>
        </p:nvSpPr>
        <p:spPr>
          <a:xfrm>
            <a:off x="1588957" y="482719"/>
            <a:ext cx="697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/>
              <a:t>Кокотюха</a:t>
            </a:r>
            <a:r>
              <a:rPr lang="uk-UA" sz="2400" b="1" i="1" dirty="0"/>
              <a:t> А. Україна 25 років незалежності / Андрій </a:t>
            </a:r>
            <a:r>
              <a:rPr lang="uk-UA" sz="2400" b="1" i="1" dirty="0" err="1"/>
              <a:t>Кокотюха</a:t>
            </a:r>
            <a:r>
              <a:rPr lang="uk-UA" sz="2400" b="1" i="1" dirty="0"/>
              <a:t>. – Харків </a:t>
            </a:r>
            <a:r>
              <a:rPr lang="uk-UA" sz="2400" b="1" i="1" dirty="0" err="1"/>
              <a:t>Віват</a:t>
            </a:r>
            <a:r>
              <a:rPr lang="uk-UA" sz="2400" b="1" i="1" dirty="0"/>
              <a:t>, 2016. – 400 с.</a:t>
            </a:r>
            <a:endParaRPr lang="ru-RU" sz="240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293ECB-F180-4EAE-806E-60B20537A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783" y="0"/>
            <a:ext cx="3353091" cy="17314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1B76FF-8F5A-410A-9776-04DD3CD33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292" y="5443922"/>
            <a:ext cx="38956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8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783</TotalTime>
  <Words>1376</Words>
  <Application>Microsoft Office PowerPoint</Application>
  <PresentationFormat>Широкоэкранный</PresentationFormat>
  <Paragraphs>34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</vt:lpstr>
      <vt:lpstr>BlinkMacSystemFont</vt:lpstr>
      <vt:lpstr>Calibri</vt:lpstr>
      <vt:lpstr>Cambria</vt:lpstr>
      <vt:lpstr>Gill Sans MT</vt:lpstr>
      <vt:lpstr>Helvetica Neue</vt:lpstr>
      <vt:lpstr>Lucida Sans Unicode</vt:lpstr>
      <vt:lpstr>OpenSans</vt:lpstr>
      <vt:lpstr>Times New Roman</vt:lpstr>
      <vt:lpstr>Verdana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newlib</cp:lastModifiedBy>
  <cp:revision>41</cp:revision>
  <dcterms:created xsi:type="dcterms:W3CDTF">2021-08-19T10:07:55Z</dcterms:created>
  <dcterms:modified xsi:type="dcterms:W3CDTF">2026-04-02T12:19:28Z</dcterms:modified>
</cp:coreProperties>
</file>