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85" r:id="rId3"/>
    <p:sldId id="286" r:id="rId4"/>
    <p:sldId id="287" r:id="rId5"/>
    <p:sldId id="275" r:id="rId6"/>
    <p:sldId id="279" r:id="rId7"/>
    <p:sldId id="27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40EF6-FC49-448F-A9F6-A7AB315E4D08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21254-2576-4CE9-AB01-897EDD762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8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21254-2576-4CE9-AB01-897EDD7626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1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D5B72-487C-4CDF-8D7E-2E6E3A22C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34718-35E9-47FF-ACC6-4FD4B2816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959A3-11A9-476E-97A3-CE3061A3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6CC64-249B-4327-A06A-F251CB43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DCDD1-A656-453B-94F2-454457D4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3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BEEBF-2A36-4E0F-8B3B-C0C068BDE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F071A3-340C-4B10-A346-A37E7B687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31912-02BD-46C2-A593-DAEBE91A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9AE3A-DF59-4645-B204-8F59DD13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5AB28-0CBD-460B-A9D9-EFC5D0AA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3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F40ABF-9B6B-473D-99E3-0EDACDF55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A00E53-7FEE-4887-9D49-8C60EB528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C2C4D-D283-4889-9301-8902B4DD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981D5-2766-4BBD-8550-AC62B26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0CEE17-F23C-4C1F-8D78-32BD8C1B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88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A8BFC-385A-4E81-8F77-344C07AD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597F1-3A92-4353-9EE3-B542B7E1F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122116-66FE-4D46-AC48-D811E9A2C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E21C1-6EC2-46C1-BFE6-0E8FA53C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6FEC6-55FC-4351-AD27-EFFCF85C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02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FFE34-0B98-43AA-82A0-7CFF76C6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193845-F210-476E-8AAE-2BBBAC904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D5D1F2-10F4-490F-A4A0-83A9F31D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9576E-3A71-4EF8-B331-3A9AD142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2DA0B2-B75B-4084-B273-303EB38B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9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C7906-9808-4C5E-BA64-DB002E6D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96711C-05EE-4A88-8E5C-B1DDA6B4D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F09966-CCF5-4786-AAF5-D356C339E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267932-D9F8-4AAE-9158-163CF4C7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96C64B-3F08-43AE-9281-5B8A78ED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8F2CD5-FE50-495C-AC79-E7B9A16B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4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92EEC-D3A8-42F4-999C-0CCCF07F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169709-0AA4-45C5-A676-F12DD1D3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33AB01-E984-4928-BE27-66E70001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E6269B-CB55-4774-BA60-0D94C38AE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7CF2E1-151A-4BEB-A9CE-E55BE9183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976085-1B99-4E8C-ABE4-EF1085BB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0D92CD-D543-49E4-8485-F9CDC262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D50204-8B11-45F8-98DA-EE7400A4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8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88220-10A2-4FB1-B311-18923281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70ECEB-B283-4D3F-9512-0640FF7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A1CAC8-AACE-4458-ABA0-02939E26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EBCB63-72A7-4AA5-8585-0FBA2E31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5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FA18F1-DE60-439A-BC4B-143DE347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A78CED-18BA-4DEE-A9D2-C24A12FB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5BBCE4-D501-4AEB-B9D5-37B19FDE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08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10C7-892E-4B3B-A22B-92C30B40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42D6EE-9D87-4BCF-AF16-9B5FEFD24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A092C0-D36C-46EE-84D6-A777055A2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DB02B-D7F8-4CBC-8878-7669D85E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8501F-FD81-4BCD-B5B1-22B68796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EE558-2648-4AD4-BA6E-6539FAF0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2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014FD-7340-446D-A545-66D957CB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090D24-7AAB-42D0-A322-35C107758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E1AEE1-A36F-42D8-AEEC-3549CB730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0C1E00-25D4-4141-BB97-0EE87F2D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6BCD6-B21E-465D-AE5E-35B75F20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4FF44-483E-4534-B383-206F6F95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0D1A1-9CB2-49AF-AE48-D0FFACEC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A47DE4-DF2E-47AE-B748-01332E8E6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945CFA-2867-45F7-9CA0-0B0A1E07D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7A82F-6DE4-4203-AE5A-2A2AF8E46BA2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F678FD-BE7C-4E78-9703-5D0BD84E9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DD5CA6-4373-4DA8-99D7-A77227E8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6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387B97-BD35-4FC5-B036-F7897339A1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BB16C3-CED4-4668-8CDE-D017E7F0B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191"/>
          <a:stretch/>
        </p:blipFill>
        <p:spPr>
          <a:xfrm>
            <a:off x="693090" y="1622325"/>
            <a:ext cx="10775668" cy="11320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F4A8F-9EC5-4608-88B5-0C29944CF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93" y="5447645"/>
            <a:ext cx="10792921" cy="113395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29CFF5-4E12-42AE-B43E-6233B21E6E90}"/>
              </a:ext>
            </a:extLst>
          </p:cNvPr>
          <p:cNvSpPr/>
          <p:nvPr/>
        </p:nvSpPr>
        <p:spPr>
          <a:xfrm>
            <a:off x="1246339" y="512392"/>
            <a:ext cx="101195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cap="none" spc="0" dirty="0">
                <a:ln/>
                <a:solidFill>
                  <a:srgbClr val="002060"/>
                </a:solidFill>
                <a:effectLst/>
              </a:rPr>
              <a:t>ЗНАЙОМТЕСЬ</a:t>
            </a:r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:</a:t>
            </a:r>
            <a:r>
              <a:rPr lang="uk-UA" sz="4400" b="1" cap="none" spc="0" dirty="0">
                <a:ln/>
                <a:solidFill>
                  <a:srgbClr val="002060"/>
                </a:solidFill>
                <a:effectLst/>
              </a:rPr>
              <a:t> НОВІ КНИГИ В БІБЛІОТЕЦІ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EEED8B-AA56-4F19-8692-06D0FD2138E7}"/>
              </a:ext>
            </a:extLst>
          </p:cNvPr>
          <p:cNvSpPr/>
          <p:nvPr/>
        </p:nvSpPr>
        <p:spPr>
          <a:xfrm>
            <a:off x="3215265" y="1755994"/>
            <a:ext cx="65445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i="1" cap="none" spc="0" dirty="0">
                <a:ln/>
                <a:effectLst/>
              </a:rPr>
              <a:t>КНИЖКОВИЙ БУМ ВІД УІК</a:t>
            </a:r>
            <a:endParaRPr lang="ru-RU" sz="4400" b="1" i="1" cap="none" spc="0" dirty="0">
              <a:ln/>
              <a:effectLst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69E008-8756-4437-A3DE-6EA2653B3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87" y="5553942"/>
            <a:ext cx="2658086" cy="10059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03CF94-3DA1-4363-85EF-DB363D579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391" y="5527466"/>
            <a:ext cx="2658086" cy="10059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689461-94D5-4E88-9AF9-17792A63C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63" y="5553943"/>
            <a:ext cx="2658086" cy="1005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F1DBEB-0D79-469E-B7D7-56A47C22A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121" y="5561406"/>
            <a:ext cx="2658086" cy="10059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65FC5B-4807-4823-98F6-E08D7F9A6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54" y="2703702"/>
            <a:ext cx="2039307" cy="28217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7EB60B-0D28-4D3D-BD75-C4BD4444E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126" y="2525436"/>
            <a:ext cx="2712183" cy="33839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4E35614-721B-4AB8-8BB3-9BC8DD5C4F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2202" y="2685277"/>
            <a:ext cx="1914729" cy="28940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39F908-8CAE-4150-9139-898C52308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0236" y="2685277"/>
            <a:ext cx="1999708" cy="29042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284D04E-2E60-4E56-8718-5258F3F4A1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3244" y="2685277"/>
            <a:ext cx="2048195" cy="28649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F55A1C7-2272-4351-A45E-5CA6AD120D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897"/>
          <a:stretch/>
        </p:blipFill>
        <p:spPr>
          <a:xfrm>
            <a:off x="9526137" y="2675081"/>
            <a:ext cx="1999709" cy="28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202E4B-17D0-4A06-8AE2-42EFE76E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4ABC44-9D2E-4FBA-8546-B3AB1C922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65" y="548390"/>
            <a:ext cx="10412870" cy="57612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F6D5A-F982-47DD-A075-DD9D614E0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16" y="633727"/>
            <a:ext cx="10418967" cy="11339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FFA501-CC91-4E5F-AC8E-E0E69DBFCE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71"/>
          <a:stretch/>
        </p:blipFill>
        <p:spPr>
          <a:xfrm>
            <a:off x="1162975" y="2229155"/>
            <a:ext cx="2809237" cy="37432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4986C6-4B54-4A61-8940-78D7687FC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030" y="633727"/>
            <a:ext cx="7972770" cy="103031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10DF67-1277-4F8F-AC1C-9CFB46D700C4}"/>
              </a:ext>
            </a:extLst>
          </p:cNvPr>
          <p:cNvSpPr/>
          <p:nvPr/>
        </p:nvSpPr>
        <p:spPr>
          <a:xfrm>
            <a:off x="4459550" y="200604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У </a:t>
            </a:r>
            <a:r>
              <a:rPr lang="ru-RU" sz="1600" dirty="0" err="1"/>
              <a:t>книзі</a:t>
            </a:r>
            <a:r>
              <a:rPr lang="ru-RU" sz="1600" dirty="0"/>
              <a:t> </a:t>
            </a:r>
            <a:r>
              <a:rPr lang="ru-RU" sz="1600" dirty="0" err="1"/>
              <a:t>автори</a:t>
            </a:r>
            <a:r>
              <a:rPr lang="ru-RU" sz="1600" dirty="0"/>
              <a:t> </a:t>
            </a:r>
            <a:r>
              <a:rPr lang="ru-RU" sz="1600" dirty="0" err="1"/>
              <a:t>показують</a:t>
            </a:r>
            <a:r>
              <a:rPr lang="ru-RU" sz="1600" dirty="0"/>
              <a:t>, як </a:t>
            </a:r>
            <a:r>
              <a:rPr lang="ru-RU" sz="1600" dirty="0" err="1"/>
              <a:t>трансформувалась</a:t>
            </a:r>
            <a:r>
              <a:rPr lang="ru-RU" sz="1600" dirty="0"/>
              <a:t> </a:t>
            </a:r>
            <a:r>
              <a:rPr lang="ru-RU" sz="1600" dirty="0" err="1"/>
              <a:t>політика</a:t>
            </a:r>
            <a:r>
              <a:rPr lang="ru-RU" sz="1600" dirty="0"/>
              <a:t> держав «</a:t>
            </a:r>
            <a:r>
              <a:rPr lang="ru-RU" sz="1600" dirty="0" err="1"/>
              <a:t>старої</a:t>
            </a:r>
            <a:r>
              <a:rPr lang="ru-RU" sz="1600" dirty="0"/>
              <a:t>» і «</a:t>
            </a:r>
            <a:r>
              <a:rPr lang="ru-RU" sz="1600" dirty="0" err="1"/>
              <a:t>нової»Європи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спочатку</a:t>
            </a:r>
            <a:r>
              <a:rPr lang="ru-RU" sz="1600" dirty="0"/>
              <a:t> </a:t>
            </a:r>
            <a:r>
              <a:rPr lang="ru-RU" sz="1600" dirty="0" err="1"/>
              <a:t>гібридної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, а </a:t>
            </a:r>
            <a:r>
              <a:rPr lang="ru-RU" sz="1600" dirty="0" err="1"/>
              <a:t>згодом</a:t>
            </a:r>
            <a:r>
              <a:rPr lang="ru-RU" sz="1600" dirty="0"/>
              <a:t> і </a:t>
            </a:r>
            <a:r>
              <a:rPr lang="ru-RU" sz="1600" dirty="0" err="1"/>
              <a:t>широкомасштабної</a:t>
            </a:r>
            <a:r>
              <a:rPr lang="ru-RU" sz="1600" dirty="0"/>
              <a:t> </a:t>
            </a:r>
            <a:r>
              <a:rPr lang="ru-RU" sz="1600" dirty="0" err="1"/>
              <a:t>агресії</a:t>
            </a:r>
            <a:r>
              <a:rPr lang="ru-RU" sz="1600" dirty="0"/>
              <a:t> </a:t>
            </a:r>
            <a:r>
              <a:rPr lang="ru-RU" sz="1600" dirty="0" err="1"/>
              <a:t>Росії</a:t>
            </a:r>
            <a:r>
              <a:rPr lang="ru-RU" sz="1600" dirty="0"/>
              <a:t> </a:t>
            </a:r>
            <a:r>
              <a:rPr lang="ru-RU" sz="1600" dirty="0" err="1"/>
              <a:t>проти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з </a:t>
            </a:r>
            <a:r>
              <a:rPr lang="ru-RU" sz="1600" dirty="0" err="1"/>
              <a:t>використанням</a:t>
            </a:r>
            <a:r>
              <a:rPr lang="ru-RU" sz="1600" dirty="0"/>
              <a:t> </a:t>
            </a:r>
            <a:r>
              <a:rPr lang="ru-RU" sz="1600" dirty="0" err="1"/>
              <a:t>всіх</a:t>
            </a:r>
            <a:r>
              <a:rPr lang="ru-RU" sz="1600" dirty="0"/>
              <a:t> </a:t>
            </a:r>
            <a:r>
              <a:rPr lang="ru-RU" sz="1600" dirty="0" err="1"/>
              <a:t>конвенційних</a:t>
            </a:r>
            <a:r>
              <a:rPr lang="ru-RU" sz="1600" dirty="0"/>
              <a:t> </a:t>
            </a:r>
            <a:r>
              <a:rPr lang="ru-RU" sz="1600" dirty="0" err="1"/>
              <a:t>видів</a:t>
            </a:r>
            <a:r>
              <a:rPr lang="ru-RU" sz="1600" dirty="0"/>
              <a:t> </a:t>
            </a:r>
            <a:r>
              <a:rPr lang="ru-RU" sz="1600" dirty="0" err="1"/>
              <a:t>зброї</a:t>
            </a:r>
            <a:r>
              <a:rPr lang="ru-RU" sz="1600" dirty="0"/>
              <a:t>. </a:t>
            </a:r>
            <a:r>
              <a:rPr lang="ru-RU" sz="1600" dirty="0" err="1"/>
              <a:t>Висвітлено</a:t>
            </a:r>
            <a:r>
              <a:rPr lang="ru-RU" sz="1600" dirty="0"/>
              <a:t> </a:t>
            </a:r>
            <a:r>
              <a:rPr lang="ru-RU" sz="1600" dirty="0" err="1"/>
              <a:t>динаміку</a:t>
            </a:r>
            <a:r>
              <a:rPr lang="ru-RU" sz="1600" dirty="0"/>
              <a:t> </a:t>
            </a:r>
            <a:r>
              <a:rPr lang="ru-RU" sz="1600" dirty="0" err="1"/>
              <a:t>політики</a:t>
            </a:r>
            <a:r>
              <a:rPr lang="ru-RU" sz="1600" dirty="0"/>
              <a:t> </a:t>
            </a:r>
            <a:r>
              <a:rPr lang="ru-RU" sz="1600" dirty="0" err="1"/>
              <a:t>Сполучених</a:t>
            </a:r>
            <a:r>
              <a:rPr lang="ru-RU" sz="1600" dirty="0"/>
              <a:t> </a:t>
            </a:r>
            <a:r>
              <a:rPr lang="ru-RU" sz="1600" dirty="0" err="1"/>
              <a:t>Штатів</a:t>
            </a:r>
            <a:r>
              <a:rPr lang="ru-RU" sz="1600" dirty="0"/>
              <a:t> Америки і </a:t>
            </a:r>
            <a:r>
              <a:rPr lang="ru-RU" sz="1600" dirty="0" err="1"/>
              <a:t>Канади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російсько-української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. </a:t>
            </a:r>
            <a:r>
              <a:rPr lang="ru-RU" sz="1600" dirty="0" err="1"/>
              <a:t>Розглянуто</a:t>
            </a:r>
            <a:r>
              <a:rPr lang="ru-RU" sz="1600" dirty="0"/>
              <a:t> </a:t>
            </a:r>
            <a:r>
              <a:rPr lang="ru-RU" sz="1600" dirty="0" err="1"/>
              <a:t>особливості</a:t>
            </a:r>
            <a:r>
              <a:rPr lang="ru-RU" sz="1600" dirty="0"/>
              <a:t> </a:t>
            </a:r>
            <a:r>
              <a:rPr lang="ru-RU" sz="1600" dirty="0" err="1"/>
              <a:t>ставлення</a:t>
            </a:r>
            <a:r>
              <a:rPr lang="ru-RU" sz="1600" dirty="0"/>
              <a:t> Китаю, </a:t>
            </a:r>
            <a:r>
              <a:rPr lang="ru-RU" sz="1600" dirty="0" err="1"/>
              <a:t>Індії</a:t>
            </a:r>
            <a:r>
              <a:rPr lang="ru-RU" sz="1600" dirty="0"/>
              <a:t>, </a:t>
            </a:r>
            <a:r>
              <a:rPr lang="ru-RU" sz="1600" dirty="0" err="1"/>
              <a:t>Аргентини</a:t>
            </a:r>
            <a:r>
              <a:rPr lang="ru-RU" sz="1600" dirty="0"/>
              <a:t>, </a:t>
            </a:r>
            <a:r>
              <a:rPr lang="ru-RU" sz="1600" dirty="0" err="1"/>
              <a:t>Бразилії</a:t>
            </a:r>
            <a:r>
              <a:rPr lang="ru-RU" sz="1600" dirty="0"/>
              <a:t>, </a:t>
            </a:r>
            <a:r>
              <a:rPr lang="ru-RU" sz="1600" dirty="0" err="1"/>
              <a:t>Південно-Африканської</a:t>
            </a:r>
            <a:r>
              <a:rPr lang="ru-RU" sz="1600" dirty="0"/>
              <a:t> </a:t>
            </a:r>
            <a:r>
              <a:rPr lang="ru-RU" sz="1600" dirty="0" err="1"/>
              <a:t>Республіки</a:t>
            </a:r>
            <a:r>
              <a:rPr lang="ru-RU" sz="1600" dirty="0"/>
              <a:t> та </a:t>
            </a:r>
            <a:r>
              <a:rPr lang="ru-RU" sz="1600" dirty="0" err="1"/>
              <a:t>деяких</a:t>
            </a:r>
            <a:r>
              <a:rPr lang="ru-RU" sz="1600" dirty="0"/>
              <a:t>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країн</a:t>
            </a:r>
            <a:r>
              <a:rPr lang="ru-RU" sz="1600" dirty="0"/>
              <a:t> Африки, </a:t>
            </a:r>
            <a:r>
              <a:rPr lang="ru-RU" sz="1600" dirty="0" err="1"/>
              <a:t>Азії</a:t>
            </a:r>
            <a:r>
              <a:rPr lang="ru-RU" sz="1600" dirty="0"/>
              <a:t> та </a:t>
            </a:r>
            <a:r>
              <a:rPr lang="ru-RU" sz="1600" dirty="0" err="1"/>
              <a:t>Південної</a:t>
            </a:r>
            <a:r>
              <a:rPr lang="ru-RU" sz="1600" dirty="0"/>
              <a:t> Америки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цієї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 в </a:t>
            </a:r>
            <a:r>
              <a:rPr lang="ru-RU" sz="1600" dirty="0" err="1"/>
              <a:t>центрі</a:t>
            </a:r>
            <a:r>
              <a:rPr lang="ru-RU" sz="1600" dirty="0"/>
              <a:t> </a:t>
            </a:r>
            <a:r>
              <a:rPr lang="ru-RU" sz="1600" dirty="0" err="1"/>
              <a:t>Європи</a:t>
            </a:r>
            <a:r>
              <a:rPr lang="ru-RU" sz="1600" dirty="0"/>
              <a:t>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з’ясовано</a:t>
            </a:r>
            <a:r>
              <a:rPr lang="ru-RU" sz="1600" dirty="0"/>
              <a:t> причини і </a:t>
            </a:r>
            <a:r>
              <a:rPr lang="ru-RU" sz="1600" dirty="0" err="1"/>
              <a:t>наслідки</a:t>
            </a:r>
            <a:r>
              <a:rPr lang="ru-RU" sz="1600" dirty="0"/>
              <a:t> </a:t>
            </a:r>
            <a:r>
              <a:rPr lang="ru-RU" sz="1600" dirty="0" err="1"/>
              <a:t>політики</a:t>
            </a:r>
            <a:r>
              <a:rPr lang="ru-RU" sz="1600" dirty="0"/>
              <a:t> «</a:t>
            </a:r>
            <a:r>
              <a:rPr lang="ru-RU" sz="1600" dirty="0" err="1"/>
              <a:t>нейтралітету</a:t>
            </a:r>
            <a:r>
              <a:rPr lang="ru-RU" sz="1600" dirty="0"/>
              <a:t>» </a:t>
            </a:r>
            <a:r>
              <a:rPr lang="ru-RU" sz="1600" dirty="0" err="1"/>
              <a:t>окремих</a:t>
            </a:r>
            <a:r>
              <a:rPr lang="ru-RU" sz="1600" dirty="0"/>
              <a:t> </a:t>
            </a:r>
            <a:r>
              <a:rPr lang="ru-RU" sz="1600" dirty="0" err="1"/>
              <a:t>країн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збройної</a:t>
            </a:r>
            <a:r>
              <a:rPr lang="ru-RU" sz="1600" dirty="0"/>
              <a:t> </a:t>
            </a:r>
            <a:r>
              <a:rPr lang="ru-RU" sz="1600" dirty="0" err="1"/>
              <a:t>агресії</a:t>
            </a:r>
            <a:r>
              <a:rPr lang="ru-RU" sz="1600" dirty="0"/>
              <a:t> РФ </a:t>
            </a:r>
            <a:r>
              <a:rPr lang="ru-RU" sz="1600" dirty="0" err="1"/>
              <a:t>проти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. </a:t>
            </a:r>
            <a:r>
              <a:rPr lang="ru-RU" sz="1600" dirty="0" err="1"/>
              <a:t>Висвітлено</a:t>
            </a:r>
            <a:r>
              <a:rPr lang="ru-RU" sz="1600" dirty="0"/>
              <a:t> </a:t>
            </a:r>
            <a:r>
              <a:rPr lang="ru-RU" sz="1600" dirty="0" err="1"/>
              <a:t>еволюцію</a:t>
            </a:r>
            <a:r>
              <a:rPr lang="ru-RU" sz="1600" dirty="0"/>
              <a:t> </a:t>
            </a:r>
            <a:r>
              <a:rPr lang="ru-RU" sz="1600" dirty="0" err="1"/>
              <a:t>політики</a:t>
            </a:r>
            <a:r>
              <a:rPr lang="ru-RU" sz="1600" dirty="0"/>
              <a:t> </a:t>
            </a:r>
            <a:r>
              <a:rPr lang="ru-RU" sz="1600" dirty="0" err="1"/>
              <a:t>Європейського</a:t>
            </a:r>
            <a:r>
              <a:rPr lang="ru-RU" sz="1600" dirty="0"/>
              <a:t> Союзу, НАТО, ОБСЄ, ООН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російсько-української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 та </a:t>
            </a:r>
            <a:r>
              <a:rPr lang="ru-RU" sz="1600" dirty="0" err="1"/>
              <a:t>діяльність</a:t>
            </a:r>
            <a:r>
              <a:rPr lang="ru-RU" sz="1600" dirty="0"/>
              <a:t> </a:t>
            </a:r>
            <a:r>
              <a:rPr lang="ru-RU" sz="1600" dirty="0" err="1"/>
              <a:t>української</a:t>
            </a:r>
            <a:r>
              <a:rPr lang="ru-RU" sz="1600" dirty="0"/>
              <a:t> </a:t>
            </a:r>
            <a:r>
              <a:rPr lang="ru-RU" sz="1600" dirty="0" err="1"/>
              <a:t>дипломатії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захисту</a:t>
            </a:r>
            <a:r>
              <a:rPr lang="ru-RU" sz="1600" dirty="0"/>
              <a:t> </a:t>
            </a:r>
            <a:r>
              <a:rPr lang="ru-RU" sz="1600" dirty="0" err="1"/>
              <a:t>суверенітету</a:t>
            </a:r>
            <a:r>
              <a:rPr lang="ru-RU" sz="1600" dirty="0"/>
              <a:t> та </a:t>
            </a:r>
            <a:r>
              <a:rPr lang="ru-RU" sz="1600" dirty="0" err="1"/>
              <a:t>територіальної</a:t>
            </a:r>
            <a:r>
              <a:rPr lang="ru-RU" sz="1600" dirty="0"/>
              <a:t> </a:t>
            </a:r>
            <a:r>
              <a:rPr lang="ru-RU" sz="1600" dirty="0" err="1"/>
              <a:t>цілісності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і </a:t>
            </a:r>
            <a:r>
              <a:rPr lang="ru-RU" sz="1600" dirty="0" err="1"/>
              <a:t>приборкання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 </a:t>
            </a:r>
            <a:r>
              <a:rPr lang="ru-RU" sz="1600" dirty="0" err="1"/>
              <a:t>збройної</a:t>
            </a:r>
            <a:r>
              <a:rPr lang="ru-RU" sz="1600" dirty="0"/>
              <a:t> </a:t>
            </a:r>
            <a:r>
              <a:rPr lang="ru-RU" sz="1600" dirty="0" err="1"/>
              <a:t>агресії</a:t>
            </a:r>
            <a:r>
              <a:rPr lang="ru-RU" sz="1600" dirty="0"/>
              <a:t>, яка є </a:t>
            </a:r>
            <a:r>
              <a:rPr lang="ru-RU" sz="1600" dirty="0" err="1"/>
              <a:t>загрозою</a:t>
            </a:r>
            <a:r>
              <a:rPr lang="ru-RU" sz="1600" dirty="0"/>
              <a:t> для </a:t>
            </a:r>
            <a:r>
              <a:rPr lang="ru-RU" sz="1600" dirty="0" err="1"/>
              <a:t>всього</a:t>
            </a:r>
            <a:r>
              <a:rPr lang="ru-RU" sz="1600" dirty="0"/>
              <a:t> демократичного </a:t>
            </a:r>
            <a:r>
              <a:rPr lang="ru-RU" sz="1600" dirty="0" err="1"/>
              <a:t>світу</a:t>
            </a:r>
            <a:r>
              <a:rPr lang="ru-RU" sz="16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6D72AB-739A-4983-8C9D-9A8AA0FE5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362" y="5140247"/>
            <a:ext cx="256663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95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B420C-C062-4EA0-8259-493CF21C38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6746" y="1089038"/>
            <a:ext cx="10772565" cy="564788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07CCAC-2329-446B-A5A6-08B2D304BB8E}"/>
              </a:ext>
            </a:extLst>
          </p:cNvPr>
          <p:cNvSpPr/>
          <p:nvPr/>
        </p:nvSpPr>
        <p:spPr>
          <a:xfrm>
            <a:off x="1036217" y="121073"/>
            <a:ext cx="101195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cap="none" spc="0" dirty="0">
                <a:ln/>
                <a:solidFill>
                  <a:srgbClr val="002060"/>
                </a:solidFill>
                <a:effectLst/>
              </a:rPr>
              <a:t>ЗНАЙОМТЕСЬ</a:t>
            </a:r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:</a:t>
            </a:r>
            <a:r>
              <a:rPr lang="uk-UA" sz="4400" b="1" cap="none" spc="0" dirty="0">
                <a:ln/>
                <a:solidFill>
                  <a:srgbClr val="002060"/>
                </a:solidFill>
                <a:effectLst/>
              </a:rPr>
              <a:t> НОВІ КНИГИ В БІБЛІОТЕЦІ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B0C6C7-5450-4834-8AFE-3B28CE64C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7" y="121073"/>
            <a:ext cx="10772566" cy="1133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0B62C-65A0-4D71-AE11-4A68E7043ABD}"/>
              </a:ext>
            </a:extLst>
          </p:cNvPr>
          <p:cNvSpPr txBox="1"/>
          <p:nvPr/>
        </p:nvSpPr>
        <p:spPr>
          <a:xfrm>
            <a:off x="4243526" y="355107"/>
            <a:ext cx="460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КНИЖКОВА ПАРА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97B645-0EED-403C-811B-37C1CC214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040" y="1382403"/>
            <a:ext cx="3090315" cy="4600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74C18-828C-4E59-AEF0-0A7DB80A5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603256"/>
            <a:ext cx="4083951" cy="51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465DB1-95A6-4D73-8936-6D69D759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3BCA79-9675-4F70-BE3B-6527050C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65" y="548390"/>
            <a:ext cx="10412870" cy="57612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FB177-64AC-423A-B365-9FC68A521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65" y="678117"/>
            <a:ext cx="10412870" cy="11339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FA0286-A2D7-404E-A029-41718214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11" y="1812071"/>
            <a:ext cx="3273836" cy="446875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ECE6D2-2AE3-4422-87D0-995EA6E5C630}"/>
              </a:ext>
            </a:extLst>
          </p:cNvPr>
          <p:cNvSpPr/>
          <p:nvPr/>
        </p:nvSpPr>
        <p:spPr>
          <a:xfrm>
            <a:off x="3204838" y="921929"/>
            <a:ext cx="862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Клочко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, Роман. Невидимий фронт як дисиденти боролися за незалежність України / Роман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Клочко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. – К. Віхола, 2023. – 352 с.</a:t>
            </a:r>
            <a:endParaRPr lang="ru-RU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255D17-05F7-45BD-982D-35B3903D7343}"/>
              </a:ext>
            </a:extLst>
          </p:cNvPr>
          <p:cNvSpPr/>
          <p:nvPr/>
        </p:nvSpPr>
        <p:spPr>
          <a:xfrm>
            <a:off x="4148831" y="194179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ОУН і </a:t>
            </a:r>
            <a:r>
              <a:rPr lang="ru-RU" sz="1600" dirty="0" err="1"/>
              <a:t>шістдесятники</a:t>
            </a:r>
            <a:r>
              <a:rPr lang="ru-RU" sz="1600" dirty="0"/>
              <a:t>, </a:t>
            </a:r>
            <a:r>
              <a:rPr lang="ru-RU" sz="1600" dirty="0" err="1"/>
              <a:t>Іван</a:t>
            </a:r>
            <a:r>
              <a:rPr lang="ru-RU" sz="1600" dirty="0"/>
              <a:t> Дзюба та Левко </a:t>
            </a:r>
            <a:r>
              <a:rPr lang="ru-RU" sz="1600" dirty="0" err="1"/>
              <a:t>Лукʼяненко</a:t>
            </a:r>
            <a:r>
              <a:rPr lang="ru-RU" sz="1600" dirty="0"/>
              <a:t>, Василь </a:t>
            </a:r>
            <a:r>
              <a:rPr lang="ru-RU" sz="1600" dirty="0" err="1"/>
              <a:t>Стус</a:t>
            </a:r>
            <a:r>
              <a:rPr lang="ru-RU" sz="1600" dirty="0"/>
              <a:t> і </a:t>
            </a:r>
            <a:r>
              <a:rPr lang="ru-RU" sz="1600" dirty="0" err="1"/>
              <a:t>Вʼячеслав</a:t>
            </a:r>
            <a:r>
              <a:rPr lang="ru-RU" sz="1600" dirty="0"/>
              <a:t> </a:t>
            </a:r>
            <a:r>
              <a:rPr lang="ru-RU" sz="1600" dirty="0" err="1"/>
              <a:t>Чорновіл</a:t>
            </a:r>
            <a:r>
              <a:rPr lang="ru-RU" sz="1600" dirty="0"/>
              <a:t>, </a:t>
            </a:r>
            <a:r>
              <a:rPr lang="ru-RU" sz="1600" dirty="0" err="1"/>
              <a:t>протести</a:t>
            </a:r>
            <a:r>
              <a:rPr lang="ru-RU" sz="1600" dirty="0"/>
              <a:t>, </a:t>
            </a:r>
            <a:r>
              <a:rPr lang="ru-RU" sz="1600" dirty="0" err="1"/>
              <a:t>арешти</a:t>
            </a:r>
            <a:r>
              <a:rPr lang="ru-RU" sz="1600" dirty="0"/>
              <a:t> й </a:t>
            </a:r>
            <a:r>
              <a:rPr lang="ru-RU" sz="1600" dirty="0" err="1"/>
              <a:t>табори</a:t>
            </a:r>
            <a:r>
              <a:rPr lang="ru-RU" sz="1600" dirty="0"/>
              <a:t>.</a:t>
            </a:r>
          </a:p>
          <a:p>
            <a:r>
              <a:rPr lang="ru-RU" sz="1600" dirty="0"/>
              <a:t> </a:t>
            </a:r>
          </a:p>
          <a:p>
            <a:r>
              <a:rPr lang="ru-RU" sz="1600" dirty="0"/>
              <a:t>У </a:t>
            </a:r>
            <a:r>
              <a:rPr lang="ru-RU" sz="1600" dirty="0" err="1"/>
              <a:t>своїй</a:t>
            </a:r>
            <a:r>
              <a:rPr lang="ru-RU" sz="1600" dirty="0"/>
              <a:t> </a:t>
            </a:r>
            <a:r>
              <a:rPr lang="ru-RU" sz="1600" dirty="0" err="1"/>
              <a:t>книжці</a:t>
            </a:r>
            <a:r>
              <a:rPr lang="ru-RU" sz="1600" dirty="0"/>
              <a:t> Роман Клочко </a:t>
            </a:r>
            <a:r>
              <a:rPr lang="ru-RU" sz="1600" dirty="0" err="1"/>
              <a:t>розповідає</a:t>
            </a:r>
            <a:r>
              <a:rPr lang="ru-RU" sz="1600" dirty="0"/>
              <a:t> </a:t>
            </a:r>
            <a:r>
              <a:rPr lang="ru-RU" sz="1600" dirty="0" err="1"/>
              <a:t>історію</a:t>
            </a:r>
            <a:r>
              <a:rPr lang="ru-RU" sz="1600" dirty="0"/>
              <a:t> </a:t>
            </a:r>
            <a:r>
              <a:rPr lang="ru-RU" sz="1600" dirty="0" err="1"/>
              <a:t>дисидентів</a:t>
            </a:r>
            <a:r>
              <a:rPr lang="ru-RU" sz="1600" dirty="0"/>
              <a:t>, </a:t>
            </a:r>
            <a:r>
              <a:rPr lang="ru-RU" sz="1600" dirty="0" err="1"/>
              <a:t>історію</a:t>
            </a:r>
            <a:r>
              <a:rPr lang="ru-RU" sz="1600" dirty="0"/>
              <a:t> </a:t>
            </a:r>
            <a:r>
              <a:rPr lang="ru-RU" sz="1600" dirty="0" err="1"/>
              <a:t>українського</a:t>
            </a:r>
            <a:r>
              <a:rPr lang="ru-RU" sz="1600" dirty="0"/>
              <a:t> </a:t>
            </a:r>
            <a:r>
              <a:rPr lang="ru-RU" sz="1600" dirty="0" err="1"/>
              <a:t>визвольного</a:t>
            </a:r>
            <a:r>
              <a:rPr lang="ru-RU" sz="1600" dirty="0"/>
              <a:t> </a:t>
            </a:r>
            <a:r>
              <a:rPr lang="ru-RU" sz="1600" dirty="0" err="1"/>
              <a:t>руху</a:t>
            </a:r>
            <a:r>
              <a:rPr lang="ru-RU" sz="1600" dirty="0"/>
              <a:t>, </a:t>
            </a:r>
            <a:r>
              <a:rPr lang="ru-RU" sz="1600" dirty="0" err="1"/>
              <a:t>який</a:t>
            </a:r>
            <a:r>
              <a:rPr lang="ru-RU" sz="1600" dirty="0"/>
              <a:t> </a:t>
            </a:r>
            <a:r>
              <a:rPr lang="ru-RU" sz="1600" dirty="0" err="1"/>
              <a:t>тривав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середини</a:t>
            </a:r>
            <a:r>
              <a:rPr lang="ru-RU" sz="1600" dirty="0"/>
              <a:t> 1950­-х до </a:t>
            </a:r>
            <a:r>
              <a:rPr lang="ru-RU" sz="1600" dirty="0" err="1"/>
              <a:t>другої</a:t>
            </a:r>
            <a:r>
              <a:rPr lang="ru-RU" sz="1600" dirty="0"/>
              <a:t> </a:t>
            </a:r>
            <a:r>
              <a:rPr lang="ru-RU" sz="1600" dirty="0" err="1"/>
              <a:t>половини</a:t>
            </a:r>
            <a:r>
              <a:rPr lang="ru-RU" sz="1600" dirty="0"/>
              <a:t> 1980­-х. </a:t>
            </a:r>
          </a:p>
          <a:p>
            <a:endParaRPr lang="ru-RU" sz="1600" dirty="0"/>
          </a:p>
          <a:p>
            <a:r>
              <a:rPr lang="ru-RU" sz="1600" dirty="0"/>
              <a:t> </a:t>
            </a:r>
            <a:r>
              <a:rPr lang="ru-RU" sz="1600" dirty="0" err="1"/>
              <a:t>Герої</a:t>
            </a:r>
            <a:r>
              <a:rPr lang="ru-RU" sz="1600" dirty="0"/>
              <a:t> книжки </a:t>
            </a:r>
            <a:r>
              <a:rPr lang="ru-RU" sz="1600" dirty="0" err="1"/>
              <a:t>критикували</a:t>
            </a:r>
            <a:r>
              <a:rPr lang="ru-RU" sz="1600" dirty="0"/>
              <a:t> </a:t>
            </a:r>
            <a:r>
              <a:rPr lang="ru-RU" sz="1600" dirty="0" err="1"/>
              <a:t>комуністичну</a:t>
            </a:r>
            <a:r>
              <a:rPr lang="ru-RU" sz="1600" dirty="0"/>
              <a:t> </a:t>
            </a:r>
            <a:r>
              <a:rPr lang="ru-RU" sz="1600" dirty="0" err="1"/>
              <a:t>ідеологію</a:t>
            </a:r>
            <a:r>
              <a:rPr lang="ru-RU" sz="1600" dirty="0"/>
              <a:t> та </a:t>
            </a:r>
            <a:r>
              <a:rPr lang="ru-RU" sz="1600" dirty="0" err="1"/>
              <a:t>боролися</a:t>
            </a:r>
            <a:r>
              <a:rPr lang="ru-RU" sz="1600" dirty="0"/>
              <a:t> </a:t>
            </a:r>
            <a:r>
              <a:rPr lang="ru-RU" sz="1600" dirty="0" err="1"/>
              <a:t>проти</a:t>
            </a:r>
            <a:r>
              <a:rPr lang="ru-RU" sz="1600" dirty="0"/>
              <a:t> </a:t>
            </a:r>
            <a:r>
              <a:rPr lang="ru-RU" sz="1600" dirty="0" err="1"/>
              <a:t>безправ’я</a:t>
            </a:r>
            <a:r>
              <a:rPr lang="ru-RU" sz="1600" dirty="0"/>
              <a:t> </a:t>
            </a:r>
            <a:r>
              <a:rPr lang="ru-RU" sz="1600" dirty="0" err="1"/>
              <a:t>українців</a:t>
            </a:r>
            <a:r>
              <a:rPr lang="ru-RU" sz="1600" dirty="0"/>
              <a:t> як </a:t>
            </a:r>
            <a:r>
              <a:rPr lang="ru-RU" sz="1600" dirty="0" err="1"/>
              <a:t>нації</a:t>
            </a:r>
            <a:r>
              <a:rPr lang="ru-RU" sz="1600" dirty="0"/>
              <a:t>. </a:t>
            </a:r>
            <a:r>
              <a:rPr lang="ru-RU" sz="1600" dirty="0" err="1"/>
              <a:t>Їхньою</a:t>
            </a:r>
            <a:r>
              <a:rPr lang="ru-RU" sz="1600" dirty="0"/>
              <a:t> </a:t>
            </a:r>
            <a:r>
              <a:rPr lang="ru-RU" sz="1600" dirty="0" err="1"/>
              <a:t>зброєю</a:t>
            </a:r>
            <a:r>
              <a:rPr lang="ru-RU" sz="1600" dirty="0"/>
              <a:t> стало слово, яке </a:t>
            </a:r>
            <a:r>
              <a:rPr lang="ru-RU" sz="1600" dirty="0" err="1"/>
              <a:t>дошкульно</a:t>
            </a:r>
            <a:r>
              <a:rPr lang="ru-RU" sz="1600" dirty="0"/>
              <a:t> било </a:t>
            </a:r>
            <a:r>
              <a:rPr lang="ru-RU" sz="1600" dirty="0" err="1"/>
              <a:t>радянський</a:t>
            </a:r>
            <a:r>
              <a:rPr lang="ru-RU" sz="1600" dirty="0"/>
              <a:t> режим у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чи</a:t>
            </a:r>
            <a:r>
              <a:rPr lang="ru-RU" sz="1600" dirty="0"/>
              <a:t> не </a:t>
            </a:r>
            <a:r>
              <a:rPr lang="ru-RU" sz="1600" dirty="0" err="1"/>
              <a:t>найболючіше</a:t>
            </a:r>
            <a:r>
              <a:rPr lang="ru-RU" sz="1600" dirty="0"/>
              <a:t> </a:t>
            </a:r>
            <a:r>
              <a:rPr lang="ru-RU" sz="1600" dirty="0" err="1"/>
              <a:t>місце</a:t>
            </a:r>
            <a:r>
              <a:rPr lang="ru-RU" sz="1600" dirty="0"/>
              <a:t> — </a:t>
            </a:r>
            <a:r>
              <a:rPr lang="ru-RU" sz="1600" dirty="0" err="1"/>
              <a:t>монополію</a:t>
            </a:r>
            <a:r>
              <a:rPr lang="ru-RU" sz="1600" dirty="0"/>
              <a:t> на </a:t>
            </a:r>
            <a:r>
              <a:rPr lang="ru-RU" sz="1600" dirty="0" err="1"/>
              <a:t>інформацію</a:t>
            </a:r>
            <a:r>
              <a:rPr lang="ru-RU" sz="1600" dirty="0"/>
              <a:t>. </a:t>
            </a:r>
            <a:r>
              <a:rPr lang="ru-RU" sz="1600" dirty="0" err="1"/>
              <a:t>Тож</a:t>
            </a:r>
            <a:r>
              <a:rPr lang="ru-RU" sz="1600" dirty="0"/>
              <a:t> режим </a:t>
            </a:r>
            <a:r>
              <a:rPr lang="ru-RU" sz="1600" dirty="0" err="1"/>
              <a:t>відповідав</a:t>
            </a:r>
            <a:r>
              <a:rPr lang="ru-RU" sz="1600" dirty="0"/>
              <a:t> </a:t>
            </a:r>
            <a:r>
              <a:rPr lang="ru-RU" sz="1600" dirty="0" err="1"/>
              <a:t>тюрмами</a:t>
            </a:r>
            <a:r>
              <a:rPr lang="ru-RU" sz="1600" dirty="0"/>
              <a:t>, таборами й </a:t>
            </a:r>
            <a:r>
              <a:rPr lang="ru-RU" sz="1600" dirty="0" err="1"/>
              <a:t>психіатричними</a:t>
            </a:r>
            <a:r>
              <a:rPr lang="ru-RU" sz="1600" dirty="0"/>
              <a:t> </a:t>
            </a:r>
            <a:r>
              <a:rPr lang="ru-RU" sz="1600" dirty="0" err="1"/>
              <a:t>лікарнями</a:t>
            </a:r>
            <a:r>
              <a:rPr lang="ru-RU" sz="1600" dirty="0"/>
              <a:t>, але </a:t>
            </a:r>
            <a:r>
              <a:rPr lang="ru-RU" sz="1600" dirty="0" err="1"/>
              <a:t>повністю</a:t>
            </a:r>
            <a:r>
              <a:rPr lang="ru-RU" sz="1600" dirty="0"/>
              <a:t> </a:t>
            </a:r>
            <a:r>
              <a:rPr lang="ru-RU" sz="1600" dirty="0" err="1"/>
              <a:t>знищити</a:t>
            </a:r>
            <a:r>
              <a:rPr lang="ru-RU" sz="1600" dirty="0"/>
              <a:t> </a:t>
            </a:r>
            <a:r>
              <a:rPr lang="ru-RU" sz="1600" dirty="0" err="1"/>
              <a:t>цей</a:t>
            </a:r>
            <a:r>
              <a:rPr lang="ru-RU" sz="1600" dirty="0"/>
              <a:t> </a:t>
            </a:r>
            <a:r>
              <a:rPr lang="ru-RU" sz="1600" dirty="0" err="1"/>
              <a:t>опір</a:t>
            </a:r>
            <a:r>
              <a:rPr lang="ru-RU" sz="1600" dirty="0"/>
              <a:t> так і не </a:t>
            </a:r>
            <a:r>
              <a:rPr lang="ru-RU" sz="1600" dirty="0" err="1"/>
              <a:t>зміг</a:t>
            </a:r>
            <a:r>
              <a:rPr lang="ru-RU" sz="1600" dirty="0"/>
              <a:t>. Попри </a:t>
            </a:r>
            <a:r>
              <a:rPr lang="ru-RU" sz="1600" dirty="0" err="1"/>
              <a:t>всі</a:t>
            </a:r>
            <a:r>
              <a:rPr lang="ru-RU" sz="1600" dirty="0"/>
              <a:t> </a:t>
            </a:r>
            <a:r>
              <a:rPr lang="ru-RU" sz="1600" dirty="0" err="1"/>
              <a:t>зусилля</a:t>
            </a:r>
            <a:r>
              <a:rPr lang="ru-RU" sz="1600" dirty="0"/>
              <a:t> </a:t>
            </a:r>
            <a:r>
              <a:rPr lang="ru-RU" sz="1600" dirty="0" err="1"/>
              <a:t>пропаганди</a:t>
            </a:r>
            <a:r>
              <a:rPr lang="ru-RU" sz="1600" dirty="0"/>
              <a:t> та </a:t>
            </a:r>
            <a:r>
              <a:rPr lang="ru-RU" sz="1600" dirty="0" err="1"/>
              <a:t>фактично</a:t>
            </a:r>
            <a:r>
              <a:rPr lang="ru-RU" sz="1600" dirty="0"/>
              <a:t> </a:t>
            </a:r>
            <a:r>
              <a:rPr lang="ru-RU" sz="1600" dirty="0" err="1"/>
              <a:t>фізичне</a:t>
            </a:r>
            <a:r>
              <a:rPr lang="ru-RU" sz="1600" dirty="0"/>
              <a:t> </a:t>
            </a:r>
            <a:r>
              <a:rPr lang="ru-RU" sz="1600" dirty="0" err="1"/>
              <a:t>знищення</a:t>
            </a:r>
            <a:r>
              <a:rPr lang="ru-RU" sz="1600" dirty="0"/>
              <a:t> </a:t>
            </a:r>
            <a:r>
              <a:rPr lang="ru-RU" sz="1600" dirty="0" err="1"/>
              <a:t>дисидентів</a:t>
            </a:r>
            <a:r>
              <a:rPr lang="ru-RU" sz="1600" dirty="0"/>
              <a:t>, вони </a:t>
            </a:r>
            <a:r>
              <a:rPr lang="ru-RU" sz="1600" dirty="0" err="1"/>
              <a:t>продовжували</a:t>
            </a:r>
            <a:r>
              <a:rPr lang="ru-RU" sz="1600" dirty="0"/>
              <a:t> </a:t>
            </a:r>
            <a:r>
              <a:rPr lang="ru-RU" sz="1600" dirty="0" err="1"/>
              <a:t>боротися</a:t>
            </a:r>
            <a:r>
              <a:rPr lang="ru-RU" sz="1600" dirty="0"/>
              <a:t> і </a:t>
            </a:r>
            <a:r>
              <a:rPr lang="ru-RU" sz="1600" dirty="0" err="1"/>
              <a:t>лякати</a:t>
            </a:r>
            <a:r>
              <a:rPr lang="ru-RU" sz="1600" dirty="0"/>
              <a:t> </a:t>
            </a:r>
            <a:r>
              <a:rPr lang="ru-RU" sz="1600" dirty="0" err="1"/>
              <a:t>радянську</a:t>
            </a:r>
            <a:r>
              <a:rPr lang="ru-RU" sz="1600" dirty="0"/>
              <a:t> </a:t>
            </a:r>
            <a:r>
              <a:rPr lang="ru-RU" sz="1600" dirty="0" err="1"/>
              <a:t>владу</a:t>
            </a:r>
            <a:r>
              <a:rPr lang="ru-RU" sz="1600" dirty="0"/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CD98C8-4FBC-43F7-962C-44897FDE7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5362" y="5193648"/>
            <a:ext cx="256663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29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B4F676-F5FC-48F2-99D6-6BB50AAA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B2001-81E2-4C88-9BFE-288DDCFB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68A857-FCA9-429E-96B0-FD49FB3D53FE}"/>
              </a:ext>
            </a:extLst>
          </p:cNvPr>
          <p:cNvSpPr/>
          <p:nvPr/>
        </p:nvSpPr>
        <p:spPr>
          <a:xfrm>
            <a:off x="1384916" y="865418"/>
            <a:ext cx="862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Оришин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, Степан. Через терни – на волю / Степан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Оришин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. – Львів «Апріорі», 2023. – 312 с.</a:t>
            </a:r>
            <a:endParaRPr lang="ru-RU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FEB5C-6D90-442B-B9F6-E60FA0A48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888" y="5316790"/>
            <a:ext cx="1639966" cy="14448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98F2CB-4C6C-4020-9CE6-52B9301D1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898" y="5885080"/>
            <a:ext cx="4011834" cy="901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FF9042-39BF-46D4-82F5-6FF40C5D0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750" y="1781377"/>
            <a:ext cx="2735802" cy="41037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34E4E4-98A0-45F8-BF95-202DCB8761B0}"/>
              </a:ext>
            </a:extLst>
          </p:cNvPr>
          <p:cNvSpPr/>
          <p:nvPr/>
        </p:nvSpPr>
        <p:spPr>
          <a:xfrm>
            <a:off x="4305670" y="1511749"/>
            <a:ext cx="650141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Mabry Pro"/>
              </a:rPr>
              <a:t> У </a:t>
            </a:r>
            <a:r>
              <a:rPr lang="ru-RU" sz="1600" dirty="0" err="1">
                <a:solidFill>
                  <a:srgbClr val="222222"/>
                </a:solidFill>
              </a:rPr>
              <a:t>романі</a:t>
            </a:r>
            <a:r>
              <a:rPr lang="ru-RU" sz="1600" dirty="0">
                <a:solidFill>
                  <a:srgbClr val="222222"/>
                </a:solidFill>
              </a:rPr>
              <a:t> «Через </a:t>
            </a:r>
            <a:r>
              <a:rPr lang="ru-RU" sz="1600" dirty="0" err="1">
                <a:solidFill>
                  <a:srgbClr val="222222"/>
                </a:solidFill>
              </a:rPr>
              <a:t>терни</a:t>
            </a:r>
            <a:r>
              <a:rPr lang="ru-RU" sz="1600" dirty="0">
                <a:solidFill>
                  <a:srgbClr val="222222"/>
                </a:solidFill>
              </a:rPr>
              <a:t> – на волю» </a:t>
            </a:r>
            <a:r>
              <a:rPr lang="ru-RU" sz="1600" dirty="0" err="1">
                <a:solidFill>
                  <a:srgbClr val="222222"/>
                </a:solidFill>
              </a:rPr>
              <a:t>реалістично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зображено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мученицьке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існування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невольників</a:t>
            </a:r>
            <a:r>
              <a:rPr lang="ru-RU" sz="1600" dirty="0">
                <a:solidFill>
                  <a:srgbClr val="222222"/>
                </a:solidFill>
              </a:rPr>
              <a:t> ГУЛАГУ, </a:t>
            </a:r>
            <a:r>
              <a:rPr lang="ru-RU" sz="1600" dirty="0" err="1">
                <a:solidFill>
                  <a:srgbClr val="222222"/>
                </a:solidFill>
              </a:rPr>
              <a:t>безпідставно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арештованих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вихідців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із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Західної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України</a:t>
            </a:r>
            <a:r>
              <a:rPr lang="ru-RU" sz="1600" dirty="0">
                <a:solidFill>
                  <a:srgbClr val="222222"/>
                </a:solidFill>
              </a:rPr>
              <a:t>. </a:t>
            </a:r>
            <a:r>
              <a:rPr lang="ru-RU" sz="1600" dirty="0" err="1">
                <a:solidFill>
                  <a:srgbClr val="222222"/>
                </a:solidFill>
              </a:rPr>
              <a:t>Серед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ув'язнених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були</a:t>
            </a:r>
            <a:r>
              <a:rPr lang="ru-RU" sz="1600" dirty="0">
                <a:solidFill>
                  <a:srgbClr val="222222"/>
                </a:solidFill>
              </a:rPr>
              <a:t> як </a:t>
            </a:r>
            <a:r>
              <a:rPr lang="ru-RU" sz="1600" dirty="0" err="1">
                <a:solidFill>
                  <a:srgbClr val="222222"/>
                </a:solidFill>
              </a:rPr>
              <a:t>чоловіки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жінки</a:t>
            </a:r>
            <a:r>
              <a:rPr lang="ru-RU" sz="1600" dirty="0">
                <a:solidFill>
                  <a:srgbClr val="222222"/>
                </a:solidFill>
              </a:rPr>
              <a:t> і </a:t>
            </a:r>
            <a:r>
              <a:rPr lang="ru-RU" sz="1600" dirty="0" err="1">
                <a:solidFill>
                  <a:srgbClr val="222222"/>
                </a:solidFill>
              </a:rPr>
              <a:t>підлітки</a:t>
            </a:r>
            <a:r>
              <a:rPr lang="ru-RU" sz="1600" dirty="0">
                <a:solidFill>
                  <a:srgbClr val="222222"/>
                </a:solidFill>
              </a:rPr>
              <a:t> в таборах </a:t>
            </a:r>
            <a:r>
              <a:rPr lang="ru-RU" sz="1600" dirty="0" err="1">
                <a:solidFill>
                  <a:srgbClr val="222222"/>
                </a:solidFill>
              </a:rPr>
              <a:t>мордовського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сумнозвісного</a:t>
            </a:r>
            <a:r>
              <a:rPr lang="ru-RU" sz="1600" dirty="0">
                <a:solidFill>
                  <a:srgbClr val="222222"/>
                </a:solidFill>
              </a:rPr>
              <a:t> «</a:t>
            </a:r>
            <a:r>
              <a:rPr lang="ru-RU" sz="1600" dirty="0" err="1">
                <a:solidFill>
                  <a:srgbClr val="222222"/>
                </a:solidFill>
              </a:rPr>
              <a:t>Дубравлагу</a:t>
            </a:r>
            <a:r>
              <a:rPr lang="ru-RU" sz="1600" dirty="0">
                <a:solidFill>
                  <a:srgbClr val="222222"/>
                </a:solidFill>
              </a:rPr>
              <a:t>», так і </a:t>
            </a:r>
            <a:r>
              <a:rPr lang="ru-RU" sz="1600" dirty="0" err="1">
                <a:solidFill>
                  <a:srgbClr val="222222"/>
                </a:solidFill>
              </a:rPr>
              <a:t>діти</a:t>
            </a:r>
            <a:r>
              <a:rPr lang="ru-RU" sz="1600" dirty="0">
                <a:solidFill>
                  <a:srgbClr val="222222"/>
                </a:solidFill>
              </a:rPr>
              <a:t>, насильно </a:t>
            </a:r>
            <a:r>
              <a:rPr lang="ru-RU" sz="1600" dirty="0" err="1">
                <a:solidFill>
                  <a:srgbClr val="222222"/>
                </a:solidFill>
              </a:rPr>
              <a:t>утримувані</a:t>
            </a:r>
            <a:r>
              <a:rPr lang="ru-RU" sz="1600" dirty="0">
                <a:solidFill>
                  <a:srgbClr val="222222"/>
                </a:solidFill>
              </a:rPr>
              <a:t> в </a:t>
            </a:r>
            <a:r>
              <a:rPr lang="ru-RU" sz="1600" dirty="0" err="1">
                <a:solidFill>
                  <a:srgbClr val="222222"/>
                </a:solidFill>
              </a:rPr>
              <a:t>спеціальних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притулках</a:t>
            </a:r>
            <a:r>
              <a:rPr lang="ru-RU" sz="1600" dirty="0">
                <a:solidFill>
                  <a:srgbClr val="222222"/>
                </a:solidFill>
              </a:rPr>
              <a:t>- </a:t>
            </a:r>
            <a:r>
              <a:rPr lang="ru-RU" sz="1600" dirty="0" err="1">
                <a:solidFill>
                  <a:srgbClr val="222222"/>
                </a:solidFill>
              </a:rPr>
              <a:t>тюрмах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підло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названих</a:t>
            </a:r>
            <a:r>
              <a:rPr lang="ru-RU" sz="1600" dirty="0">
                <a:solidFill>
                  <a:srgbClr val="222222"/>
                </a:solidFill>
              </a:rPr>
              <a:t> «для детей врагов народа». </a:t>
            </a:r>
            <a:r>
              <a:rPr lang="ru-RU" sz="1600" dirty="0" err="1">
                <a:solidFill>
                  <a:srgbClr val="222222"/>
                </a:solidFill>
              </a:rPr>
              <a:t>Сторінка</a:t>
            </a:r>
            <a:r>
              <a:rPr lang="ru-RU" sz="1600" dirty="0">
                <a:solidFill>
                  <a:srgbClr val="222222"/>
                </a:solidFill>
              </a:rPr>
              <a:t> за </a:t>
            </a:r>
            <a:r>
              <a:rPr lang="ru-RU" sz="1600" dirty="0" err="1">
                <a:solidFill>
                  <a:srgbClr val="222222"/>
                </a:solidFill>
              </a:rPr>
              <a:t>сторінкою</a:t>
            </a:r>
            <a:r>
              <a:rPr lang="ru-RU" sz="1600" dirty="0">
                <a:solidFill>
                  <a:srgbClr val="222222"/>
                </a:solidFill>
              </a:rPr>
              <a:t> перед нами </a:t>
            </a:r>
            <a:r>
              <a:rPr lang="ru-RU" sz="1600" dirty="0" err="1">
                <a:solidFill>
                  <a:srgbClr val="222222"/>
                </a:solidFill>
              </a:rPr>
              <a:t>постає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незламність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їхнього</a:t>
            </a:r>
            <a:r>
              <a:rPr lang="ru-RU" sz="1600" dirty="0">
                <a:solidFill>
                  <a:srgbClr val="222222"/>
                </a:solidFill>
              </a:rPr>
              <a:t> духу, </a:t>
            </a:r>
            <a:r>
              <a:rPr lang="ru-RU" sz="1600" dirty="0" err="1">
                <a:solidFill>
                  <a:srgbClr val="222222"/>
                </a:solidFill>
              </a:rPr>
              <a:t>здатність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чинити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опір</a:t>
            </a:r>
            <a:r>
              <a:rPr lang="ru-RU" sz="1600" dirty="0">
                <a:solidFill>
                  <a:srgbClr val="222222"/>
                </a:solidFill>
              </a:rPr>
              <a:t> і </a:t>
            </a:r>
            <a:r>
              <a:rPr lang="ru-RU" sz="1600" dirty="0" err="1">
                <a:solidFill>
                  <a:srgbClr val="222222"/>
                </a:solidFill>
              </a:rPr>
              <a:t>боротися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навіть</a:t>
            </a:r>
            <a:r>
              <a:rPr lang="ru-RU" sz="1600" dirty="0">
                <a:solidFill>
                  <a:srgbClr val="222222"/>
                </a:solidFill>
              </a:rPr>
              <a:t> в </a:t>
            </a:r>
            <a:r>
              <a:rPr lang="ru-RU" sz="1600" dirty="0" err="1">
                <a:solidFill>
                  <a:srgbClr val="222222"/>
                </a:solidFill>
              </a:rPr>
              <a:t>умовах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жорстоких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репресій</a:t>
            </a:r>
            <a:r>
              <a:rPr lang="ru-RU" sz="1600" dirty="0">
                <a:solidFill>
                  <a:srgbClr val="222222"/>
                </a:solidFill>
              </a:rPr>
              <a:t>.</a:t>
            </a:r>
            <a:br>
              <a:rPr lang="ru-RU" sz="1600" dirty="0"/>
            </a:br>
            <a:r>
              <a:rPr lang="ru-RU" sz="1600" dirty="0">
                <a:solidFill>
                  <a:srgbClr val="222222"/>
                </a:solidFill>
              </a:rPr>
              <a:t>Роман написаний за </a:t>
            </a:r>
            <a:r>
              <a:rPr lang="ru-RU" sz="1600" dirty="0" err="1">
                <a:solidFill>
                  <a:srgbClr val="222222"/>
                </a:solidFill>
              </a:rPr>
              <a:t>розповідями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колишніх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в'язнів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зокрема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Юрія</a:t>
            </a:r>
            <a:r>
              <a:rPr lang="ru-RU" sz="1600" dirty="0">
                <a:solidFill>
                  <a:srgbClr val="222222"/>
                </a:solidFill>
              </a:rPr>
              <a:t> Шухевича, </a:t>
            </a:r>
            <a:r>
              <a:rPr lang="ru-RU" sz="1600" dirty="0" err="1">
                <a:solidFill>
                  <a:srgbClr val="222222"/>
                </a:solidFill>
              </a:rPr>
              <a:t>багатостраждального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сина</a:t>
            </a:r>
            <a:r>
              <a:rPr lang="ru-RU" sz="1600" dirty="0">
                <a:solidFill>
                  <a:srgbClr val="222222"/>
                </a:solidFill>
              </a:rPr>
              <a:t> легендарного Головного Командира </a:t>
            </a:r>
            <a:r>
              <a:rPr lang="ru-RU" sz="1600" dirty="0" err="1">
                <a:solidFill>
                  <a:srgbClr val="222222"/>
                </a:solidFill>
              </a:rPr>
              <a:t>безсмертної</a:t>
            </a:r>
            <a:r>
              <a:rPr lang="ru-RU" sz="1600" dirty="0">
                <a:solidFill>
                  <a:srgbClr val="222222"/>
                </a:solidFill>
              </a:rPr>
              <a:t> УПА Романа Шухевича («Чупринки»); Петра Франка </a:t>
            </a:r>
            <a:r>
              <a:rPr lang="ru-RU" sz="1600" dirty="0" err="1">
                <a:solidFill>
                  <a:srgbClr val="222222"/>
                </a:solidFill>
              </a:rPr>
              <a:t>малолітнього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в'язня</a:t>
            </a:r>
            <a:r>
              <a:rPr lang="ru-RU" sz="1600" dirty="0">
                <a:solidFill>
                  <a:srgbClr val="222222"/>
                </a:solidFill>
              </a:rPr>
              <a:t> «</a:t>
            </a:r>
            <a:r>
              <a:rPr lang="ru-RU" sz="1600" dirty="0" err="1">
                <a:solidFill>
                  <a:srgbClr val="222222"/>
                </a:solidFill>
              </a:rPr>
              <a:t>Дубравлагу</a:t>
            </a:r>
            <a:r>
              <a:rPr lang="ru-RU" sz="1600" dirty="0">
                <a:solidFill>
                  <a:srgbClr val="222222"/>
                </a:solidFill>
              </a:rPr>
              <a:t>», а </a:t>
            </a:r>
            <a:r>
              <a:rPr lang="ru-RU" sz="1600" dirty="0" err="1">
                <a:solidFill>
                  <a:srgbClr val="222222"/>
                </a:solidFill>
              </a:rPr>
              <a:t>сьогодні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Почесного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голови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Всеукраїнського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товариства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політичних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в'язнів</a:t>
            </a:r>
            <a:r>
              <a:rPr lang="ru-RU" sz="1600" dirty="0">
                <a:solidFill>
                  <a:srgbClr val="222222"/>
                </a:solidFill>
              </a:rPr>
              <a:t> і </a:t>
            </a:r>
            <a:r>
              <a:rPr lang="ru-RU" sz="1600" dirty="0" err="1">
                <a:solidFill>
                  <a:srgbClr val="222222"/>
                </a:solidFill>
              </a:rPr>
              <a:t>репресованих</a:t>
            </a:r>
            <a:r>
              <a:rPr lang="ru-RU" sz="1600" dirty="0">
                <a:solidFill>
                  <a:srgbClr val="222222"/>
                </a:solidFill>
              </a:rPr>
              <a:t>; </a:t>
            </a:r>
            <a:r>
              <a:rPr lang="ru-RU" sz="1600" dirty="0" err="1">
                <a:solidFill>
                  <a:srgbClr val="222222"/>
                </a:solidFill>
              </a:rPr>
              <a:t>Олександра</a:t>
            </a:r>
            <a:r>
              <a:rPr lang="ru-RU" sz="1600" dirty="0">
                <a:solidFill>
                  <a:srgbClr val="222222"/>
                </a:solidFill>
              </a:rPr>
              <a:t> Медведя </a:t>
            </a:r>
            <a:r>
              <a:rPr lang="ru-RU" sz="1600" dirty="0" err="1">
                <a:solidFill>
                  <a:srgbClr val="222222"/>
                </a:solidFill>
              </a:rPr>
              <a:t>останнього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засудженого</a:t>
            </a:r>
            <a:r>
              <a:rPr lang="ru-RU" sz="1600" dirty="0">
                <a:solidFill>
                  <a:srgbClr val="222222"/>
                </a:solidFill>
              </a:rPr>
              <a:t> на 25 </a:t>
            </a:r>
            <a:r>
              <a:rPr lang="ru-RU" sz="1600" dirty="0" err="1">
                <a:solidFill>
                  <a:srgbClr val="222222"/>
                </a:solidFill>
              </a:rPr>
              <a:t>років</a:t>
            </a:r>
            <a:r>
              <a:rPr lang="ru-RU" sz="1600" dirty="0">
                <a:solidFill>
                  <a:srgbClr val="222222"/>
                </a:solidFill>
              </a:rPr>
              <a:t> каторги </a:t>
            </a:r>
            <a:r>
              <a:rPr lang="ru-RU" sz="1600" dirty="0" err="1">
                <a:solidFill>
                  <a:srgbClr val="222222"/>
                </a:solidFill>
              </a:rPr>
              <a:t>малолітнього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в'язня</a:t>
            </a:r>
            <a:r>
              <a:rPr lang="ru-RU" sz="1600" dirty="0">
                <a:solidFill>
                  <a:srgbClr val="222222"/>
                </a:solidFill>
              </a:rPr>
              <a:t> ГУЛАГУ.</a:t>
            </a:r>
            <a:br>
              <a:rPr lang="ru-RU" sz="1600" dirty="0"/>
            </a:br>
            <a:r>
              <a:rPr lang="ru-RU" sz="1600" dirty="0" err="1">
                <a:solidFill>
                  <a:srgbClr val="222222"/>
                </a:solidFill>
              </a:rPr>
              <a:t>Ця</a:t>
            </a:r>
            <a:r>
              <a:rPr lang="ru-RU" sz="1600" dirty="0">
                <a:solidFill>
                  <a:srgbClr val="222222"/>
                </a:solidFill>
              </a:rPr>
              <a:t> книга є </a:t>
            </a:r>
            <a:r>
              <a:rPr lang="ru-RU" sz="1600" dirty="0" err="1">
                <a:solidFill>
                  <a:srgbClr val="222222"/>
                </a:solidFill>
              </a:rPr>
              <a:t>ще</a:t>
            </a:r>
            <a:r>
              <a:rPr lang="ru-RU" sz="1600" dirty="0">
                <a:solidFill>
                  <a:srgbClr val="222222"/>
                </a:solidFill>
              </a:rPr>
              <a:t> одним </a:t>
            </a:r>
            <a:r>
              <a:rPr lang="ru-RU" sz="1600" dirty="0" err="1">
                <a:solidFill>
                  <a:srgbClr val="222222"/>
                </a:solidFill>
              </a:rPr>
              <a:t>правдивим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свідченням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жорстокости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новітніх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ординців</a:t>
            </a:r>
            <a:r>
              <a:rPr lang="ru-RU" sz="1600" dirty="0">
                <a:solidFill>
                  <a:srgbClr val="222222"/>
                </a:solidFill>
              </a:rPr>
              <a:t> і </a:t>
            </a:r>
            <a:r>
              <a:rPr lang="ru-RU" sz="1600" dirty="0" err="1">
                <a:solidFill>
                  <a:srgbClr val="222222"/>
                </a:solidFill>
              </a:rPr>
              <a:t>нелюдської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політики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большевистської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Росії</a:t>
            </a:r>
            <a:r>
              <a:rPr lang="ru-RU" sz="1600" dirty="0">
                <a:solidFill>
                  <a:srgbClr val="222222"/>
                </a:solidFill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4155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67B3A2-BACA-4EA0-9E97-92921D38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22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D232BF-31E7-48DE-9C6B-B6EE9850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4" y="1278384"/>
            <a:ext cx="5035688" cy="50356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101C34-E29E-458A-A81C-A22449D41E5A}"/>
              </a:ext>
            </a:extLst>
          </p:cNvPr>
          <p:cNvSpPr/>
          <p:nvPr/>
        </p:nvSpPr>
        <p:spPr>
          <a:xfrm>
            <a:off x="3915052" y="1516699"/>
            <a:ext cx="7652552" cy="43944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CB029C-696B-434F-8392-7F58A0AE02D6}"/>
              </a:ext>
            </a:extLst>
          </p:cNvPr>
          <p:cNvSpPr/>
          <p:nvPr/>
        </p:nvSpPr>
        <p:spPr>
          <a:xfrm>
            <a:off x="4346928" y="2371716"/>
            <a:ext cx="69277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Книга </a:t>
            </a:r>
            <a:r>
              <a:rPr lang="ru-RU" sz="1600" dirty="0" err="1"/>
              <a:t>Марини</a:t>
            </a:r>
            <a:r>
              <a:rPr lang="ru-RU" sz="1600" dirty="0"/>
              <a:t> </a:t>
            </a:r>
            <a:r>
              <a:rPr lang="ru-RU" sz="1600" dirty="0" err="1"/>
              <a:t>Гримич</a:t>
            </a:r>
            <a:r>
              <a:rPr lang="ru-RU" sz="1600" dirty="0"/>
              <a:t> «</a:t>
            </a:r>
            <a:r>
              <a:rPr lang="ru-RU" sz="1600" dirty="0" err="1"/>
              <a:t>Умерови</a:t>
            </a:r>
            <a:r>
              <a:rPr lang="ru-RU" sz="1600" dirty="0"/>
              <a:t>: </a:t>
            </a:r>
            <a:r>
              <a:rPr lang="ru-RU" sz="1600" dirty="0" err="1"/>
              <a:t>Історія</a:t>
            </a:r>
            <a:r>
              <a:rPr lang="ru-RU" sz="1600" dirty="0"/>
              <a:t> </a:t>
            </a:r>
            <a:r>
              <a:rPr lang="ru-RU" sz="1600" dirty="0" err="1"/>
              <a:t>родини</a:t>
            </a:r>
            <a:r>
              <a:rPr lang="ru-RU" sz="1600" dirty="0"/>
              <a:t> на </a:t>
            </a:r>
            <a:r>
              <a:rPr lang="ru-RU" sz="1600" dirty="0" err="1"/>
              <a:t>тлі</a:t>
            </a:r>
            <a:r>
              <a:rPr lang="ru-RU" sz="1600" dirty="0"/>
              <a:t> </a:t>
            </a:r>
            <a:r>
              <a:rPr lang="ru-RU" sz="1600" dirty="0" err="1"/>
              <a:t>кримськотатарського</a:t>
            </a:r>
            <a:r>
              <a:rPr lang="ru-RU" sz="1600" dirty="0"/>
              <a:t> </a:t>
            </a:r>
            <a:r>
              <a:rPr lang="ru-RU" sz="1600" dirty="0" err="1"/>
              <a:t>національного</a:t>
            </a:r>
            <a:r>
              <a:rPr lang="ru-RU" sz="1600" dirty="0"/>
              <a:t> </a:t>
            </a:r>
            <a:r>
              <a:rPr lang="ru-RU" sz="1600" dirty="0" err="1"/>
              <a:t>руху</a:t>
            </a:r>
            <a:r>
              <a:rPr lang="ru-RU" sz="1600" dirty="0"/>
              <a:t> ХХ–ХХІ </a:t>
            </a:r>
            <a:r>
              <a:rPr lang="ru-RU" sz="1600" dirty="0" err="1"/>
              <a:t>століття</a:t>
            </a:r>
            <a:r>
              <a:rPr lang="ru-RU" sz="1600" dirty="0"/>
              <a:t>» —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літературна</a:t>
            </a:r>
            <a:r>
              <a:rPr lang="ru-RU" sz="1600" dirty="0"/>
              <a:t> </a:t>
            </a:r>
            <a:r>
              <a:rPr lang="ru-RU" sz="1600" dirty="0" err="1"/>
              <a:t>спроба</a:t>
            </a:r>
            <a:r>
              <a:rPr lang="ru-RU" sz="1600" dirty="0"/>
              <a:t> </a:t>
            </a:r>
            <a:r>
              <a:rPr lang="ru-RU" sz="1600" dirty="0" err="1"/>
              <a:t>відтворити</a:t>
            </a:r>
            <a:r>
              <a:rPr lang="ru-RU" sz="1600" dirty="0"/>
              <a:t> </a:t>
            </a:r>
            <a:r>
              <a:rPr lang="ru-RU" sz="1600" dirty="0" err="1"/>
              <a:t>історичні</a:t>
            </a:r>
            <a:r>
              <a:rPr lang="ru-RU" sz="1600" dirty="0"/>
              <a:t> </a:t>
            </a:r>
            <a:r>
              <a:rPr lang="ru-RU" sz="1600" dirty="0" err="1"/>
              <a:t>сюжети</a:t>
            </a:r>
            <a:r>
              <a:rPr lang="ru-RU" sz="1600" dirty="0"/>
              <a:t> </a:t>
            </a:r>
            <a:r>
              <a:rPr lang="ru-RU" sz="1600" dirty="0" err="1"/>
              <a:t>боротьби</a:t>
            </a:r>
            <a:r>
              <a:rPr lang="ru-RU" sz="1600" dirty="0"/>
              <a:t> </a:t>
            </a:r>
            <a:r>
              <a:rPr lang="ru-RU" sz="1600" dirty="0" err="1"/>
              <a:t>кримських</a:t>
            </a:r>
            <a:r>
              <a:rPr lang="ru-RU" sz="1600" dirty="0"/>
              <a:t> татар за право </a:t>
            </a:r>
            <a:r>
              <a:rPr lang="ru-RU" sz="1600" dirty="0" err="1"/>
              <a:t>жити</a:t>
            </a:r>
            <a:r>
              <a:rPr lang="ru-RU" sz="1600" dirty="0"/>
              <a:t> і </a:t>
            </a:r>
            <a:r>
              <a:rPr lang="ru-RU" sz="1600" dirty="0" err="1"/>
              <a:t>працювати</a:t>
            </a:r>
            <a:r>
              <a:rPr lang="ru-RU" sz="1600" dirty="0"/>
              <a:t> на </a:t>
            </a:r>
            <a:r>
              <a:rPr lang="ru-RU" sz="1600" dirty="0" err="1"/>
              <a:t>власній</a:t>
            </a:r>
            <a:r>
              <a:rPr lang="ru-RU" sz="1600" dirty="0"/>
              <a:t> </a:t>
            </a:r>
            <a:r>
              <a:rPr lang="ru-RU" sz="1600" dirty="0" err="1"/>
              <a:t>батьківщині</a:t>
            </a:r>
            <a:r>
              <a:rPr lang="ru-RU" sz="1600" dirty="0"/>
              <a:t> через участь в </a:t>
            </a:r>
            <a:r>
              <a:rPr lang="ru-RU" sz="1600" dirty="0" err="1"/>
              <a:t>ній</a:t>
            </a:r>
            <a:r>
              <a:rPr lang="ru-RU" sz="1600" dirty="0"/>
              <a:t> </a:t>
            </a:r>
            <a:r>
              <a:rPr lang="ru-RU" sz="1600" dirty="0" err="1"/>
              <a:t>кількох</a:t>
            </a:r>
            <a:r>
              <a:rPr lang="ru-RU" sz="1600" dirty="0"/>
              <a:t> </a:t>
            </a:r>
            <a:r>
              <a:rPr lang="ru-RU" sz="1600" dirty="0" err="1"/>
              <a:t>поколінь</a:t>
            </a:r>
            <a:r>
              <a:rPr lang="ru-RU" sz="1600" dirty="0"/>
              <a:t> </a:t>
            </a:r>
            <a:r>
              <a:rPr lang="ru-RU" sz="1600" dirty="0" err="1"/>
              <a:t>відомої</a:t>
            </a:r>
            <a:r>
              <a:rPr lang="ru-RU" sz="1600" dirty="0"/>
              <a:t> і </a:t>
            </a:r>
            <a:r>
              <a:rPr lang="ru-RU" sz="1600" dirty="0" err="1"/>
              <a:t>шанованої</a:t>
            </a:r>
            <a:r>
              <a:rPr lang="ru-RU" sz="1600" dirty="0"/>
              <a:t> </a:t>
            </a:r>
            <a:r>
              <a:rPr lang="ru-RU" sz="1600" dirty="0" err="1"/>
              <a:t>родини</a:t>
            </a:r>
            <a:r>
              <a:rPr lang="ru-RU" sz="1600" dirty="0"/>
              <a:t> </a:t>
            </a:r>
            <a:r>
              <a:rPr lang="ru-RU" sz="1600" dirty="0" err="1"/>
              <a:t>Умерових</a:t>
            </a:r>
            <a:r>
              <a:rPr lang="ru-RU" sz="1600" dirty="0"/>
              <a:t>. У </a:t>
            </a:r>
            <a:r>
              <a:rPr lang="ru-RU" sz="1600" dirty="0" err="1"/>
              <a:t>центрі</a:t>
            </a:r>
            <a:r>
              <a:rPr lang="ru-RU" sz="1600" dirty="0"/>
              <a:t> </a:t>
            </a:r>
            <a:r>
              <a:rPr lang="ru-RU" sz="1600" dirty="0" err="1"/>
              <a:t>уваги</a:t>
            </a:r>
            <a:r>
              <a:rPr lang="ru-RU" sz="1600" dirty="0"/>
              <a:t> </a:t>
            </a:r>
            <a:r>
              <a:rPr lang="ru-RU" sz="1600" dirty="0" err="1"/>
              <a:t>перебувають</a:t>
            </a:r>
            <a:r>
              <a:rPr lang="ru-RU" sz="1600" dirty="0"/>
              <a:t> два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представники</a:t>
            </a:r>
            <a:r>
              <a:rPr lang="ru-RU" sz="1600" dirty="0"/>
              <a:t> — </a:t>
            </a:r>
            <a:r>
              <a:rPr lang="ru-RU" sz="1600" dirty="0" err="1"/>
              <a:t>український</a:t>
            </a:r>
            <a:r>
              <a:rPr lang="ru-RU" sz="1600" dirty="0"/>
              <a:t> </a:t>
            </a:r>
            <a:r>
              <a:rPr lang="ru-RU" sz="1600" dirty="0" err="1"/>
              <a:t>кримськотатарський</a:t>
            </a:r>
            <a:r>
              <a:rPr lang="ru-RU" sz="1600" dirty="0"/>
              <a:t> </a:t>
            </a:r>
            <a:r>
              <a:rPr lang="ru-RU" sz="1600" dirty="0" err="1"/>
              <a:t>політик</a:t>
            </a:r>
            <a:r>
              <a:rPr lang="ru-RU" sz="1600" dirty="0"/>
              <a:t> </a:t>
            </a:r>
            <a:r>
              <a:rPr lang="ru-RU" sz="1600" dirty="0" err="1"/>
              <a:t>Ільмі</a:t>
            </a:r>
            <a:r>
              <a:rPr lang="ru-RU" sz="1600" dirty="0"/>
              <a:t> Умеров та </a:t>
            </a:r>
            <a:r>
              <a:rPr lang="ru-RU" sz="1600" dirty="0" err="1"/>
              <a:t>його</a:t>
            </a:r>
            <a:r>
              <a:rPr lang="ru-RU" sz="1600" dirty="0"/>
              <a:t> брат </a:t>
            </a:r>
            <a:r>
              <a:rPr lang="ru-RU" sz="1600" dirty="0" err="1"/>
              <a:t>Бекір</a:t>
            </a:r>
            <a:r>
              <a:rPr lang="ru-RU" sz="1600" dirty="0"/>
              <a:t> Умеров — </a:t>
            </a:r>
            <a:r>
              <a:rPr lang="ru-RU" sz="1600" dirty="0" err="1"/>
              <a:t>натхненник</a:t>
            </a:r>
            <a:r>
              <a:rPr lang="ru-RU" sz="1600" dirty="0"/>
              <a:t> і </a:t>
            </a:r>
            <a:r>
              <a:rPr lang="ru-RU" sz="1600" dirty="0" err="1"/>
              <a:t>організатор</a:t>
            </a:r>
            <a:r>
              <a:rPr lang="ru-RU" sz="1600" dirty="0"/>
              <a:t> </a:t>
            </a:r>
            <a:r>
              <a:rPr lang="ru-RU" sz="1600" dirty="0" err="1"/>
              <a:t>протестних</a:t>
            </a:r>
            <a:r>
              <a:rPr lang="ru-RU" sz="1600" dirty="0"/>
              <a:t> </a:t>
            </a:r>
            <a:r>
              <a:rPr lang="ru-RU" sz="1600" dirty="0" err="1"/>
              <a:t>акцій</a:t>
            </a:r>
            <a:r>
              <a:rPr lang="ru-RU" sz="1600" dirty="0"/>
              <a:t> </a:t>
            </a:r>
            <a:r>
              <a:rPr lang="ru-RU" sz="1600" dirty="0" err="1"/>
              <a:t>кримських</a:t>
            </a:r>
            <a:r>
              <a:rPr lang="ru-RU" sz="1600" dirty="0"/>
              <a:t> татар «Москва–1987». У </a:t>
            </a:r>
            <a:r>
              <a:rPr lang="ru-RU" sz="1600" dirty="0" err="1"/>
              <a:t>книзі</a:t>
            </a:r>
            <a:r>
              <a:rPr lang="ru-RU" sz="1600" dirty="0"/>
              <a:t> </a:t>
            </a:r>
            <a:r>
              <a:rPr lang="ru-RU" sz="1600" dirty="0" err="1"/>
              <a:t>викладено</a:t>
            </a:r>
            <a:r>
              <a:rPr lang="ru-RU" sz="1600" dirty="0"/>
              <a:t> </a:t>
            </a:r>
            <a:r>
              <a:rPr lang="ru-RU" sz="1600" dirty="0" err="1"/>
              <a:t>маловідомі</a:t>
            </a:r>
            <a:r>
              <a:rPr lang="ru-RU" sz="1600" dirty="0"/>
              <a:t> </a:t>
            </a:r>
            <a:r>
              <a:rPr lang="ru-RU" sz="1600" dirty="0" err="1"/>
              <a:t>факти</a:t>
            </a:r>
            <a:r>
              <a:rPr lang="ru-RU" sz="1600" dirty="0"/>
              <a:t> про </a:t>
            </a:r>
            <a:r>
              <a:rPr lang="ru-RU" sz="1600" dirty="0" err="1"/>
              <a:t>спосіб</a:t>
            </a:r>
            <a:r>
              <a:rPr lang="ru-RU" sz="1600" dirty="0"/>
              <a:t> і стиль </a:t>
            </a:r>
            <a:r>
              <a:rPr lang="ru-RU" sz="1600" dirty="0" err="1"/>
              <a:t>життя</a:t>
            </a:r>
            <a:r>
              <a:rPr lang="ru-RU" sz="1600" dirty="0"/>
              <a:t> </a:t>
            </a:r>
            <a:r>
              <a:rPr lang="ru-RU" sz="1600" dirty="0" err="1"/>
              <a:t>кримських</a:t>
            </a:r>
            <a:r>
              <a:rPr lang="ru-RU" sz="1600" dirty="0"/>
              <a:t> татар в </a:t>
            </a:r>
            <a:r>
              <a:rPr lang="ru-RU" sz="1600" dirty="0" err="1"/>
              <a:t>депортації</a:t>
            </a:r>
            <a:r>
              <a:rPr lang="ru-RU" sz="1600" dirty="0"/>
              <a:t>; про </a:t>
            </a:r>
            <a:r>
              <a:rPr lang="ru-RU" sz="1600" dirty="0" err="1"/>
              <a:t>своєрідні</a:t>
            </a:r>
            <a:r>
              <a:rPr lang="ru-RU" sz="1600" dirty="0"/>
              <a:t> </a:t>
            </a:r>
            <a:r>
              <a:rPr lang="ru-RU" sz="1600" dirty="0" err="1"/>
              <a:t>організаційні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на </a:t>
            </a:r>
            <a:r>
              <a:rPr lang="ru-RU" sz="1600" dirty="0" err="1"/>
              <a:t>ранніх</a:t>
            </a:r>
            <a:r>
              <a:rPr lang="ru-RU" sz="1600" dirty="0"/>
              <a:t> </a:t>
            </a:r>
            <a:r>
              <a:rPr lang="ru-RU" sz="1600" dirty="0" err="1"/>
              <a:t>етапах</a:t>
            </a:r>
            <a:r>
              <a:rPr lang="ru-RU" sz="1600" dirty="0"/>
              <a:t> </a:t>
            </a:r>
            <a:r>
              <a:rPr lang="ru-RU" sz="1600" dirty="0" err="1"/>
              <a:t>національного</a:t>
            </a:r>
            <a:r>
              <a:rPr lang="ru-RU" sz="1600" dirty="0"/>
              <a:t> </a:t>
            </a:r>
            <a:r>
              <a:rPr lang="ru-RU" sz="1600" dirty="0" err="1"/>
              <a:t>руху</a:t>
            </a:r>
            <a:r>
              <a:rPr lang="ru-RU" sz="1600" dirty="0"/>
              <a:t>, про </a:t>
            </a:r>
            <a:r>
              <a:rPr lang="ru-RU" sz="1600" dirty="0" err="1"/>
              <a:t>неоднозначні</a:t>
            </a:r>
            <a:r>
              <a:rPr lang="ru-RU" sz="1600" dirty="0"/>
              <a:t> </a:t>
            </a:r>
            <a:r>
              <a:rPr lang="ru-RU" sz="1600" dirty="0" err="1"/>
              <a:t>ситуації</a:t>
            </a:r>
            <a:r>
              <a:rPr lang="ru-RU" sz="1600" dirty="0"/>
              <a:t> й </a:t>
            </a:r>
            <a:r>
              <a:rPr lang="ru-RU" sz="1600" dirty="0" err="1"/>
              <a:t>відверті</a:t>
            </a:r>
            <a:r>
              <a:rPr lang="ru-RU" sz="1600" dirty="0"/>
              <a:t> </a:t>
            </a:r>
            <a:r>
              <a:rPr lang="ru-RU" sz="1600" dirty="0" err="1"/>
              <a:t>подробиці</a:t>
            </a:r>
            <a:r>
              <a:rPr lang="ru-RU" sz="1600" dirty="0"/>
              <a:t> </a:t>
            </a:r>
            <a:r>
              <a:rPr lang="ru-RU" sz="1600" dirty="0" err="1"/>
              <a:t>акції</a:t>
            </a:r>
            <a:r>
              <a:rPr lang="ru-RU" sz="1600" dirty="0"/>
              <a:t> «Москва–1987»; про </a:t>
            </a:r>
            <a:r>
              <a:rPr lang="ru-RU" sz="1600" dirty="0" err="1"/>
              <a:t>звичаєво-правові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</a:t>
            </a:r>
            <a:r>
              <a:rPr lang="ru-RU" sz="1600" dirty="0" err="1"/>
              <a:t>вирішення</a:t>
            </a:r>
            <a:r>
              <a:rPr lang="ru-RU" sz="1600" dirty="0"/>
              <a:t> земельного та </a:t>
            </a:r>
            <a:r>
              <a:rPr lang="ru-RU" sz="1600" dirty="0" err="1"/>
              <a:t>житлового</a:t>
            </a:r>
            <a:r>
              <a:rPr lang="ru-RU" sz="1600" dirty="0"/>
              <a:t> </a:t>
            </a:r>
            <a:r>
              <a:rPr lang="ru-RU" sz="1600" dirty="0" err="1"/>
              <a:t>питань</a:t>
            </a:r>
            <a:r>
              <a:rPr lang="ru-RU" sz="1600" dirty="0"/>
              <a:t> в </a:t>
            </a:r>
            <a:r>
              <a:rPr lang="ru-RU" sz="1600" dirty="0" err="1"/>
              <a:t>Криму</a:t>
            </a:r>
            <a:r>
              <a:rPr lang="ru-RU" sz="1600" dirty="0"/>
              <a:t> </a:t>
            </a:r>
            <a:r>
              <a:rPr lang="ru-RU" sz="1600" dirty="0" err="1"/>
              <a:t>після</a:t>
            </a:r>
            <a:r>
              <a:rPr lang="ru-RU" sz="1600" dirty="0"/>
              <a:t> </a:t>
            </a:r>
            <a:r>
              <a:rPr lang="ru-RU" sz="1600" dirty="0" err="1"/>
              <a:t>повернення</a:t>
            </a:r>
            <a:r>
              <a:rPr lang="ru-RU" sz="1600" dirty="0"/>
              <a:t> </a:t>
            </a:r>
            <a:r>
              <a:rPr lang="ru-RU" sz="1600" dirty="0" err="1"/>
              <a:t>кримських</a:t>
            </a:r>
            <a:r>
              <a:rPr lang="ru-RU" sz="1600" dirty="0"/>
              <a:t> татар; про </a:t>
            </a:r>
            <a:r>
              <a:rPr lang="ru-RU" sz="1600" dirty="0" err="1"/>
              <a:t>брудне</a:t>
            </a:r>
            <a:r>
              <a:rPr lang="ru-RU" sz="1600" dirty="0"/>
              <a:t> і </a:t>
            </a:r>
            <a:r>
              <a:rPr lang="ru-RU" sz="1600" dirty="0" err="1"/>
              <a:t>зрадливе</a:t>
            </a:r>
            <a:r>
              <a:rPr lang="ru-RU" sz="1600" dirty="0"/>
              <a:t> </a:t>
            </a:r>
            <a:r>
              <a:rPr lang="ru-RU" sz="1600" dirty="0" err="1"/>
              <a:t>закулісся</a:t>
            </a:r>
            <a:r>
              <a:rPr lang="ru-RU" sz="1600" dirty="0"/>
              <a:t> </a:t>
            </a:r>
            <a:r>
              <a:rPr lang="ru-RU" sz="1600" dirty="0" err="1"/>
              <a:t>кримської</a:t>
            </a:r>
            <a:r>
              <a:rPr lang="ru-RU" sz="1600" dirty="0"/>
              <a:t> </a:t>
            </a:r>
            <a:r>
              <a:rPr lang="ru-RU" sz="1600" dirty="0" err="1"/>
              <a:t>політики</a:t>
            </a:r>
            <a:r>
              <a:rPr lang="ru-RU" sz="1600" dirty="0"/>
              <a:t> в 1990-х та 2000-х і про те, як практично </a:t>
            </a:r>
            <a:r>
              <a:rPr lang="ru-RU" sz="1600" dirty="0" err="1"/>
              <a:t>був</a:t>
            </a:r>
            <a:r>
              <a:rPr lang="ru-RU" sz="1600" dirty="0"/>
              <a:t> </a:t>
            </a:r>
            <a:r>
              <a:rPr lang="ru-RU" sz="1600" dirty="0" err="1"/>
              <a:t>анексований</a:t>
            </a:r>
            <a:r>
              <a:rPr lang="ru-RU" sz="1600" dirty="0"/>
              <a:t> </a:t>
            </a:r>
            <a:r>
              <a:rPr lang="ru-RU" sz="1600" dirty="0" err="1"/>
              <a:t>Крим</a:t>
            </a:r>
            <a:r>
              <a:rPr lang="ru-RU" sz="16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7CF28D-F46A-4724-A74C-00755DF94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830" y="382076"/>
            <a:ext cx="1040677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22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0B46D2-7139-463F-AC25-4BD43BDE1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8D08AF-F92D-4FC2-9EF9-6C3CAD970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C6335E-B539-4C2C-BFCB-019C562B6A8E}"/>
              </a:ext>
            </a:extLst>
          </p:cNvPr>
          <p:cNvSpPr/>
          <p:nvPr/>
        </p:nvSpPr>
        <p:spPr>
          <a:xfrm>
            <a:off x="1384916" y="865418"/>
            <a:ext cx="862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Киридон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, Алла. Українська пастка для російського Левіафана / Алла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Киридон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, Сергій Троян. – К. Ніка-Центр, 2023. – 400 с.</a:t>
            </a:r>
            <a:endParaRPr lang="ru-RU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2BCD5A-9F88-4847-BBD1-3A1A2597A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888" y="5316790"/>
            <a:ext cx="1639966" cy="14448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76E7A2-8F20-4B5D-AF79-34A5D0DD9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904" y="6089850"/>
            <a:ext cx="2658086" cy="5974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8B610C-2314-4AB7-B123-D147C15FB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890" y="1825730"/>
            <a:ext cx="2917424" cy="38207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6B2738-B4F2-4FD8-9764-A8BAB64C2DB7}"/>
              </a:ext>
            </a:extLst>
          </p:cNvPr>
          <p:cNvSpPr/>
          <p:nvPr/>
        </p:nvSpPr>
        <p:spPr>
          <a:xfrm>
            <a:off x="4379651" y="1646997"/>
            <a:ext cx="662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222222"/>
                </a:solidFill>
              </a:rPr>
              <a:t>Цікаве</a:t>
            </a:r>
            <a:r>
              <a:rPr lang="ru-RU" sz="1600" dirty="0">
                <a:solidFill>
                  <a:srgbClr val="222222"/>
                </a:solidFill>
              </a:rPr>
              <a:t> й </a:t>
            </a:r>
            <a:r>
              <a:rPr lang="ru-RU" sz="1600" dirty="0" err="1">
                <a:solidFill>
                  <a:srgbClr val="222222"/>
                </a:solidFill>
              </a:rPr>
              <a:t>обґрунтоване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історичне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дослідження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відомих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українських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істориків</a:t>
            </a:r>
            <a:r>
              <a:rPr lang="ru-RU" sz="1600" dirty="0">
                <a:solidFill>
                  <a:srgbClr val="222222"/>
                </a:solidFill>
              </a:rPr>
              <a:t> Алли </a:t>
            </a:r>
            <a:r>
              <a:rPr lang="ru-RU" sz="1600" dirty="0" err="1">
                <a:solidFill>
                  <a:srgbClr val="222222"/>
                </a:solidFill>
              </a:rPr>
              <a:t>Киридон</a:t>
            </a:r>
            <a:r>
              <a:rPr lang="ru-RU" sz="1600" dirty="0">
                <a:solidFill>
                  <a:srgbClr val="222222"/>
                </a:solidFill>
              </a:rPr>
              <a:t> і </a:t>
            </a:r>
            <a:r>
              <a:rPr lang="ru-RU" sz="1600" dirty="0" err="1">
                <a:solidFill>
                  <a:srgbClr val="222222"/>
                </a:solidFill>
              </a:rPr>
              <a:t>Сергія</a:t>
            </a:r>
            <a:r>
              <a:rPr lang="ru-RU" sz="1600" dirty="0">
                <a:solidFill>
                  <a:srgbClr val="222222"/>
                </a:solidFill>
              </a:rPr>
              <a:t> Трояна </a:t>
            </a:r>
            <a:r>
              <a:rPr lang="ru-RU" sz="1600" dirty="0" err="1">
                <a:solidFill>
                  <a:srgbClr val="222222"/>
                </a:solidFill>
              </a:rPr>
              <a:t>присвячене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найважливішим</a:t>
            </a:r>
            <a:r>
              <a:rPr lang="ru-RU" sz="1600" dirty="0">
                <a:solidFill>
                  <a:srgbClr val="222222"/>
                </a:solidFill>
              </a:rPr>
              <a:t> аспектам, характеру і </a:t>
            </a:r>
            <a:r>
              <a:rPr lang="ru-RU" sz="1600" dirty="0" err="1">
                <a:solidFill>
                  <a:srgbClr val="222222"/>
                </a:solidFill>
              </a:rPr>
              <a:t>специфіці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сучасної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зовнішньої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політики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України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розглянутим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під</a:t>
            </a:r>
            <a:r>
              <a:rPr lang="ru-RU" sz="1600" dirty="0">
                <a:solidFill>
                  <a:srgbClr val="222222"/>
                </a:solidFill>
              </a:rPr>
              <a:t> кутом </a:t>
            </a:r>
            <a:r>
              <a:rPr lang="ru-RU" sz="1600" dirty="0" err="1">
                <a:solidFill>
                  <a:srgbClr val="222222"/>
                </a:solidFill>
              </a:rPr>
              <a:t>зору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агресії</a:t>
            </a:r>
            <a:r>
              <a:rPr lang="ru-RU" sz="1600" dirty="0">
                <a:solidFill>
                  <a:srgbClr val="222222"/>
                </a:solidFill>
              </a:rPr>
              <a:t>, яку </a:t>
            </a:r>
            <a:r>
              <a:rPr lang="ru-RU" sz="1600" dirty="0" err="1">
                <a:solidFill>
                  <a:srgbClr val="222222"/>
                </a:solidFill>
              </a:rPr>
              <a:t>Росія</a:t>
            </a:r>
            <a:r>
              <a:rPr lang="ru-RU" sz="1600" dirty="0">
                <a:solidFill>
                  <a:srgbClr val="222222"/>
                </a:solidFill>
              </a:rPr>
              <a:t> чинила на </a:t>
            </a:r>
            <a:r>
              <a:rPr lang="ru-RU" sz="1600" dirty="0" err="1">
                <a:solidFill>
                  <a:srgbClr val="222222"/>
                </a:solidFill>
              </a:rPr>
              <a:t>теренах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колишнього</a:t>
            </a:r>
            <a:r>
              <a:rPr lang="ru-RU" sz="1600" dirty="0">
                <a:solidFill>
                  <a:srgbClr val="222222"/>
                </a:solidFill>
              </a:rPr>
              <a:t> СРСР </a:t>
            </a:r>
            <a:r>
              <a:rPr lang="ru-RU" sz="1600" dirty="0" err="1">
                <a:solidFill>
                  <a:srgbClr val="222222"/>
                </a:solidFill>
              </a:rPr>
              <a:t>від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серпня</a:t>
            </a:r>
            <a:r>
              <a:rPr lang="ru-RU" sz="1600" dirty="0">
                <a:solidFill>
                  <a:srgbClr val="222222"/>
                </a:solidFill>
              </a:rPr>
              <a:t> 2008 до </a:t>
            </a:r>
            <a:r>
              <a:rPr lang="ru-RU" sz="1600" dirty="0" err="1">
                <a:solidFill>
                  <a:srgbClr val="222222"/>
                </a:solidFill>
              </a:rPr>
              <a:t>весни</a:t>
            </a:r>
            <a:r>
              <a:rPr lang="ru-RU" sz="1600" dirty="0">
                <a:solidFill>
                  <a:srgbClr val="222222"/>
                </a:solidFill>
              </a:rPr>
              <a:t> 2023 року. Головна </a:t>
            </a:r>
            <a:r>
              <a:rPr lang="ru-RU" sz="1600" dirty="0" err="1">
                <a:solidFill>
                  <a:srgbClr val="222222"/>
                </a:solidFill>
              </a:rPr>
              <a:t>увага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приділена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передумовам</a:t>
            </a:r>
            <a:r>
              <a:rPr lang="ru-RU" sz="1600" dirty="0">
                <a:solidFill>
                  <a:srgbClr val="222222"/>
                </a:solidFill>
              </a:rPr>
              <a:t>, причинам, характеру, урокам і </a:t>
            </a:r>
            <a:r>
              <a:rPr lang="ru-RU" sz="1600" dirty="0" err="1">
                <a:solidFill>
                  <a:srgbClr val="222222"/>
                </a:solidFill>
              </a:rPr>
              <a:t>наслідкам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війни</a:t>
            </a:r>
            <a:r>
              <a:rPr lang="ru-RU" sz="1600" dirty="0">
                <a:solidFill>
                  <a:srgbClr val="222222"/>
                </a:solidFill>
              </a:rPr>
              <a:t> РФ </a:t>
            </a:r>
            <a:r>
              <a:rPr lang="ru-RU" sz="1600" dirty="0" err="1">
                <a:solidFill>
                  <a:srgbClr val="222222"/>
                </a:solidFill>
              </a:rPr>
              <a:t>проти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Грузії</a:t>
            </a:r>
            <a:r>
              <a:rPr lang="ru-RU" sz="1600" dirty="0">
                <a:solidFill>
                  <a:srgbClr val="222222"/>
                </a:solidFill>
              </a:rPr>
              <a:t> (</a:t>
            </a:r>
            <a:r>
              <a:rPr lang="ru-RU" sz="1600" dirty="0" err="1">
                <a:solidFill>
                  <a:srgbClr val="222222"/>
                </a:solidFill>
              </a:rPr>
              <a:t>серпень</a:t>
            </a:r>
            <a:r>
              <a:rPr lang="ru-RU" sz="1600" dirty="0">
                <a:solidFill>
                  <a:srgbClr val="222222"/>
                </a:solidFill>
              </a:rPr>
              <a:t> 2008 р.) і </a:t>
            </a:r>
            <a:r>
              <a:rPr lang="ru-RU" sz="1600" dirty="0" err="1">
                <a:solidFill>
                  <a:srgbClr val="222222"/>
                </a:solidFill>
              </a:rPr>
              <a:t>України</a:t>
            </a:r>
            <a:r>
              <a:rPr lang="ru-RU" sz="1600" dirty="0">
                <a:solidFill>
                  <a:srgbClr val="222222"/>
                </a:solidFill>
              </a:rPr>
              <a:t> (2014–2023 </a:t>
            </a:r>
            <a:r>
              <a:rPr lang="ru-RU" sz="1600" dirty="0" err="1">
                <a:solidFill>
                  <a:srgbClr val="222222"/>
                </a:solidFill>
              </a:rPr>
              <a:t>рр</a:t>
            </a:r>
            <a:r>
              <a:rPr lang="ru-RU" sz="1600" dirty="0">
                <a:solidFill>
                  <a:srgbClr val="222222"/>
                </a:solidFill>
              </a:rPr>
              <a:t>.). </a:t>
            </a:r>
            <a:r>
              <a:rPr lang="ru-RU" sz="1600" dirty="0" err="1">
                <a:solidFill>
                  <a:srgbClr val="222222"/>
                </a:solidFill>
              </a:rPr>
              <a:t>Важливий</a:t>
            </a:r>
            <a:r>
              <a:rPr lang="ru-RU" sz="1600" dirty="0">
                <a:solidFill>
                  <a:srgbClr val="222222"/>
                </a:solidFill>
              </a:rPr>
              <a:t> акцент </a:t>
            </a:r>
            <a:r>
              <a:rPr lang="ru-RU" sz="1600" dirty="0" err="1">
                <a:solidFill>
                  <a:srgbClr val="222222"/>
                </a:solidFill>
              </a:rPr>
              <a:t>зроблено</a:t>
            </a:r>
            <a:r>
              <a:rPr lang="ru-RU" sz="1600" dirty="0">
                <a:solidFill>
                  <a:srgbClr val="222222"/>
                </a:solidFill>
              </a:rPr>
              <a:t> на </a:t>
            </a:r>
            <a:r>
              <a:rPr lang="ru-RU" sz="1600" dirty="0" err="1">
                <a:solidFill>
                  <a:srgbClr val="222222"/>
                </a:solidFill>
              </a:rPr>
              <a:t>аналізі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загрози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російської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агресії</a:t>
            </a:r>
            <a:r>
              <a:rPr lang="ru-RU" sz="1600" dirty="0">
                <a:solidFill>
                  <a:srgbClr val="222222"/>
                </a:solidFill>
              </a:rPr>
              <a:t> для </a:t>
            </a:r>
            <a:r>
              <a:rPr lang="ru-RU" sz="1600" dirty="0" err="1">
                <a:solidFill>
                  <a:srgbClr val="222222"/>
                </a:solidFill>
              </a:rPr>
              <a:t>сучасного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світопорядку</a:t>
            </a:r>
            <a:r>
              <a:rPr lang="ru-RU" sz="1600" dirty="0">
                <a:solidFill>
                  <a:srgbClr val="222222"/>
                </a:solidFill>
              </a:rPr>
              <a:t> та </a:t>
            </a:r>
            <a:r>
              <a:rPr lang="ru-RU" sz="1600" dirty="0" err="1">
                <a:solidFill>
                  <a:srgbClr val="222222"/>
                </a:solidFill>
              </a:rPr>
              <a:t>практиці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реалізації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Росією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імперського</a:t>
            </a:r>
            <a:r>
              <a:rPr lang="ru-RU" sz="1600" dirty="0">
                <a:solidFill>
                  <a:srgbClr val="222222"/>
                </a:solidFill>
              </a:rPr>
              <a:t> курсу </a:t>
            </a:r>
            <a:r>
              <a:rPr lang="ru-RU" sz="1600" dirty="0" err="1">
                <a:solidFill>
                  <a:srgbClr val="222222"/>
                </a:solidFill>
              </a:rPr>
              <a:t>щодо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нових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незалежних</a:t>
            </a:r>
            <a:r>
              <a:rPr lang="ru-RU" sz="1600" dirty="0">
                <a:solidFill>
                  <a:srgbClr val="222222"/>
                </a:solidFill>
              </a:rPr>
              <a:t> держав. </a:t>
            </a:r>
            <a:r>
              <a:rPr lang="ru-RU" sz="1600" dirty="0" err="1">
                <a:solidFill>
                  <a:srgbClr val="222222"/>
                </a:solidFill>
              </a:rPr>
              <a:t>Самовіддана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боротьба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українського</a:t>
            </a:r>
            <a:r>
              <a:rPr lang="ru-RU" sz="1600" dirty="0">
                <a:solidFill>
                  <a:srgbClr val="222222"/>
                </a:solidFill>
              </a:rPr>
              <a:t> народу за </a:t>
            </a:r>
            <a:r>
              <a:rPr lang="ru-RU" sz="1600" dirty="0" err="1">
                <a:solidFill>
                  <a:srgbClr val="222222"/>
                </a:solidFill>
              </a:rPr>
              <a:t>незалежність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відіграє</a:t>
            </a:r>
            <a:r>
              <a:rPr lang="ru-RU" sz="1600" dirty="0">
                <a:solidFill>
                  <a:srgbClr val="222222"/>
                </a:solidFill>
              </a:rPr>
              <a:t> роль молота, а </a:t>
            </a:r>
            <a:r>
              <a:rPr lang="ru-RU" sz="1600" dirty="0" err="1">
                <a:solidFill>
                  <a:srgbClr val="222222"/>
                </a:solidFill>
              </a:rPr>
              <a:t>прагнення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світової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спільноти</a:t>
            </a:r>
            <a:r>
              <a:rPr lang="ru-RU" sz="1600" dirty="0">
                <a:solidFill>
                  <a:srgbClr val="222222"/>
                </a:solidFill>
              </a:rPr>
              <a:t> до </a:t>
            </a:r>
            <a:r>
              <a:rPr lang="ru-RU" sz="1600" dirty="0" err="1">
                <a:solidFill>
                  <a:srgbClr val="222222"/>
                </a:solidFill>
              </a:rPr>
              <a:t>відновлення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міжнародно</a:t>
            </a:r>
            <a:r>
              <a:rPr lang="ru-RU" sz="1600" dirty="0">
                <a:solidFill>
                  <a:srgbClr val="222222"/>
                </a:solidFill>
              </a:rPr>
              <a:t>-правового порядку </a:t>
            </a:r>
            <a:r>
              <a:rPr lang="ru-RU" sz="1600" dirty="0" err="1">
                <a:solidFill>
                  <a:srgbClr val="222222"/>
                </a:solidFill>
              </a:rPr>
              <a:t>виступає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ковадлом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між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якими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опинився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агресивний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російський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Левіафан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який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неодмінно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має</a:t>
            </a:r>
            <a:r>
              <a:rPr lang="ru-RU" sz="1600" dirty="0">
                <a:solidFill>
                  <a:srgbClr val="222222"/>
                </a:solidFill>
              </a:rPr>
              <a:t> бути </a:t>
            </a:r>
            <a:r>
              <a:rPr lang="ru-RU" sz="1600" dirty="0" err="1">
                <a:solidFill>
                  <a:srgbClr val="222222"/>
                </a:solidFill>
              </a:rPr>
              <a:t>розчавлений</a:t>
            </a:r>
            <a:r>
              <a:rPr lang="ru-RU" sz="1600" dirty="0">
                <a:solidFill>
                  <a:srgbClr val="222222"/>
                </a:solidFill>
              </a:rPr>
              <a:t>. </a:t>
            </a:r>
            <a:r>
              <a:rPr lang="ru-RU" sz="1600" dirty="0" err="1">
                <a:solidFill>
                  <a:srgbClr val="222222"/>
                </a:solidFill>
              </a:rPr>
              <a:t>Видання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розраховане</a:t>
            </a:r>
            <a:r>
              <a:rPr lang="ru-RU" sz="1600" dirty="0">
                <a:solidFill>
                  <a:srgbClr val="222222"/>
                </a:solidFill>
              </a:rPr>
              <a:t> як на </a:t>
            </a:r>
            <a:r>
              <a:rPr lang="ru-RU" sz="1600" dirty="0" err="1">
                <a:solidFill>
                  <a:srgbClr val="222222"/>
                </a:solidFill>
              </a:rPr>
              <a:t>істориків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міжнародників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політологів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соціологів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філософів</a:t>
            </a:r>
            <a:r>
              <a:rPr lang="ru-RU" sz="1600" dirty="0">
                <a:solidFill>
                  <a:srgbClr val="222222"/>
                </a:solidFill>
              </a:rPr>
              <a:t>, так і на </a:t>
            </a:r>
            <a:r>
              <a:rPr lang="ru-RU" sz="1600" dirty="0" err="1">
                <a:solidFill>
                  <a:srgbClr val="222222"/>
                </a:solidFill>
              </a:rPr>
              <a:t>усіх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хто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цікавиться</a:t>
            </a:r>
            <a:r>
              <a:rPr lang="ru-RU" sz="1600" dirty="0">
                <a:solidFill>
                  <a:srgbClr val="222222"/>
                </a:solidFill>
              </a:rPr>
              <a:t> проблемами </a:t>
            </a:r>
            <a:r>
              <a:rPr lang="ru-RU" sz="1600" dirty="0" err="1">
                <a:solidFill>
                  <a:srgbClr val="222222"/>
                </a:solidFill>
              </a:rPr>
              <a:t>історії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міжнародних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відносин</a:t>
            </a:r>
            <a:r>
              <a:rPr lang="ru-RU" sz="1600" dirty="0">
                <a:solidFill>
                  <a:srgbClr val="222222"/>
                </a:solidFill>
              </a:rPr>
              <a:t>, </a:t>
            </a:r>
            <a:r>
              <a:rPr lang="ru-RU" sz="1600" dirty="0" err="1">
                <a:solidFill>
                  <a:srgbClr val="222222"/>
                </a:solidFill>
              </a:rPr>
              <a:t>зовнішньої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політики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України</a:t>
            </a:r>
            <a:r>
              <a:rPr lang="ru-RU" sz="1600" dirty="0">
                <a:solidFill>
                  <a:srgbClr val="222222"/>
                </a:solidFill>
              </a:rPr>
              <a:t> і </a:t>
            </a:r>
            <a:r>
              <a:rPr lang="ru-RU" sz="1600" dirty="0" err="1">
                <a:solidFill>
                  <a:srgbClr val="222222"/>
                </a:solidFill>
              </a:rPr>
              <a:t>російсько-української</a:t>
            </a:r>
            <a:r>
              <a:rPr lang="ru-RU" sz="1600" dirty="0">
                <a:solidFill>
                  <a:srgbClr val="222222"/>
                </a:solidFill>
              </a:rPr>
              <a:t> </a:t>
            </a:r>
            <a:r>
              <a:rPr lang="ru-RU" sz="1600" dirty="0" err="1">
                <a:solidFill>
                  <a:srgbClr val="222222"/>
                </a:solidFill>
              </a:rPr>
              <a:t>війни</a:t>
            </a:r>
            <a:r>
              <a:rPr lang="ru-RU" sz="1600" dirty="0">
                <a:solidFill>
                  <a:srgbClr val="222222"/>
                </a:solidFill>
              </a:rPr>
              <a:t> 2014–2023 </a:t>
            </a:r>
            <a:r>
              <a:rPr lang="ru-RU" sz="1600" dirty="0" err="1">
                <a:solidFill>
                  <a:srgbClr val="222222"/>
                </a:solidFill>
              </a:rPr>
              <a:t>років</a:t>
            </a:r>
            <a:r>
              <a:rPr lang="ru-RU" sz="1600" dirty="0">
                <a:solidFill>
                  <a:srgbClr val="222222"/>
                </a:solidFill>
              </a:rPr>
              <a:t>.</a:t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74299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538</Words>
  <Application>Microsoft Office PowerPoint</Application>
  <PresentationFormat>Широкоэкранный</PresentationFormat>
  <Paragraphs>17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Mabry Pro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65</cp:revision>
  <dcterms:created xsi:type="dcterms:W3CDTF">2024-02-07T08:57:51Z</dcterms:created>
  <dcterms:modified xsi:type="dcterms:W3CDTF">2024-11-18T13:12:26Z</dcterms:modified>
</cp:coreProperties>
</file>