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0" r:id="rId2"/>
    <p:sldId id="267" r:id="rId3"/>
    <p:sldId id="268" r:id="rId4"/>
    <p:sldId id="269" r:id="rId5"/>
    <p:sldId id="270" r:id="rId6"/>
    <p:sldId id="266" r:id="rId7"/>
    <p:sldId id="271" r:id="rId8"/>
    <p:sldId id="274" r:id="rId9"/>
    <p:sldId id="275" r:id="rId10"/>
    <p:sldId id="276" r:id="rId11"/>
    <p:sldId id="27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40EF6-FC49-448F-A9F6-A7AB315E4D08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121254-2576-4CE9-AB01-897EDD7626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2488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21254-2576-4CE9-AB01-897EDD76263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8616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6D5B72-487C-4CDF-8D7E-2E6E3A22C4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A034718-35E9-47FF-ACC6-4FD4B2816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53959A3-11A9-476E-97A3-CE3061A3B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E6CC64-249B-4327-A06A-F251CB439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78DCDD1-A656-453B-94F2-454457D4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5385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FBEEBF-2A36-4E0F-8B3B-C0C068BDEC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8F071A3-340C-4B10-A346-A37E7B6877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0F31912-02BD-46C2-A593-DAEBE91A85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B9AE3A-DF59-4645-B204-8F59DD13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F5AB28-0CBD-460B-A9D9-EFC5D0AA6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731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AF40ABF-9B6B-473D-99E3-0EDACDF558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A00E53-7FEE-4887-9D49-8C60EB528D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28C2C4D-D283-4889-9301-8902B4DD14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70981D5-2766-4BBD-8550-AC62B26DC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0CEE17-F23C-4C1F-8D78-32BD8C1BC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58891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5A8BFC-385A-4E81-8F77-344C07AD26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B597F1-3A92-4353-9EE3-B542B7E1F0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1122116-66FE-4D46-AC48-D811E9A2C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0AE21C1-6EC2-46C1-BFE6-0E8FA53C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B6FEC6-55FC-4351-AD27-EFFCF85C1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02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5FFE34-0B98-43AA-82A0-7CFF76C63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0193845-F210-476E-8AAE-2BBBAC9046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5D5D1F2-10F4-490F-A4A0-83A9F31DD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309576E-3A71-4EF8-B331-3A9AD1425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02DA0B2-B75B-4084-B273-303EB38BA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5924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8C7906-9808-4C5E-BA64-DB002E6D25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96711C-05EE-4A88-8E5C-B1DDA6B4D4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5F09966-CCF5-4786-AAF5-D356C339EA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C267932-D9F8-4AAE-9158-163CF4C74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096C64B-3F08-43AE-9281-5B8A78EDBC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68F2CD5-FE50-495C-AC79-E7B9A16B2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54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692EEC-D3A8-42F4-999C-0CCCF07F6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2169709-0AA4-45C5-A676-F12DD1D37C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933AB01-E984-4928-BE27-66E7000190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6E6269B-CB55-4774-BA60-0D94C38AE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07CF2E1-151A-4BEB-A9CE-E55BE9183A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B976085-1B99-4E8C-ABE4-EF1085BBCC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B0D92CD-D543-49E4-8485-F9CDC2622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FD50204-8B11-45F8-98DA-EE7400A43E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481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988220-10A2-4FB1-B311-189232812B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170ECEB-B283-4D3F-9512-0640FF76B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EA1CAC8-AACE-4458-ABA0-02939E26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EBCB63-72A7-4AA5-8585-0FBA2E31C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855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1FA18F1-DE60-439A-BC4B-143DE347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8A78CED-18BA-4DEE-A9D2-C24A12FB9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85BBCE4-D501-4AEB-B9D5-37B19FDE01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60887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F610C7-892E-4B3B-A22B-92C30B408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042D6EE-9D87-4BCF-AF16-9B5FEFD243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3A092C0-D36C-46EE-84D6-A777055A2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9DB02B-D7F8-4CBC-8878-7669D85E6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978501F-FD81-4BCD-B5B1-22B68796A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9EE558-2648-4AD4-BA6E-6539FAF09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324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C014FD-7340-446D-A545-66D957CB57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090D24-7AAB-42D0-A322-35C1077588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CE1AEE1-A36F-42D8-AEEC-3549CB730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0C1E00-25D4-4141-BB97-0EE87F2D1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AD6BCD6-B21E-465D-AE5E-35B75F207D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A4FF44-483E-4534-B383-206F6F959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7281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E0D1A1-9CB2-49AF-AE48-D0FFACEC8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DA47DE4-DF2E-47AE-B748-01332E8E6F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945CFA-2867-45F7-9CA0-0B0A1E07D0A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7A82F-6DE4-4203-AE5A-2A2AF8E46BA2}" type="datetimeFigureOut">
              <a:rPr lang="ru-RU" smtClean="0"/>
              <a:t>20.11.2024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F678FD-BE7C-4E78-9703-5D0BD84E9B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DDD5CA6-4373-4DA8-99D7-A77227E882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8B5A5-C88D-4778-81CB-99DCF3BD983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965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7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24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9387B97-BD35-4FC5-B036-F7897339A15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6BB16C3-CED4-4668-8CDE-D017E7F0B2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80191"/>
          <a:stretch/>
        </p:blipFill>
        <p:spPr>
          <a:xfrm>
            <a:off x="693090" y="1622325"/>
            <a:ext cx="10775668" cy="113207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5CF4A8F-9EC5-4608-88B5-0C29944CF7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993" y="5447645"/>
            <a:ext cx="10792921" cy="11339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BD24D5-A877-4D50-8BB6-112EEC8A47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766" y="2734893"/>
            <a:ext cx="1997450" cy="282179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A819158-86C7-4230-9DC9-A02C7A3016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7622" y="2728803"/>
            <a:ext cx="2327623" cy="28217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3725112-59CD-442B-8323-E19AA98E390A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5527" r="1"/>
          <a:stretch/>
        </p:blipFill>
        <p:spPr>
          <a:xfrm>
            <a:off x="9121968" y="2639196"/>
            <a:ext cx="2101532" cy="28400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6D99500-C892-44B9-8C9B-D3D9D56930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043" t="12298" r="19273" b="9644"/>
          <a:stretch/>
        </p:blipFill>
        <p:spPr>
          <a:xfrm>
            <a:off x="6110813" y="2703702"/>
            <a:ext cx="1800711" cy="28339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DAE7B83-1D30-44CF-B249-5755AB9F8E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9316" y="2572598"/>
            <a:ext cx="1919194" cy="28339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D1CD1B3-B21C-4BB6-8944-013A13BA47D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36758" y="2715255"/>
            <a:ext cx="1896875" cy="2827886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7529CFF5-4E12-42AE-B43E-6233B21E6E90}"/>
              </a:ext>
            </a:extLst>
          </p:cNvPr>
          <p:cNvSpPr/>
          <p:nvPr/>
        </p:nvSpPr>
        <p:spPr>
          <a:xfrm>
            <a:off x="1246339" y="512392"/>
            <a:ext cx="101195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cap="none" spc="0" dirty="0">
                <a:ln/>
                <a:solidFill>
                  <a:srgbClr val="002060"/>
                </a:solidFill>
                <a:effectLst/>
              </a:rPr>
              <a:t>ЗНАЙОМТЕСЬ</a:t>
            </a:r>
            <a:r>
              <a:rPr lang="en-US" sz="4400" b="1" cap="none" spc="0" dirty="0">
                <a:ln/>
                <a:solidFill>
                  <a:srgbClr val="002060"/>
                </a:solidFill>
                <a:effectLst/>
              </a:rPr>
              <a:t>:</a:t>
            </a:r>
            <a:r>
              <a:rPr lang="uk-UA" sz="4400" b="1" cap="none" spc="0" dirty="0">
                <a:ln/>
                <a:solidFill>
                  <a:srgbClr val="002060"/>
                </a:solidFill>
                <a:effectLst/>
              </a:rPr>
              <a:t> НОВІ КНИГИ В БІБЛІОТЕЦІ</a:t>
            </a:r>
            <a:endParaRPr lang="ru-RU" sz="4400" b="1" cap="none" spc="0" dirty="0">
              <a:ln/>
              <a:solidFill>
                <a:srgbClr val="002060"/>
              </a:solidFill>
              <a:effectLst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D8EEED8B-AA56-4F19-8692-06D0FD2138E7}"/>
              </a:ext>
            </a:extLst>
          </p:cNvPr>
          <p:cNvSpPr/>
          <p:nvPr/>
        </p:nvSpPr>
        <p:spPr>
          <a:xfrm>
            <a:off x="2893798" y="1755994"/>
            <a:ext cx="71874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uk-UA" sz="4400" b="1" i="1" cap="none" spc="0" dirty="0">
                <a:ln/>
                <a:effectLst/>
              </a:rPr>
              <a:t>КНИЖКИ</a:t>
            </a:r>
            <a:r>
              <a:rPr lang="uk-UA" sz="4400" b="1" cap="none" spc="0" dirty="0">
                <a:ln/>
                <a:effectLst/>
              </a:rPr>
              <a:t>  </a:t>
            </a:r>
            <a:r>
              <a:rPr lang="uk-UA" sz="4400" b="1" i="1">
                <a:ln/>
              </a:rPr>
              <a:t>народжені війною</a:t>
            </a:r>
            <a:endParaRPr lang="ru-RU" sz="4400" b="1" i="1" cap="none" spc="0" dirty="0">
              <a:ln/>
              <a:effectLst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3080656-4000-4BEC-83FC-BA277EE8DB1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164" y="276401"/>
            <a:ext cx="1286603" cy="11339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69E008-8756-4437-A3DE-6EA2653B35A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7187" y="5553942"/>
            <a:ext cx="2658086" cy="10059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703CF94-3DA1-4363-85EF-DB363D579C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19391" y="5527466"/>
            <a:ext cx="2658086" cy="10059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8B689461-94D5-4E88-9AF9-17792A63C61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65663" y="5553943"/>
            <a:ext cx="2658086" cy="100592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95F1DBEB-0D79-469E-B7D7-56A47C22A1E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700121" y="5561406"/>
            <a:ext cx="2658086" cy="1005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378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69270CF-096A-4364-85AD-BCC269E8DF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D0D6C97-1C4E-4CC9-8C35-DDBE7759FA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FD0799-0F80-400B-ADAE-12D6F3C2E35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42" t="6720" r="10256" b="10064"/>
          <a:stretch/>
        </p:blipFill>
        <p:spPr>
          <a:xfrm>
            <a:off x="1251751" y="1846555"/>
            <a:ext cx="2894121" cy="4146027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7138DFC-9968-4BE2-B34D-938D30CC273B}"/>
              </a:ext>
            </a:extLst>
          </p:cNvPr>
          <p:cNvSpPr/>
          <p:nvPr/>
        </p:nvSpPr>
        <p:spPr>
          <a:xfrm>
            <a:off x="1384916" y="865418"/>
            <a:ext cx="86202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У тінях війни/укладач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О.Солонько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. – Харків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АССА,2023. – 96с. </a:t>
            </a:r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8701D68-9EB6-4E46-9BA1-F67718880779}"/>
              </a:ext>
            </a:extLst>
          </p:cNvPr>
          <p:cNvSpPr txBox="1"/>
          <p:nvPr/>
        </p:nvSpPr>
        <p:spPr>
          <a:xfrm>
            <a:off x="4722920" y="2388093"/>
            <a:ext cx="485608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Під цією обкладинкою зібрані есе та інтерв'ю бійців 241-ї механізованої бригади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які стали на захист Києва та Держави 25 лютого 2022 року, їхні особисті історії та роздуми над питаннями, які зринули перед кожним громадянином України 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ізпочатком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відкладеної війни за незалежність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Щотаке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війна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«За що я воюю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«чому саме Донбас став однією з головних арен зіткнення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«Чи чекають на повернення України люди на окупованих територіях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«Якою ми хочемо бачити повоєнну Україну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uk-UA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384D5A8-32E3-4CA5-8C83-AC4962601F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888" y="5316790"/>
            <a:ext cx="1639966" cy="144487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E36695B-C2CA-44C3-8F11-C2197AB180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0437" y="6164207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5143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90B46D2-7139-463F-AC25-4BD43BDE1A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28D08AF-F92D-4FC2-9EF9-6C3CAD9701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pic>
        <p:nvPicPr>
          <p:cNvPr id="4" name="Picture 2" descr="Моя найбільша війна : рік 2022 у роздумах і відчуттях">
            <a:extLst>
              <a:ext uri="{FF2B5EF4-FFF2-40B4-BE49-F238E27FC236}">
                <a16:creationId xmlns:a16="http://schemas.microsoft.com/office/drawing/2014/main" id="{53B2318A-2AE2-418D-8BD3-81DDC7126B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444" y="2061735"/>
            <a:ext cx="2723262" cy="4088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FC6335E-B539-4C2C-BFCB-019C562B6A8E}"/>
              </a:ext>
            </a:extLst>
          </p:cNvPr>
          <p:cNvSpPr/>
          <p:nvPr/>
        </p:nvSpPr>
        <p:spPr>
          <a:xfrm>
            <a:off x="1384916" y="865418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Смоляк, Богдан. Моя найбільша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війна.Рік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2022 у роздумах і відчуттях / Богдан Смоляк. – Львів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Апріорі, 2023. – 288с.</a:t>
            </a:r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5922CA-260A-4226-A171-009DAFCA3FC4}"/>
              </a:ext>
            </a:extLst>
          </p:cNvPr>
          <p:cNvSpPr/>
          <p:nvPr/>
        </p:nvSpPr>
        <p:spPr>
          <a:xfrm>
            <a:off x="4379651" y="2061735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Книга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есеїстичні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художні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записи (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подекуди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поєднані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асоціацією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але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насамперед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форматом дня),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цивільне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авторове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пережиття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2022 року.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засаднича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неодмінний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змаг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ідеалів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добра і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справедливості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вдосконалення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любові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– 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надзвичайна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битва, яку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провадить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український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народ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історичним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антагоністом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Московією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 ворогом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світоладу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здатна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употужнити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наші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прагнення</a:t>
            </a:r>
            <a:r>
              <a:rPr lang="ru-RU" dirty="0">
                <a:solidFill>
                  <a:srgbClr val="525252"/>
                </a:solidFill>
                <a:latin typeface="Open Sans"/>
              </a:rPr>
              <a:t>.</a:t>
            </a:r>
          </a:p>
          <a:p>
            <a:br>
              <a:rPr lang="ru-RU" dirty="0">
                <a:solidFill>
                  <a:srgbClr val="666666"/>
                </a:solidFill>
                <a:latin typeface="Open Sans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2BCD5A-9F88-4847-BBD1-3A1A2597A7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888" y="5316790"/>
            <a:ext cx="1639966" cy="1444877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76E7A2-8F20-4B5D-AF79-34A5D0DD9A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904" y="6089850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99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44EF4F4-47C5-4EF4-A8AE-EB81C419B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7DCEE2E-32D9-4D50-BEED-9BA06644BE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08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10C360-3159-48B9-BD63-126131286B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08" y="1848242"/>
            <a:ext cx="3191894" cy="38937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CA9C538F-526B-44FB-B8CA-EB8CC5B8B06A}"/>
              </a:ext>
            </a:extLst>
          </p:cNvPr>
          <p:cNvSpPr/>
          <p:nvPr/>
        </p:nvSpPr>
        <p:spPr>
          <a:xfrm>
            <a:off x="1393794" y="792817"/>
            <a:ext cx="820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П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оложій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Євген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.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Фінальний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епізод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війни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що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триває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400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років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/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Євген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Положій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. –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Харків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Віват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, 2023. – 576 с</a:t>
            </a:r>
            <a:r>
              <a:rPr lang="ru-RU" b="1" dirty="0">
                <a:solidFill>
                  <a:srgbClr val="000000"/>
                </a:solidFill>
                <a:latin typeface="Open Sans"/>
              </a:rPr>
              <a:t>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DFB7061-DF32-44C6-9066-02293F5B2636}"/>
              </a:ext>
            </a:extLst>
          </p:cNvPr>
          <p:cNvSpPr/>
          <p:nvPr/>
        </p:nvSpPr>
        <p:spPr>
          <a:xfrm>
            <a:off x="4361897" y="1186924"/>
            <a:ext cx="693749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Широка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наче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гігантська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анаконда,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наближається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повільно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безшумно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Пастор-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євангеліст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капелан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багатодітний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Мотуз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ніхто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гостро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відчуває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нудотний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Мало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хто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вірить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наважиться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напасти.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ілюзії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розлітаються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тієї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миті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снаряди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вбивають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перших людей і за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лічені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перетворюється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цвинтар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оточують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Маріуполь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тож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пастор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евакуює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родину,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прихожан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дитячий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притулок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волонтерський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капеланський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батальйон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сірих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зонах по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лінії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фронту, а сини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воюють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рятують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пліч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-о-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пліч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батьком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експедицій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Григорій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осліплений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вибухом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потрапляє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полон.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Прикутий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підлоги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«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столипінському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вагоні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пригадує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дитинство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службу в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радянській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наркомафією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безпритульних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підлітків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пошук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коріння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правди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мареві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російської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пропаганди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Насправді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Темрявою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цивілізацією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цивілізацією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смерті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довше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400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років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настав час для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фінального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епізоду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1F927D-47DB-40F1-81B7-0682953223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26454" y="5522349"/>
            <a:ext cx="1610517" cy="141969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99BE7E3-C53F-4367-9636-EB78106A2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34623" y="6120970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9486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32C0D720-C59B-4B3F-9D8F-541A2977DD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9207CFB-82ED-4D4B-8990-E7C2E33A45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08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BDD81D5-5473-467D-B1DE-AB741089048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423" t="13981" r="17226" b="8867"/>
          <a:stretch/>
        </p:blipFill>
        <p:spPr>
          <a:xfrm>
            <a:off x="1381054" y="1713102"/>
            <a:ext cx="3040025" cy="4385569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D4EC271-272D-44D2-8E7F-AA35169DC96B}"/>
              </a:ext>
            </a:extLst>
          </p:cNvPr>
          <p:cNvSpPr/>
          <p:nvPr/>
        </p:nvSpPr>
        <p:spPr>
          <a:xfrm>
            <a:off x="1731145" y="858882"/>
            <a:ext cx="820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П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узік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Валерій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. Три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медалі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в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шухляді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/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Валерій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Пузік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. – </a:t>
            </a:r>
            <a:r>
              <a:rPr lang="ru-RU" b="1" i="1" dirty="0" err="1">
                <a:solidFill>
                  <a:srgbClr val="000000"/>
                </a:solidFill>
                <a:latin typeface="Open Sans"/>
              </a:rPr>
              <a:t>Харків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ru-RU" b="1" i="1" dirty="0">
                <a:solidFill>
                  <a:srgbClr val="000000"/>
                </a:solidFill>
                <a:latin typeface="Open Sans"/>
              </a:rPr>
              <a:t> АССА,2023. – 192 с.</a:t>
            </a:r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A871650-9F19-4CEA-A204-26896D56F064}"/>
              </a:ext>
            </a:extLst>
          </p:cNvPr>
          <p:cNvSpPr/>
          <p:nvPr/>
        </p:nvSpPr>
        <p:spPr>
          <a:xfrm>
            <a:off x="4521694" y="2192784"/>
            <a:ext cx="6096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>
                <a:latin typeface="-apple-system"/>
              </a:rPr>
              <a:t>Дев'ять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років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війни</a:t>
            </a:r>
            <a:r>
              <a:rPr lang="ru-RU" dirty="0">
                <a:latin typeface="-apple-system"/>
              </a:rPr>
              <a:t> в </a:t>
            </a:r>
            <a:r>
              <a:rPr lang="ru-RU" dirty="0" err="1">
                <a:latin typeface="-apple-system"/>
              </a:rPr>
              <a:t>одній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книзі</a:t>
            </a:r>
            <a:r>
              <a:rPr lang="ru-RU" dirty="0">
                <a:latin typeface="-apple-system"/>
              </a:rPr>
              <a:t> «Три </a:t>
            </a:r>
            <a:r>
              <a:rPr lang="ru-RU" dirty="0" err="1">
                <a:latin typeface="-apple-system"/>
              </a:rPr>
              <a:t>медалі</a:t>
            </a:r>
            <a:r>
              <a:rPr lang="ru-RU" dirty="0">
                <a:latin typeface="-apple-system"/>
              </a:rPr>
              <a:t> в </a:t>
            </a:r>
            <a:r>
              <a:rPr lang="ru-RU" dirty="0" err="1">
                <a:latin typeface="-apple-system"/>
              </a:rPr>
              <a:t>шухляді</a:t>
            </a:r>
            <a:r>
              <a:rPr lang="ru-RU" dirty="0">
                <a:latin typeface="-apple-system"/>
              </a:rPr>
              <a:t>» — </a:t>
            </a:r>
            <a:r>
              <a:rPr lang="ru-RU" dirty="0" err="1">
                <a:latin typeface="-apple-system"/>
              </a:rPr>
              <a:t>збірка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вибраних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віршів</a:t>
            </a:r>
            <a:r>
              <a:rPr lang="ru-RU" dirty="0">
                <a:latin typeface="-apple-system"/>
              </a:rPr>
              <a:t> про </a:t>
            </a:r>
            <a:r>
              <a:rPr lang="ru-RU" dirty="0" err="1">
                <a:latin typeface="-apple-system"/>
              </a:rPr>
              <a:t>війну</a:t>
            </a:r>
            <a:r>
              <a:rPr lang="ru-RU" dirty="0">
                <a:latin typeface="-apple-system"/>
              </a:rPr>
              <a:t>, </a:t>
            </a:r>
            <a:r>
              <a:rPr lang="ru-RU" dirty="0" err="1">
                <a:latin typeface="-apple-system"/>
              </a:rPr>
              <a:t>любов</a:t>
            </a:r>
            <a:r>
              <a:rPr lang="ru-RU" dirty="0">
                <a:latin typeface="-apple-system"/>
              </a:rPr>
              <a:t> та смерть. Автор </a:t>
            </a:r>
            <a:r>
              <a:rPr lang="ru-RU" dirty="0" err="1">
                <a:latin typeface="-apple-system"/>
              </a:rPr>
              <a:t>Валерій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Пузік</a:t>
            </a:r>
            <a:r>
              <a:rPr lang="ru-RU" dirty="0">
                <a:latin typeface="-apple-system"/>
              </a:rPr>
              <a:t> — </a:t>
            </a:r>
            <a:r>
              <a:rPr lang="ru-RU" dirty="0" err="1">
                <a:latin typeface="-apple-system"/>
              </a:rPr>
              <a:t>український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письменник</a:t>
            </a:r>
            <a:r>
              <a:rPr lang="ru-RU" dirty="0">
                <a:latin typeface="-apple-system"/>
              </a:rPr>
              <a:t>, художник, </a:t>
            </a:r>
            <a:r>
              <a:rPr lang="ru-RU" dirty="0" err="1">
                <a:latin typeface="-apple-system"/>
              </a:rPr>
              <a:t>режисер</a:t>
            </a:r>
            <a:r>
              <a:rPr lang="ru-RU" dirty="0">
                <a:latin typeface="-apple-system"/>
              </a:rPr>
              <a:t> і </a:t>
            </a:r>
            <a:r>
              <a:rPr lang="ru-RU" dirty="0" err="1">
                <a:latin typeface="-apple-system"/>
              </a:rPr>
              <a:t>журналіст</a:t>
            </a:r>
            <a:r>
              <a:rPr lang="ru-RU" dirty="0">
                <a:latin typeface="-apple-system"/>
              </a:rPr>
              <a:t>. У </a:t>
            </a:r>
            <a:r>
              <a:rPr lang="ru-RU" dirty="0" err="1">
                <a:latin typeface="-apple-system"/>
              </a:rPr>
              <a:t>січні</a:t>
            </a:r>
            <a:r>
              <a:rPr lang="ru-RU" dirty="0">
                <a:latin typeface="-apple-system"/>
              </a:rPr>
              <a:t> 2015 </a:t>
            </a:r>
            <a:r>
              <a:rPr lang="ru-RU" dirty="0" err="1">
                <a:latin typeface="-apple-system"/>
              </a:rPr>
              <a:t>пішов</a:t>
            </a:r>
            <a:r>
              <a:rPr lang="ru-RU" dirty="0">
                <a:latin typeface="-apple-system"/>
              </a:rPr>
              <a:t> добровольцем на фронт. </a:t>
            </a:r>
            <a:r>
              <a:rPr lang="ru-RU" dirty="0" err="1">
                <a:latin typeface="-apple-system"/>
              </a:rPr>
              <a:t>Нині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перебуває</a:t>
            </a:r>
            <a:r>
              <a:rPr lang="ru-RU" dirty="0">
                <a:latin typeface="-apple-system"/>
              </a:rPr>
              <a:t> в лавах </a:t>
            </a:r>
            <a:r>
              <a:rPr lang="ru-RU" dirty="0" err="1">
                <a:latin typeface="-apple-system"/>
              </a:rPr>
              <a:t>Збройних</a:t>
            </a:r>
            <a:r>
              <a:rPr lang="ru-RU" dirty="0">
                <a:latin typeface="-apple-system"/>
              </a:rPr>
              <a:t> сил </a:t>
            </a:r>
            <a:r>
              <a:rPr lang="ru-RU" dirty="0" err="1">
                <a:latin typeface="-apple-system"/>
              </a:rPr>
              <a:t>України</a:t>
            </a:r>
            <a:r>
              <a:rPr lang="ru-RU" dirty="0">
                <a:latin typeface="-apple-system"/>
              </a:rPr>
              <a:t>. «Три </a:t>
            </a:r>
            <a:r>
              <a:rPr lang="ru-RU" dirty="0" err="1">
                <a:latin typeface="-apple-system"/>
              </a:rPr>
              <a:t>медалі</a:t>
            </a:r>
            <a:r>
              <a:rPr lang="ru-RU" dirty="0">
                <a:latin typeface="-apple-system"/>
              </a:rPr>
              <a:t> в </a:t>
            </a:r>
            <a:r>
              <a:rPr lang="ru-RU" dirty="0" err="1">
                <a:latin typeface="-apple-system"/>
              </a:rPr>
              <a:t>шухляді</a:t>
            </a:r>
            <a:r>
              <a:rPr lang="ru-RU" dirty="0">
                <a:latin typeface="-apple-system"/>
              </a:rPr>
              <a:t>» – </a:t>
            </a:r>
            <a:r>
              <a:rPr lang="ru-RU" dirty="0" err="1">
                <a:latin typeface="-apple-system"/>
              </a:rPr>
              <a:t>це</a:t>
            </a:r>
            <a:r>
              <a:rPr lang="ru-RU" dirty="0">
                <a:latin typeface="-apple-system"/>
              </a:rPr>
              <a:t> те, </a:t>
            </a:r>
            <a:r>
              <a:rPr lang="ru-RU" dirty="0" err="1">
                <a:latin typeface="-apple-system"/>
              </a:rPr>
              <a:t>що</a:t>
            </a:r>
            <a:r>
              <a:rPr lang="ru-RU" dirty="0">
                <a:latin typeface="-apple-system"/>
              </a:rPr>
              <a:t> не </a:t>
            </a:r>
            <a:r>
              <a:rPr lang="ru-RU" dirty="0" err="1">
                <a:latin typeface="-apple-system"/>
              </a:rPr>
              <a:t>одягнеш</a:t>
            </a:r>
            <a:r>
              <a:rPr lang="ru-RU" dirty="0">
                <a:latin typeface="-apple-system"/>
              </a:rPr>
              <a:t> на парад перемоги. </a:t>
            </a:r>
            <a:r>
              <a:rPr lang="ru-RU" dirty="0" err="1">
                <a:latin typeface="-apple-system"/>
              </a:rPr>
              <a:t>Це</a:t>
            </a:r>
            <a:r>
              <a:rPr lang="ru-RU" dirty="0">
                <a:latin typeface="-apple-system"/>
              </a:rPr>
              <a:t> те, </a:t>
            </a:r>
            <a:r>
              <a:rPr lang="ru-RU" dirty="0" err="1">
                <a:latin typeface="-apple-system"/>
              </a:rPr>
              <a:t>що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хочеш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сховати</a:t>
            </a:r>
            <a:r>
              <a:rPr lang="ru-RU" dirty="0">
                <a:latin typeface="-apple-system"/>
              </a:rPr>
              <a:t>. А </a:t>
            </a:r>
            <a:r>
              <a:rPr lang="ru-RU" dirty="0" err="1">
                <a:latin typeface="-apple-system"/>
              </a:rPr>
              <a:t>можливо</a:t>
            </a:r>
            <a:r>
              <a:rPr lang="ru-RU" dirty="0">
                <a:latin typeface="-apple-system"/>
              </a:rPr>
              <a:t>, й забути.</a:t>
            </a:r>
          </a:p>
          <a:p>
            <a:r>
              <a:rPr lang="ru-RU" dirty="0">
                <a:latin typeface="-apple-system"/>
              </a:rPr>
              <a:t>В </a:t>
            </a:r>
            <a:r>
              <a:rPr lang="ru-RU" dirty="0" err="1">
                <a:latin typeface="-apple-system"/>
              </a:rPr>
              <a:t>оформленні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використані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світлини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Юрія</a:t>
            </a:r>
            <a:r>
              <a:rPr lang="ru-RU" dirty="0">
                <a:latin typeface="-apple-system"/>
              </a:rPr>
              <a:t> "Кота" </a:t>
            </a:r>
            <a:r>
              <a:rPr lang="ru-RU" dirty="0" err="1">
                <a:latin typeface="-apple-system"/>
              </a:rPr>
              <a:t>Костишина</a:t>
            </a:r>
            <a:r>
              <a:rPr lang="ru-RU" dirty="0">
                <a:latin typeface="-apple-system"/>
              </a:rPr>
              <a:t>, </a:t>
            </a:r>
            <a:r>
              <a:rPr lang="ru-RU" dirty="0" err="1">
                <a:latin typeface="-apple-system"/>
              </a:rPr>
              <a:t>який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також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захищає</a:t>
            </a:r>
            <a:r>
              <a:rPr lang="ru-RU" dirty="0">
                <a:latin typeface="-apple-system"/>
              </a:rPr>
              <a:t> нас на </a:t>
            </a:r>
            <a:r>
              <a:rPr lang="ru-RU" dirty="0" err="1">
                <a:latin typeface="-apple-system"/>
              </a:rPr>
              <a:t>фронті</a:t>
            </a:r>
            <a:r>
              <a:rPr lang="ru-RU" dirty="0">
                <a:latin typeface="-apple-system"/>
              </a:rPr>
              <a:t>. Книга видана за </a:t>
            </a:r>
            <a:r>
              <a:rPr lang="ru-RU" dirty="0" err="1">
                <a:latin typeface="-apple-system"/>
              </a:rPr>
              <a:t>сприяння</a:t>
            </a:r>
            <a:r>
              <a:rPr lang="ru-RU" dirty="0">
                <a:latin typeface="-apple-system"/>
              </a:rPr>
              <a:t> «</a:t>
            </a:r>
            <a:r>
              <a:rPr lang="ru-RU" dirty="0" err="1">
                <a:latin typeface="-apple-system"/>
              </a:rPr>
              <a:t>Українського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інституту</a:t>
            </a:r>
            <a:r>
              <a:rPr lang="ru-RU" dirty="0">
                <a:latin typeface="-apple-system"/>
              </a:rPr>
              <a:t> книги» та </a:t>
            </a:r>
            <a:r>
              <a:rPr lang="ru-RU" dirty="0" err="1">
                <a:latin typeface="-apple-system"/>
              </a:rPr>
              <a:t>призначена</a:t>
            </a:r>
            <a:r>
              <a:rPr lang="ru-RU" dirty="0">
                <a:latin typeface="-apple-system"/>
              </a:rPr>
              <a:t> для </a:t>
            </a:r>
            <a:r>
              <a:rPr lang="ru-RU" dirty="0" err="1">
                <a:latin typeface="-apple-system"/>
              </a:rPr>
              <a:t>поповнення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бібліотечних</a:t>
            </a:r>
            <a:r>
              <a:rPr lang="ru-RU" dirty="0">
                <a:latin typeface="-apple-system"/>
              </a:rPr>
              <a:t> </a:t>
            </a:r>
            <a:r>
              <a:rPr lang="ru-RU" dirty="0" err="1">
                <a:latin typeface="-apple-system"/>
              </a:rPr>
              <a:t>фондів</a:t>
            </a:r>
            <a:r>
              <a:rPr lang="ru-RU" dirty="0">
                <a:latin typeface="-apple-system"/>
              </a:rPr>
              <a:t>.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24A2CC7-B5C1-4657-8B45-5CE749DB4B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4537" y="705823"/>
            <a:ext cx="2158826" cy="114317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0F1A8F-C9C9-49E0-8B7D-51195EF868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7828" y="5211295"/>
            <a:ext cx="1605728" cy="141547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845DC2-53DA-4F3C-A38A-0FB95D6EED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8765" y="6065754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1314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437C75-BDBB-47DD-A5CF-D60174F247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89A847-663B-4258-8A9A-0D80A8FBB3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308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50CBBFE-278C-475F-9BEC-63D72D38C3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7663" y="1801299"/>
            <a:ext cx="3121139" cy="422805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E51A06C1-8BAD-4DBF-8502-D379A10B1217}"/>
              </a:ext>
            </a:extLst>
          </p:cNvPr>
          <p:cNvSpPr/>
          <p:nvPr/>
        </p:nvSpPr>
        <p:spPr>
          <a:xfrm>
            <a:off x="1177663" y="723880"/>
            <a:ext cx="82029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Зима, Василь. Війна і ми / Василь Зима. – Львів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ЛА «Піраміда», 2023. – 304 с</a:t>
            </a:r>
            <a:r>
              <a:rPr lang="uk-UA" b="1" dirty="0">
                <a:solidFill>
                  <a:srgbClr val="000000"/>
                </a:solidFill>
                <a:latin typeface="Open Sans"/>
              </a:rPr>
              <a:t>.</a:t>
            </a:r>
            <a:endParaRPr lang="ru-RU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984D9B-2BEB-41C3-8E3B-ED330B06C56E}"/>
              </a:ext>
            </a:extLst>
          </p:cNvPr>
          <p:cNvSpPr txBox="1"/>
          <p:nvPr/>
        </p:nvSpPr>
        <p:spPr>
          <a:xfrm>
            <a:off x="6817530" y="1178917"/>
            <a:ext cx="4901513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/>
              <a:t>Облудні душі викроїлись з тіла,</a:t>
            </a:r>
          </a:p>
          <a:p>
            <a:r>
              <a:rPr lang="uk-UA" sz="1600" i="1" dirty="0"/>
              <a:t>Той самий Бог з надщерблених ікон,</a:t>
            </a:r>
          </a:p>
          <a:p>
            <a:r>
              <a:rPr lang="uk-UA" sz="1600" i="1" dirty="0"/>
              <a:t>У чорному дівчата овдовіли,</a:t>
            </a:r>
          </a:p>
          <a:p>
            <a:r>
              <a:rPr lang="uk-UA" sz="1600" i="1" dirty="0"/>
              <a:t>З валізами прямують на перон…</a:t>
            </a:r>
          </a:p>
          <a:p>
            <a:r>
              <a:rPr lang="uk-UA" dirty="0"/>
              <a:t>			Василь Зима.</a:t>
            </a:r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3985F0-CA32-43B2-9FF0-197B2EC089EA}"/>
              </a:ext>
            </a:extLst>
          </p:cNvPr>
          <p:cNvSpPr txBox="1"/>
          <p:nvPr/>
        </p:nvSpPr>
        <p:spPr>
          <a:xfrm>
            <a:off x="4658221" y="2533134"/>
            <a:ext cx="531772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«Земля і вода», - саме такий ультиматум, пише історик Геродот, пред'являли перси містам і державам, на які вони планували йти війною. Такий ультиматум означав, що володар тієї землі, на яку поклав око перський цар, мав віддати йому усю землю і все, що вона родить, а також передати абсолютну владу над усіма громадянами упокореної території. Коли цар Дарій відрядив своїх послів до Спарти із вимогою «землі і води», то назад їх не дочекався. Спартанці відкинули ультиматум і поховали навіки перських дипломатів у глибочезному колодязі.</a:t>
            </a:r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665AA7-2DEB-4010-A86A-689CF15A31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22487" y="5121325"/>
            <a:ext cx="1536235" cy="135421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A6BC63C-D88F-45A5-B228-39134C14FD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9147" y="6076785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671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2033C7A-A063-44F0-B9F9-85FE8897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6DB7669-04D3-4C14-8C5C-99171E04E3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ACA332-F446-43C1-907A-D11898BE4C2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r="9069"/>
          <a:stretch/>
        </p:blipFill>
        <p:spPr>
          <a:xfrm>
            <a:off x="1180730" y="1756419"/>
            <a:ext cx="3187084" cy="438602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F7ADD562-6E76-4249-A4D0-5449ABF6AA9A}"/>
              </a:ext>
            </a:extLst>
          </p:cNvPr>
          <p:cNvSpPr/>
          <p:nvPr/>
        </p:nvSpPr>
        <p:spPr>
          <a:xfrm>
            <a:off x="1180729" y="717702"/>
            <a:ext cx="87888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Розуменко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Валентина. Вільні полонянки / Валентина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Розуменко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. – К. ТОВ «Ваш автограф», 2023. – 360 с.</a:t>
            </a:r>
            <a:endParaRPr lang="ru-RU" i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C18DA1-0350-4D7F-B8E9-6DDF089D297E}"/>
              </a:ext>
            </a:extLst>
          </p:cNvPr>
          <p:cNvSpPr txBox="1"/>
          <p:nvPr/>
        </p:nvSpPr>
        <p:spPr>
          <a:xfrm>
            <a:off x="4925629" y="1687275"/>
            <a:ext cx="615222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Книга «Вільні полонянки» базується на реальних фактах та свідченнях жінок-патріоток із Донбасу, які відбували незаконне покарання в катівнях «Ізоляція», «МДБ ДНР/ЛНР», СІЗО, </a:t>
            </a:r>
            <a:r>
              <a:rPr lang="uk-UA" dirty="0" err="1"/>
              <a:t>Сніжнянській</a:t>
            </a:r>
            <a:r>
              <a:rPr lang="uk-UA" dirty="0"/>
              <a:t> виправній колонії  за свої проукраїнські позиції та допомогу нашим спецслужбам у боротьбі з окупантами й </a:t>
            </a:r>
            <a:r>
              <a:rPr lang="uk-UA" dirty="0" err="1"/>
              <a:t>колаборантами</a:t>
            </a:r>
            <a:r>
              <a:rPr lang="uk-UA" dirty="0"/>
              <a:t>.</a:t>
            </a:r>
          </a:p>
          <a:p>
            <a:r>
              <a:rPr lang="uk-UA" dirty="0"/>
              <a:t>Книга розкриває смисловий масштаб розповідей шести героїнь із Донецької та Луганської областей, звільнених по обміну, який став основою художнього твору про незламних полонянок з героїчними подвигами із захисту суверенітету та територіальної цілісності України. Їх свідчення по факту незаконного утримування в катівнях підвалів, психологічного приниження, фізичного знущання, катування електричним струмом, надмірного намагання зламати та перетворити на слухняних маріонеток – вражають </a:t>
            </a: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0562988-4985-40BB-9892-06CFA2E49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7215" y="5348278"/>
            <a:ext cx="1601280" cy="141155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D406F13-5E8D-4693-8403-67642C045A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3905" y="6174095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537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EB63E53-7492-4152-B4A9-7208EDA4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DFD684-CB5B-4361-909C-345E61BA8A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50" t="5696" r="5194"/>
          <a:stretch/>
        </p:blipFill>
        <p:spPr>
          <a:xfrm>
            <a:off x="976543" y="532660"/>
            <a:ext cx="10404629" cy="575273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26FE6-B7F3-4D3F-9A5A-D20AD945C8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8766" y="1250348"/>
            <a:ext cx="3218967" cy="478577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2C72825-DED4-465E-9985-E4C07FFC18A2}"/>
              </a:ext>
            </a:extLst>
          </p:cNvPr>
          <p:cNvSpPr/>
          <p:nvPr/>
        </p:nvSpPr>
        <p:spPr>
          <a:xfrm>
            <a:off x="1180730" y="717702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>
                <a:solidFill>
                  <a:srgbClr val="000000"/>
                </a:solidFill>
                <a:latin typeface="Open Sans"/>
              </a:rPr>
              <a:t> Дудар, Оксана. Щоденник </a:t>
            </a:r>
            <a:r>
              <a:rPr lang="uk-UA" b="1" dirty="0" err="1">
                <a:solidFill>
                  <a:srgbClr val="000000"/>
                </a:solidFill>
                <a:latin typeface="Open Sans"/>
              </a:rPr>
              <a:t>вдови</a:t>
            </a:r>
            <a:r>
              <a:rPr lang="uk-UA" b="1" dirty="0">
                <a:solidFill>
                  <a:srgbClr val="000000"/>
                </a:solidFill>
                <a:latin typeface="Open Sans"/>
              </a:rPr>
              <a:t> /Оксана Дудар. – К.</a:t>
            </a:r>
            <a:r>
              <a:rPr lang="en-US" b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uk-UA" b="1" dirty="0">
                <a:solidFill>
                  <a:srgbClr val="000000"/>
                </a:solidFill>
                <a:latin typeface="Open Sans"/>
              </a:rPr>
              <a:t>Саміт-Книга,2023. – 144 с.</a:t>
            </a:r>
            <a:endParaRPr lang="ru-RU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4CEC941-6D80-4589-A621-535730AFD4E3}"/>
              </a:ext>
            </a:extLst>
          </p:cNvPr>
          <p:cNvSpPr/>
          <p:nvPr/>
        </p:nvSpPr>
        <p:spPr>
          <a:xfrm>
            <a:off x="4857234" y="1813160"/>
            <a:ext cx="6096000" cy="3693319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base"/>
            <a:r>
              <a:rPr lang="ru-RU" dirty="0">
                <a:solidFill>
                  <a:srgbClr val="333333"/>
                </a:solidFill>
                <a:latin typeface="inherit"/>
              </a:rPr>
              <a:t>Книга «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Щоденник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вдови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»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з’явилася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на початку листопада у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видавництві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«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Саміт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-Книга» (за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підтримки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Українського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інституту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книги).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 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Її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авторка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 –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ж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урналістка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Оксана Дудар  книгу «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Щоденник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вдови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»,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присвятила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своєму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чоловікові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й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журналісту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Віктору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Дудару,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котрий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загинув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у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перші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миті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великої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inherit"/>
              </a:rPr>
              <a:t>війни</a:t>
            </a:r>
            <a:r>
              <a:rPr lang="ru-RU" dirty="0">
                <a:solidFill>
                  <a:srgbClr val="333333"/>
                </a:solidFill>
                <a:latin typeface="inherit"/>
              </a:rPr>
              <a:t>.</a:t>
            </a:r>
            <a:endParaRPr lang="ru-RU" dirty="0">
              <a:solidFill>
                <a:srgbClr val="333333"/>
              </a:solidFill>
              <a:latin typeface="GT Esti"/>
            </a:endParaRPr>
          </a:p>
          <a:p>
            <a:pPr fontAlgn="base"/>
            <a:r>
              <a:rPr lang="ru-RU" dirty="0" err="1">
                <a:solidFill>
                  <a:srgbClr val="333333"/>
                </a:solidFill>
                <a:latin typeface="GT Esti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того часу, як </a:t>
            </a:r>
            <a:r>
              <a:rPr lang="ru-RU" b="1" dirty="0" err="1">
                <a:solidFill>
                  <a:srgbClr val="333333"/>
                </a:solidFill>
                <a:latin typeface="inherit"/>
              </a:rPr>
              <a:t>Віктор</a:t>
            </a:r>
            <a:r>
              <a:rPr lang="ru-RU" b="1" dirty="0">
                <a:solidFill>
                  <a:srgbClr val="333333"/>
                </a:solidFill>
                <a:latin typeface="inherit"/>
              </a:rPr>
              <a:t> Дудар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 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поліг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смертю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хоробрих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захищаючи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Україну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від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російських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загарбників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його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 </a:t>
            </a:r>
            <a:r>
              <a:rPr lang="ru-RU" b="1" dirty="0">
                <a:solidFill>
                  <a:srgbClr val="333333"/>
                </a:solidFill>
                <a:latin typeface="inherit"/>
              </a:rPr>
              <a:t>дружина Оксана Дудар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 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ні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мить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не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забувала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про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найдорожчу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серцю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людину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оголюючи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соціуму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під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час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спілкування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зі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спільними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друзями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фейсбук-сторінці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свій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пекучий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біль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втрати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Саме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в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ці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миті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народжувалося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дебютне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видання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– «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Щоденник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GT Esti"/>
              </a:rPr>
              <a:t>вдови</a:t>
            </a:r>
            <a:r>
              <a:rPr lang="ru-RU" dirty="0">
                <a:solidFill>
                  <a:srgbClr val="333333"/>
                </a:solidFill>
                <a:latin typeface="GT Esti"/>
              </a:rPr>
              <a:t>».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2D709A-752C-4320-B396-4BD4F18B5E8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08348" y="5220070"/>
            <a:ext cx="1689772" cy="148956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34B2998-F939-44C4-AE06-66989FF301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47148" y="6140298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6194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D11E1AA-01B5-45F6-BB8C-A66ACA87BD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4163E94-9A72-4CF3-801E-FCD2CCBA71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A57615-7107-483D-A227-8F214252F4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0730" y="1536366"/>
            <a:ext cx="3179533" cy="470854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0E164682-04F1-49B4-A6DD-A62E83738FE2}"/>
              </a:ext>
            </a:extLst>
          </p:cNvPr>
          <p:cNvSpPr/>
          <p:nvPr/>
        </p:nvSpPr>
        <p:spPr>
          <a:xfrm>
            <a:off x="1500326" y="798624"/>
            <a:ext cx="95168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Кононенко, Євгенія. Той божевільний рік /Євгенія Кононенко. – Львів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Видавництво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Анетти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Антоненко, 2023. – 176 с. </a:t>
            </a:r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601A28F1-C1DA-40EF-9572-4605123B590C}"/>
              </a:ext>
            </a:extLst>
          </p:cNvPr>
          <p:cNvSpPr/>
          <p:nvPr/>
        </p:nvSpPr>
        <p:spPr>
          <a:xfrm>
            <a:off x="4631460" y="1819360"/>
            <a:ext cx="651767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Будь-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який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досвід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завжди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унікальний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та коли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мова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твору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наближається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до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ступеня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неординарності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Великого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Досвіду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якщо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автору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пощастить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увійти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в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справді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відсторонений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стан, то написаний текст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міститиме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ті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зерна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істини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які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дають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книжці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шанс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пережити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свій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час.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Протягом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чи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не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всього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2022 року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письменниця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Євгенія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Кононенко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дуже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коротко,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іноді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кількома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словами,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фіксувала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події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свого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приватного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життя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й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війни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в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Україні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Бо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24 лютого і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місяць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по тому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лишалася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в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Києві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поки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наприкінці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березня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не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зважилася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із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невиліковно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хворою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донькою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полишити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рідний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дім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 Страшно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лишатися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страшно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їхати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запрошення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з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Франції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 Так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авторка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врешті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зупинилася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у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помешканні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подруги-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письменниці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... І за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кожної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можливості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писати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професійний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письменник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мусить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писати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Тоді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якомога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більше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читачів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мають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змогу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відчитати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те,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що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іноді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дуже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важко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ословити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Трагедії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великої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Історії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та малого приватного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життя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переплітаються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надія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й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розпач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зливаються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між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рядків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, та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хоча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«Той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Божевільний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Рік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»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Євгенії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Кононенко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читається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як роман,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всі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події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й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перипетії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в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цій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історії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 </a:t>
            </a:r>
            <a:r>
              <a:rPr lang="ru-RU" sz="1600" b="0" i="0" dirty="0" err="1">
                <a:solidFill>
                  <a:srgbClr val="222222"/>
                </a:solidFill>
                <a:effectLst/>
                <a:latin typeface="Mabry Pro"/>
              </a:rPr>
              <a:t>справжні</a:t>
            </a:r>
            <a:r>
              <a:rPr lang="ru-RU" sz="1600" b="0" i="0" dirty="0">
                <a:solidFill>
                  <a:srgbClr val="222222"/>
                </a:solidFill>
                <a:effectLst/>
                <a:latin typeface="Mabry Pro"/>
              </a:rPr>
              <a:t>.</a:t>
            </a:r>
            <a:endParaRPr lang="ru-RU" sz="1600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EDBB5C-B906-478E-9ECD-B5B232B7E9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2715" y="5406828"/>
            <a:ext cx="1637110" cy="144314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6746D34-57C4-4411-8654-DB40D01B9A9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3653" y="6195033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06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A6A5903-0885-4A6B-952A-D2D787CBC6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DC137D-9690-4A39-B5D3-77A413D2D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329A5A6-A3A0-4736-AAE4-65E338D18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043" y="1958812"/>
            <a:ext cx="2632089" cy="4013350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323D808-4DB3-4445-BF06-57376E79C574}"/>
              </a:ext>
            </a:extLst>
          </p:cNvPr>
          <p:cNvSpPr/>
          <p:nvPr/>
        </p:nvSpPr>
        <p:spPr>
          <a:xfrm>
            <a:off x="1384916" y="865418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>
                <a:solidFill>
                  <a:srgbClr val="000000"/>
                </a:solidFill>
                <a:latin typeface="Open Sans"/>
              </a:rPr>
              <a:t>Іваницька, Яна. Війна очима киянки. Рік перший. Лютий. / Яна Іваницька. – К Саміт-Книга, 2023. – 420 с.</a:t>
            </a:r>
            <a:endParaRPr lang="ru-RU" i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5595011-285E-4C14-B422-56C4943A5CDB}"/>
              </a:ext>
            </a:extLst>
          </p:cNvPr>
          <p:cNvSpPr/>
          <p:nvPr/>
        </p:nvSpPr>
        <p:spPr>
          <a:xfrm>
            <a:off x="3900377" y="1740023"/>
            <a:ext cx="715958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Авторка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свідком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полишала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штурму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Ніхто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знав,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увірветься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дика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навала до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У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наївно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думалося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йде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в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й-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сько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бомблять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стратегічні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Лякала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танки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винищувачі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остерігатися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самих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Адже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кияни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здогадувалися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них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піддають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тортурам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зв'яза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-них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мирних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ґвалтують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жінок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розстрілюють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цив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льн</a:t>
            </a:r>
            <a:r>
              <a:rPr lang="en-US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автомобі-лі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стала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відомою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втечі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російських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військ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Київської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А в той час,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знаходячись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в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епіцентрі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вони могли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молитися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акомпанемент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вибухів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лунали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Бучі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Ірпеня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Мощуна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Гостомеля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вірити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ВІРИТИ,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центр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давньої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Русі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вважалося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сакральним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ВИСТОЇТЬ...                      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Отже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книга –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воєнного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Києва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про те, як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змінювало-ся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внутрішнє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«я»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киян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тиском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обставин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гартувався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Дух. Про людей,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думки,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переживання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культурне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столиці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гумор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 ЖИТТЯ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всупереч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поставлених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путіним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задач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знищити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just"/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сторінках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опубліковано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есе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Я.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Іваницької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написані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війну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ілюструються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серією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фотогра-фій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автора,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Валентини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Волкової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Ігоря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Захаренка, на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яких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зафіксовані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найстрашніші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злочини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армії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рф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3EBAFBD-A59A-418B-B12A-9E39ED3354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888" y="5316790"/>
            <a:ext cx="1639966" cy="14448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ACD4630-675F-4344-B019-7A33667D34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0638" y="6023081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780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8AB4F676-F5FC-48F2-99D6-6BB50AAAAE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84B2001-81E2-4C88-9BFE-288DDCFBE6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553" y="551437"/>
            <a:ext cx="10406774" cy="575512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10C694-C2B3-4AFA-891E-D337482568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916" y="1704217"/>
            <a:ext cx="2831977" cy="4288366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D68A857-FCA9-429E-96B0-FD49FB3D53FE}"/>
              </a:ext>
            </a:extLst>
          </p:cNvPr>
          <p:cNvSpPr/>
          <p:nvPr/>
        </p:nvSpPr>
        <p:spPr>
          <a:xfrm>
            <a:off x="1384916" y="865418"/>
            <a:ext cx="862021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Біляковська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Христина. Я тебе…війна.100 історій кохання / Христина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Біляковська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. – Харків</a:t>
            </a:r>
            <a:r>
              <a:rPr lang="en-US" b="1" i="1" dirty="0">
                <a:solidFill>
                  <a:srgbClr val="000000"/>
                </a:solidFill>
                <a:latin typeface="Open Sans"/>
              </a:rPr>
              <a:t>: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uk-UA" b="1" i="1" dirty="0" err="1">
                <a:solidFill>
                  <a:srgbClr val="000000"/>
                </a:solidFill>
                <a:latin typeface="Open Sans"/>
              </a:rPr>
              <a:t>Віват</a:t>
            </a:r>
            <a:r>
              <a:rPr lang="uk-UA" b="1" i="1" dirty="0">
                <a:solidFill>
                  <a:srgbClr val="000000"/>
                </a:solidFill>
                <a:latin typeface="Open Sans"/>
              </a:rPr>
              <a:t>, 2023. – 224 с.</a:t>
            </a:r>
            <a:endParaRPr lang="ru-RU" i="1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09838718-B4C3-40D5-AF31-39040CBE207D}"/>
              </a:ext>
            </a:extLst>
          </p:cNvPr>
          <p:cNvSpPr/>
          <p:nvPr/>
        </p:nvSpPr>
        <p:spPr>
          <a:xfrm>
            <a:off x="4468427" y="1739329"/>
            <a:ext cx="6096000" cy="433965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безсила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коханням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з’являється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попри все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силу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заради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пережити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будь-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полон,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травмування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кілометрів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відстані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безсонні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ночі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стать, страх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просто словами,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ніякого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тоді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коли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помножене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два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кохання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доводиться нести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крізь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життя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самотою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разом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болем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воно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щезає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книжки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увійшли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реальних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українок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українців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зустріли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втратили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одного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весілля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після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третього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побачення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розпис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лікарні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без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білої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сукні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гостей, про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-море, 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ніколи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зазирнути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 Про силу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кохання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яке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допомагає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здолати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темряву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проєкт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«Я тебе…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заснували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Христина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Біляковська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Вікторія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Середа 2022 року.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Авторки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командою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шукають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записують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розповідають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історії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кохання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війни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про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сотні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абсолютно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різних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пар: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військових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госпітальєрів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рятувальників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інших</a:t>
            </a:r>
            <a:r>
              <a:rPr lang="ru-RU" dirty="0">
                <a:solidFill>
                  <a:srgbClr val="000000"/>
                </a:solidFill>
                <a:latin typeface="__Roboto_57c311"/>
              </a:rPr>
              <a:t>.</a:t>
            </a:r>
          </a:p>
          <a:p>
            <a:endParaRPr lang="ru-RU" b="0" i="0" dirty="0">
              <a:solidFill>
                <a:srgbClr val="000000"/>
              </a:solidFill>
              <a:effectLst/>
              <a:latin typeface="__Roboto_57c311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BFEB5C-6D90-442B-B9F6-E60FA0A48F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7888" y="5316790"/>
            <a:ext cx="1639966" cy="144487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98F2CB-4C6C-4020-9CE6-52B9301D1B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9718" y="6189363"/>
            <a:ext cx="2658086" cy="597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5527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658</TotalTime>
  <Words>1516</Words>
  <Application>Microsoft Office PowerPoint</Application>
  <PresentationFormat>Широкоэкранный</PresentationFormat>
  <Paragraphs>39</Paragraphs>
  <Slides>11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22" baseType="lpstr">
      <vt:lpstr>__Roboto_57c311</vt:lpstr>
      <vt:lpstr>-apple-system</vt:lpstr>
      <vt:lpstr>Arial</vt:lpstr>
      <vt:lpstr>Calibri</vt:lpstr>
      <vt:lpstr>Calibri Light</vt:lpstr>
      <vt:lpstr>GT Esti</vt:lpstr>
      <vt:lpstr>inherit</vt:lpstr>
      <vt:lpstr>Mabry Pro</vt:lpstr>
      <vt:lpstr>Open Sans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43</cp:revision>
  <dcterms:created xsi:type="dcterms:W3CDTF">2024-02-07T08:57:51Z</dcterms:created>
  <dcterms:modified xsi:type="dcterms:W3CDTF">2024-11-20T09:48:54Z</dcterms:modified>
</cp:coreProperties>
</file>