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1" r:id="rId4"/>
    <p:sldId id="257" r:id="rId5"/>
    <p:sldId id="260" r:id="rId6"/>
    <p:sldId id="265" r:id="rId7"/>
    <p:sldId id="258" r:id="rId8"/>
    <p:sldId id="266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3957C-E305-4853-845F-9E1B6B8C31D0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EF9CA-B3B4-48B0-ACD1-6A566B1D8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36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EF9CA-B3B4-48B0-ACD1-6A566B1D86C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9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EF9CA-B3B4-48B0-ACD1-6A566B1D86C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7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CA6-EE53-47F5-ADDF-A8BFC469BF88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8B416B7-1411-4B68-8A4F-B0934F0A44A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2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CA6-EE53-47F5-ADDF-A8BFC469BF88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16B7-1411-4B68-8A4F-B0934F0A44AC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65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CA6-EE53-47F5-ADDF-A8BFC469BF88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16B7-1411-4B68-8A4F-B0934F0A44A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89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CA6-EE53-47F5-ADDF-A8BFC469BF88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16B7-1411-4B68-8A4F-B0934F0A44AC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46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CA6-EE53-47F5-ADDF-A8BFC469BF88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16B7-1411-4B68-8A4F-B0934F0A44A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54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CA6-EE53-47F5-ADDF-A8BFC469BF88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16B7-1411-4B68-8A4F-B0934F0A44AC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71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CA6-EE53-47F5-ADDF-A8BFC469BF88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16B7-1411-4B68-8A4F-B0934F0A44AC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10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CA6-EE53-47F5-ADDF-A8BFC469BF88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16B7-1411-4B68-8A4F-B0934F0A44AC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99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CA6-EE53-47F5-ADDF-A8BFC469BF88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16B7-1411-4B68-8A4F-B0934F0A4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8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CA6-EE53-47F5-ADDF-A8BFC469BF88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16B7-1411-4B68-8A4F-B0934F0A44AC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08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E691CA6-EE53-47F5-ADDF-A8BFC469BF88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16B7-1411-4B68-8A4F-B0934F0A44AC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1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91CA6-EE53-47F5-ADDF-A8BFC469BF88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8B416B7-1411-4B68-8A4F-B0934F0A44A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05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55A01F-60B3-4376-84D2-BE368E9901C0}"/>
              </a:ext>
            </a:extLst>
          </p:cNvPr>
          <p:cNvSpPr/>
          <p:nvPr/>
        </p:nvSpPr>
        <p:spPr>
          <a:xfrm>
            <a:off x="1073693" y="727724"/>
            <a:ext cx="7727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uk-UA" sz="3600" b="1" i="1" dirty="0">
                <a:solidFill>
                  <a:schemeClr val="accent6">
                    <a:lumMod val="75000"/>
                  </a:schemeClr>
                </a:solidFill>
              </a:rPr>
              <a:t>ПОПУЛЯРНА ПСИХОЛОГІЯ</a:t>
            </a:r>
            <a:br>
              <a:rPr lang="uk-UA" sz="36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3600" b="1" i="1" dirty="0">
                <a:solidFill>
                  <a:schemeClr val="accent6">
                    <a:lumMod val="75000"/>
                  </a:schemeClr>
                </a:solidFill>
              </a:rPr>
              <a:t>           ДЛЯ ВСІХ І КОЖНОГО</a:t>
            </a:r>
          </a:p>
        </p:txBody>
      </p:sp>
      <p:pic>
        <p:nvPicPr>
          <p:cNvPr id="1026" name="Picture 2" descr="Цікава психологія - Home | Facebook">
            <a:extLst>
              <a:ext uri="{FF2B5EF4-FFF2-40B4-BE49-F238E27FC236}">
                <a16:creationId xmlns:a16="http://schemas.microsoft.com/office/drawing/2014/main" id="{2D5D643E-C09F-4541-A8C0-1B46FF8A3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49"/>
            <a:ext cx="2372277" cy="2372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езентация на тему: &amp;quot;Мій світ психології&amp;quot;. Скачать бесплатно и без  регистрации.">
            <a:extLst>
              <a:ext uri="{FF2B5EF4-FFF2-40B4-BE49-F238E27FC236}">
                <a16:creationId xmlns:a16="http://schemas.microsoft.com/office/drawing/2014/main" id="{0BA9F191-6633-4C80-8113-92BB5695E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230" y="2701276"/>
            <a:ext cx="45417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езентация на тему: &amp;quot;Мій світ психології&amp;quot;. Скачать бесплатно и без  регистрации.">
            <a:extLst>
              <a:ext uri="{FF2B5EF4-FFF2-40B4-BE49-F238E27FC236}">
                <a16:creationId xmlns:a16="http://schemas.microsoft.com/office/drawing/2014/main" id="{7E0AB1A4-DFCC-41D9-8683-E9DE7501F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/>
        </p:blipFill>
        <p:spPr bwMode="auto">
          <a:xfrm>
            <a:off x="7670108" y="0"/>
            <a:ext cx="4541769" cy="270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1333E9-80DF-4312-A8CF-CB76B23A3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0145">
            <a:off x="77962" y="2926106"/>
            <a:ext cx="1977348" cy="32041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B68853-0A56-48BD-920A-D407CE647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43570">
            <a:off x="1803479" y="2603131"/>
            <a:ext cx="2077761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37A3B3-55D3-49D4-8274-A0708E7D7F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905">
            <a:off x="3495185" y="2936869"/>
            <a:ext cx="2263274" cy="31960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405388-DE59-4747-999E-D8B15C66D7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3169" y="2603131"/>
            <a:ext cx="1897184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E8934FB-983B-4AA1-9A01-540446772726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14443" r="66260" b="57924"/>
          <a:stretch/>
        </p:blipFill>
        <p:spPr bwMode="auto">
          <a:xfrm>
            <a:off x="307290" y="4996858"/>
            <a:ext cx="599606" cy="6351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4A8CA3A-8384-4831-907B-8B1B187A0E36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14443" r="66260" b="57924"/>
          <a:stretch/>
        </p:blipFill>
        <p:spPr bwMode="auto">
          <a:xfrm>
            <a:off x="1886916" y="4098193"/>
            <a:ext cx="599606" cy="6351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C95E0007-85AB-4F4B-84F0-22590A73E65D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14443" r="66260" b="57924"/>
          <a:stretch/>
        </p:blipFill>
        <p:spPr bwMode="auto">
          <a:xfrm>
            <a:off x="3722922" y="4210608"/>
            <a:ext cx="599606" cy="6351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D1F71DC-8F4B-4466-9644-D6A121FEB2E7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14443" r="66260" b="57924"/>
          <a:stretch/>
        </p:blipFill>
        <p:spPr bwMode="auto">
          <a:xfrm>
            <a:off x="6001889" y="4415775"/>
            <a:ext cx="599606" cy="6351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08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756D5-37AC-40DD-972D-C29FA4258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609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2F534E-2F14-4E69-87FB-9BCBDF405959}"/>
              </a:ext>
            </a:extLst>
          </p:cNvPr>
          <p:cNvSpPr txBox="1"/>
          <p:nvPr/>
        </p:nvSpPr>
        <p:spPr>
          <a:xfrm>
            <a:off x="1226135" y="-16575"/>
            <a:ext cx="10817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Шановні друзі! Запрошуємо вас до Виноградівської </a:t>
            </a:r>
            <a:r>
              <a:rPr lang="uk-UA" sz="2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центральної публічної бібліотеки №1 </a:t>
            </a:r>
            <a:r>
              <a:rPr lang="uk-UA" sz="2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переглянути </a:t>
            </a:r>
            <a:r>
              <a:rPr lang="uk-UA" sz="24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підбірку</a:t>
            </a:r>
            <a:r>
              <a:rPr lang="uk-UA" sz="2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книжок «Популярна психологія для всіх і кожного»</a:t>
            </a:r>
            <a:endParaRPr lang="ru-RU" sz="2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3BC08-D75F-496F-95A0-2998FBD67AE9}"/>
              </a:ext>
            </a:extLst>
          </p:cNvPr>
          <p:cNvSpPr txBox="1"/>
          <p:nvPr/>
        </p:nvSpPr>
        <p:spPr>
          <a:xfrm>
            <a:off x="8842905" y="4790036"/>
            <a:ext cx="3200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92D050"/>
                </a:solidFill>
                <a:latin typeface="Arial Narrow" panose="020B0606020202030204" pitchFamily="34" charset="0"/>
              </a:rPr>
              <a:t>Підготувала :</a:t>
            </a:r>
          </a:p>
          <a:p>
            <a:r>
              <a:rPr lang="uk-UA" sz="2000" b="1" i="1" dirty="0">
                <a:solidFill>
                  <a:srgbClr val="92D050"/>
                </a:solidFill>
                <a:latin typeface="Arial Narrow" panose="020B0606020202030204" pitchFamily="34" charset="0"/>
              </a:rPr>
              <a:t>Бібліотекар абонементу</a:t>
            </a:r>
          </a:p>
          <a:p>
            <a:r>
              <a:rPr lang="uk-UA" sz="2000" b="1" i="1" dirty="0" err="1">
                <a:solidFill>
                  <a:srgbClr val="92D050"/>
                </a:solidFill>
                <a:latin typeface="Arial Narrow" panose="020B0606020202030204" pitchFamily="34" charset="0"/>
              </a:rPr>
              <a:t>Бідзіля</a:t>
            </a:r>
            <a:r>
              <a:rPr lang="uk-UA" sz="2000" b="1" i="1" dirty="0">
                <a:solidFill>
                  <a:srgbClr val="92D050"/>
                </a:solidFill>
                <a:latin typeface="Arial Narrow" panose="020B0606020202030204" pitchFamily="34" charset="0"/>
              </a:rPr>
              <a:t> О. Г.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822B8-DF8C-4692-ACA4-B5280BE2A5F2}"/>
              </a:ext>
            </a:extLst>
          </p:cNvPr>
          <p:cNvSpPr txBox="1"/>
          <p:nvPr/>
        </p:nvSpPr>
        <p:spPr>
          <a:xfrm rot="20986847">
            <a:off x="363641" y="1438267"/>
            <a:ext cx="334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FF00"/>
                </a:solidFill>
              </a:rPr>
              <a:t>Читайте та </a:t>
            </a:r>
            <a:r>
              <a:rPr lang="uk-UA" sz="2400" b="1" i="1" dirty="0" err="1">
                <a:solidFill>
                  <a:srgbClr val="FFFF00"/>
                </a:solidFill>
              </a:rPr>
              <a:t>самовдосоналюйтеся</a:t>
            </a:r>
            <a:r>
              <a:rPr lang="uk-UA" sz="2400" b="1" i="1" dirty="0">
                <a:solidFill>
                  <a:srgbClr val="FFFF00"/>
                </a:solidFill>
              </a:rPr>
              <a:t>!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B44A6-EDBE-4BCC-B446-43124D122B67}"/>
              </a:ext>
            </a:extLst>
          </p:cNvPr>
          <p:cNvSpPr txBox="1"/>
          <p:nvPr/>
        </p:nvSpPr>
        <p:spPr>
          <a:xfrm rot="985784">
            <a:off x="1173024" y="4248763"/>
            <a:ext cx="3672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C000"/>
                </a:solidFill>
              </a:rPr>
              <a:t>Бажаємо Вам стати кращою версією себе!!!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59EEE-25A0-4D9F-BC68-A3FF785DC1BC}"/>
              </a:ext>
            </a:extLst>
          </p:cNvPr>
          <p:cNvSpPr txBox="1"/>
          <p:nvPr/>
        </p:nvSpPr>
        <p:spPr>
          <a:xfrm>
            <a:off x="5305226" y="6307989"/>
            <a:ext cx="277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ДАЛІ</a:t>
            </a:r>
            <a:r>
              <a:rPr lang="uk-UA" sz="2000" dirty="0"/>
              <a:t> </a:t>
            </a:r>
            <a:r>
              <a:rPr lang="uk-UA" sz="2400" b="1" i="1" dirty="0"/>
              <a:t>БУДЕ</a:t>
            </a:r>
            <a:r>
              <a:rPr lang="uk-UA" sz="2000" b="1" i="1" dirty="0"/>
              <a:t>…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36906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Що почитати з пледом і какао: 15 книжок жовтня">
            <a:extLst>
              <a:ext uri="{FF2B5EF4-FFF2-40B4-BE49-F238E27FC236}">
                <a16:creationId xmlns:a16="http://schemas.microsoft.com/office/drawing/2014/main" id="{486759DE-87F8-49D8-B3B7-1AAA3DBF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1968" cy="613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B2F9E8-71C5-45FC-8631-CF6A2D9BB702}"/>
              </a:ext>
            </a:extLst>
          </p:cNvPr>
          <p:cNvSpPr txBox="1"/>
          <p:nvPr/>
        </p:nvSpPr>
        <p:spPr>
          <a:xfrm>
            <a:off x="66461" y="360136"/>
            <a:ext cx="3836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Ця книжка </a:t>
            </a:r>
            <a:r>
              <a:rPr lang="uk-UA" sz="2000" b="1" dirty="0">
                <a:solidFill>
                  <a:srgbClr val="92D050"/>
                </a:solidFill>
                <a:latin typeface="Comic Sans MS" panose="030F0702030302020204" pitchFamily="66" charset="0"/>
              </a:rPr>
              <a:t>для кожного</a:t>
            </a:r>
            <a:r>
              <a:rPr lang="uk-UA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, хто ніяк не може зробити чогось спільно з людьми, які від нього відрізняються</a:t>
            </a:r>
            <a:endParaRPr lang="ru-RU" sz="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https://romny-vk.gov.ua/wp-content/uploads/2021/06/banner-rassyilka-podari-biblioteke-knigu-e1622704290459-350x146.jpg">
            <a:extLst>
              <a:ext uri="{FF2B5EF4-FFF2-40B4-BE49-F238E27FC236}">
                <a16:creationId xmlns:a16="http://schemas.microsoft.com/office/drawing/2014/main" id="{0C2D7844-2B2E-4D7C-ABAD-808EC5A9A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60" r="6765"/>
          <a:stretch/>
        </p:blipFill>
        <p:spPr bwMode="auto">
          <a:xfrm>
            <a:off x="8570543" y="578"/>
            <a:ext cx="3621457" cy="613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F232C1-F712-4229-B907-AD562DA30DE4}"/>
              </a:ext>
            </a:extLst>
          </p:cNvPr>
          <p:cNvSpPr txBox="1"/>
          <p:nvPr/>
        </p:nvSpPr>
        <p:spPr>
          <a:xfrm>
            <a:off x="8570543" y="3816620"/>
            <a:ext cx="3357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Comic Sans MS" panose="030F0702030302020204" pitchFamily="66" charset="0"/>
              </a:rPr>
              <a:t>Ця книжка </a:t>
            </a:r>
            <a:r>
              <a:rPr lang="uk-UA" sz="2000" b="1" dirty="0">
                <a:solidFill>
                  <a:srgbClr val="92D050"/>
                </a:solidFill>
                <a:latin typeface="Comic Sans MS" panose="030F0702030302020204" pitchFamily="66" charset="0"/>
              </a:rPr>
              <a:t>для всіх</a:t>
            </a:r>
            <a:r>
              <a:rPr lang="uk-UA" sz="2000" b="1" dirty="0">
                <a:latin typeface="Comic Sans MS" panose="030F0702030302020204" pitchFamily="66" charset="0"/>
              </a:rPr>
              <a:t>, кому потрібен прорив у роботі не лише з колегами та друзями, а й з опонентами та ворогами.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1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A2B5B-CDF2-43FB-AB21-35A23BE969DC}"/>
              </a:ext>
            </a:extLst>
          </p:cNvPr>
          <p:cNvSpPr txBox="1"/>
          <p:nvPr/>
        </p:nvSpPr>
        <p:spPr>
          <a:xfrm>
            <a:off x="1596281" y="421439"/>
            <a:ext cx="617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>
                <a:solidFill>
                  <a:srgbClr val="002060"/>
                </a:solidFill>
              </a:rPr>
              <a:t>Кехейн</a:t>
            </a:r>
            <a:r>
              <a:rPr lang="uk-UA" b="1" i="1" dirty="0">
                <a:solidFill>
                  <a:srgbClr val="002060"/>
                </a:solidFill>
              </a:rPr>
              <a:t>, Адам. Взаємодія з ворогом / А. </a:t>
            </a:r>
            <a:r>
              <a:rPr lang="uk-UA" b="1" i="1" dirty="0" err="1">
                <a:solidFill>
                  <a:srgbClr val="002060"/>
                </a:solidFill>
              </a:rPr>
              <a:t>Кехейн</a:t>
            </a:r>
            <a:r>
              <a:rPr lang="uk-UA" b="1" i="1" dirty="0">
                <a:solidFill>
                  <a:srgbClr val="002060"/>
                </a:solidFill>
              </a:rPr>
              <a:t>. – К.</a:t>
            </a:r>
            <a:r>
              <a:rPr lang="en-US" b="1" i="1" dirty="0">
                <a:solidFill>
                  <a:srgbClr val="002060"/>
                </a:solidFill>
              </a:rPr>
              <a:t>:</a:t>
            </a:r>
            <a:r>
              <a:rPr lang="uk-UA" b="1" i="1" dirty="0">
                <a:solidFill>
                  <a:srgbClr val="002060"/>
                </a:solidFill>
              </a:rPr>
              <a:t> Лабораторія, 2021. – 156 с.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Взаємодія з ворогом. Як працювати з людьми, які не викликають ні довіри, ні  симпатій - Адам Кехейн :: БІЗНЕС-КНИГИ на Management.com.ua :: мобільна  версія">
            <a:extLst>
              <a:ext uri="{FF2B5EF4-FFF2-40B4-BE49-F238E27FC236}">
                <a16:creationId xmlns:a16="http://schemas.microsoft.com/office/drawing/2014/main" id="{B7913DEF-8B5E-4712-ADDF-C4AA0120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54" y="1489209"/>
            <a:ext cx="2505510" cy="405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773897-9774-497F-96E6-501A4439D50B}"/>
              </a:ext>
            </a:extLst>
          </p:cNvPr>
          <p:cNvSpPr/>
          <p:nvPr/>
        </p:nvSpPr>
        <p:spPr>
          <a:xfrm>
            <a:off x="3058597" y="1489209"/>
            <a:ext cx="553106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Georgia" panose="02040502050405020303" pitchFamily="18" charset="0"/>
              </a:rPr>
              <a:t>Мабуть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всім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знайома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ситуація</a:t>
            </a:r>
            <a:r>
              <a:rPr lang="ru-RU" sz="1600" dirty="0">
                <a:latin typeface="Georgia" panose="02040502050405020303" pitchFamily="18" charset="0"/>
              </a:rPr>
              <a:t>, коли </a:t>
            </a:r>
            <a:r>
              <a:rPr lang="ru-RU" sz="1600" dirty="0" err="1">
                <a:latin typeface="Georgia" panose="02040502050405020303" pitchFamily="18" charset="0"/>
              </a:rPr>
              <a:t>потрібно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розв’язувати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певну</a:t>
            </a:r>
            <a:r>
              <a:rPr lang="ru-RU" sz="1600" dirty="0">
                <a:latin typeface="Georgia" panose="02040502050405020303" pitchFamily="18" charset="0"/>
              </a:rPr>
              <a:t> проблему, але </a:t>
            </a:r>
            <a:r>
              <a:rPr lang="ru-RU" sz="1600" dirty="0" err="1">
                <a:latin typeface="Georgia" panose="02040502050405020303" pitchFamily="18" charset="0"/>
              </a:rPr>
              <a:t>залучені</a:t>
            </a:r>
            <a:r>
              <a:rPr lang="ru-RU" sz="1600" dirty="0">
                <a:latin typeface="Georgia" panose="02040502050405020303" pitchFamily="18" charset="0"/>
              </a:rPr>
              <a:t> у </a:t>
            </a:r>
            <a:r>
              <a:rPr lang="ru-RU" sz="1600" dirty="0" err="1">
                <a:latin typeface="Georgia" panose="02040502050405020303" pitchFamily="18" charset="0"/>
              </a:rPr>
              <a:t>цей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процес</a:t>
            </a:r>
            <a:r>
              <a:rPr lang="ru-RU" sz="1600" dirty="0">
                <a:latin typeface="Georgia" panose="02040502050405020303" pitchFamily="18" charset="0"/>
              </a:rPr>
              <a:t> люди </a:t>
            </a:r>
            <a:r>
              <a:rPr lang="ru-RU" sz="1600" dirty="0" err="1">
                <a:latin typeface="Georgia" panose="02040502050405020303" pitchFamily="18" charset="0"/>
              </a:rPr>
              <a:t>мають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цілковито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різні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бачення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подальших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дій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r>
              <a:rPr lang="ru-RU" sz="1600" dirty="0" err="1">
                <a:latin typeface="Georgia" panose="02040502050405020303" pitchFamily="18" charset="0"/>
              </a:rPr>
              <a:t>Рішення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затягується</a:t>
            </a:r>
            <a:r>
              <a:rPr lang="ru-RU" sz="1600" dirty="0">
                <a:latin typeface="Georgia" panose="02040502050405020303" pitchFamily="18" charset="0"/>
              </a:rPr>
              <a:t>, робота </a:t>
            </a:r>
            <a:r>
              <a:rPr lang="ru-RU" sz="1600" dirty="0" err="1">
                <a:latin typeface="Georgia" panose="02040502050405020303" pitchFamily="18" charset="0"/>
              </a:rPr>
              <a:t>стоїть</a:t>
            </a:r>
            <a:r>
              <a:rPr lang="ru-RU" sz="1600" dirty="0">
                <a:latin typeface="Georgia" panose="02040502050405020303" pitchFamily="18" charset="0"/>
              </a:rPr>
              <a:t> на </a:t>
            </a:r>
            <a:r>
              <a:rPr lang="ru-RU" sz="1600" dirty="0" err="1">
                <a:latin typeface="Georgia" panose="02040502050405020303" pitchFamily="18" charset="0"/>
              </a:rPr>
              <a:t>місці</a:t>
            </a:r>
            <a:r>
              <a:rPr lang="ru-RU" sz="1600" dirty="0">
                <a:latin typeface="Georgia" panose="02040502050405020303" pitchFamily="18" charset="0"/>
              </a:rPr>
              <a:t>, переговори </a:t>
            </a:r>
            <a:r>
              <a:rPr lang="ru-RU" sz="1600" dirty="0" err="1">
                <a:latin typeface="Georgia" panose="02040502050405020303" pitchFamily="18" charset="0"/>
              </a:rPr>
              <a:t>займають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години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дні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тижні</a:t>
            </a:r>
            <a:r>
              <a:rPr lang="ru-RU" sz="1600" dirty="0">
                <a:latin typeface="Georgia" panose="02040502050405020303" pitchFamily="18" charset="0"/>
              </a:rPr>
              <a:t>…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Адам </a:t>
            </a:r>
            <a:r>
              <a:rPr lang="ru-RU" sz="1600" dirty="0" err="1">
                <a:latin typeface="Georgia" panose="02040502050405020303" pitchFamily="18" charset="0"/>
              </a:rPr>
              <a:t>Кехейн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допомагає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примирити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сторони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конфліктної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ситуації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r>
              <a:rPr lang="ru-RU" sz="1600" dirty="0" err="1">
                <a:latin typeface="Georgia" panose="02040502050405020303" pitchFamily="18" charset="0"/>
              </a:rPr>
              <a:t>Він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пропонує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дуже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чіткий</a:t>
            </a:r>
            <a:r>
              <a:rPr lang="ru-RU" sz="1600" dirty="0">
                <a:latin typeface="Georgia" panose="02040502050405020303" pitchFamily="18" charset="0"/>
              </a:rPr>
              <a:t> план </a:t>
            </a:r>
            <a:r>
              <a:rPr lang="ru-RU" sz="1600" dirty="0" err="1">
                <a:latin typeface="Georgia" panose="02040502050405020303" pitchFamily="18" charset="0"/>
              </a:rPr>
              <a:t>дій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щодо</a:t>
            </a:r>
            <a:r>
              <a:rPr lang="ru-RU" sz="1600" dirty="0">
                <a:latin typeface="Georgia" panose="02040502050405020303" pitchFamily="18" charset="0"/>
              </a:rPr>
              <a:t> того, як </a:t>
            </a:r>
            <a:r>
              <a:rPr lang="ru-RU" sz="1600" dirty="0" err="1">
                <a:latin typeface="Georgia" panose="02040502050405020303" pitchFamily="18" charset="0"/>
              </a:rPr>
              <a:t>можна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співпрацювати</a:t>
            </a:r>
            <a:r>
              <a:rPr lang="ru-RU" sz="1600" dirty="0">
                <a:latin typeface="Georgia" panose="02040502050405020303" pitchFamily="18" charset="0"/>
              </a:rPr>
              <a:t> з </a:t>
            </a:r>
            <a:r>
              <a:rPr lang="ru-RU" sz="1600" dirty="0" err="1">
                <a:latin typeface="Georgia" panose="02040502050405020303" pitchFamily="18" charset="0"/>
              </a:rPr>
              <a:t>кимось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особисто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тобі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неприємним</a:t>
            </a:r>
            <a:r>
              <a:rPr lang="ru-RU" sz="1600" dirty="0">
                <a:latin typeface="Georgia" panose="02040502050405020303" pitchFamily="18" charset="0"/>
              </a:rPr>
              <a:t> та кардинально </a:t>
            </a:r>
            <a:r>
              <a:rPr lang="ru-RU" sz="1600" dirty="0" err="1">
                <a:latin typeface="Georgia" panose="02040502050405020303" pitchFamily="18" charset="0"/>
              </a:rPr>
              <a:t>інакшим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r>
              <a:rPr lang="ru-RU" sz="1600" dirty="0" err="1">
                <a:latin typeface="Georgia" panose="02040502050405020303" pitchFamily="18" charset="0"/>
              </a:rPr>
              <a:t>Його</a:t>
            </a:r>
            <a:r>
              <a:rPr lang="ru-RU" sz="1600" dirty="0">
                <a:latin typeface="Georgia" panose="02040502050405020303" pitchFamily="18" charset="0"/>
              </a:rPr>
              <a:t> методика дозволить легко </a:t>
            </a:r>
            <a:r>
              <a:rPr lang="ru-RU" sz="1600" dirty="0" err="1">
                <a:latin typeface="Georgia" panose="02040502050405020303" pitchFamily="18" charset="0"/>
              </a:rPr>
              <a:t>уникати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неприємних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моментів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вдома</a:t>
            </a:r>
            <a:r>
              <a:rPr lang="ru-RU" sz="1600" dirty="0">
                <a:latin typeface="Georgia" panose="02040502050405020303" pitchFamily="18" charset="0"/>
              </a:rPr>
              <a:t>, на </a:t>
            </a:r>
            <a:r>
              <a:rPr lang="ru-RU" sz="1600" dirty="0" err="1">
                <a:latin typeface="Georgia" panose="02040502050405020303" pitchFamily="18" charset="0"/>
              </a:rPr>
              <a:t>роботі</a:t>
            </a:r>
            <a:r>
              <a:rPr lang="ru-RU" sz="1600" dirty="0">
                <a:latin typeface="Georgia" panose="02040502050405020303" pitchFamily="18" charset="0"/>
              </a:rPr>
              <a:t> й у </a:t>
            </a:r>
            <a:r>
              <a:rPr lang="ru-RU" sz="1600" dirty="0" err="1">
                <a:latin typeface="Georgia" panose="02040502050405020303" pitchFamily="18" charset="0"/>
              </a:rPr>
              <a:t>повсякденному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житті</a:t>
            </a:r>
            <a:r>
              <a:rPr lang="ru-RU" sz="1600" dirty="0">
                <a:latin typeface="Georgia" panose="02040502050405020303" pitchFamily="18" charset="0"/>
              </a:rPr>
              <a:t> та </a:t>
            </a:r>
            <a:r>
              <a:rPr lang="ru-RU" sz="1600" dirty="0" err="1">
                <a:latin typeface="Georgia" panose="02040502050405020303" pitchFamily="18" charset="0"/>
              </a:rPr>
              <a:t>досягати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поставлених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цілей</a:t>
            </a:r>
            <a:r>
              <a:rPr lang="ru-RU" sz="1600" dirty="0">
                <a:latin typeface="Georgia" panose="02040502050405020303" pitchFamily="18" charset="0"/>
              </a:rPr>
              <a:t>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Автор книжки </a:t>
            </a:r>
            <a:r>
              <a:rPr lang="ru-RU" sz="1600" dirty="0" err="1">
                <a:latin typeface="Georgia" panose="02040502050405020303" pitchFamily="18" charset="0"/>
              </a:rPr>
              <a:t>має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досвід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консультацій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щодо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розв’язання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надскладних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міжнародних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питань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тож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він</a:t>
            </a:r>
            <a:r>
              <a:rPr lang="ru-RU" sz="1600" dirty="0">
                <a:latin typeface="Georgia" panose="02040502050405020303" pitchFamily="18" charset="0"/>
              </a:rPr>
              <a:t> точно </a:t>
            </a:r>
            <a:r>
              <a:rPr lang="ru-RU" sz="1600" dirty="0" err="1">
                <a:latin typeface="Georgia" panose="02040502050405020303" pitchFamily="18" charset="0"/>
              </a:rPr>
              <a:t>допоможе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впоратися</a:t>
            </a:r>
            <a:r>
              <a:rPr lang="ru-RU" sz="1600" dirty="0">
                <a:latin typeface="Georgia" panose="02040502050405020303" pitchFamily="18" charset="0"/>
              </a:rPr>
              <a:t> з </a:t>
            </a:r>
            <a:r>
              <a:rPr lang="ru-RU" sz="1600" dirty="0" err="1">
                <a:latin typeface="Georgia" panose="02040502050405020303" pitchFamily="18" charset="0"/>
              </a:rPr>
              <a:t>менш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заплутаними</a:t>
            </a:r>
            <a:r>
              <a:rPr lang="ru-RU" sz="1600" dirty="0">
                <a:latin typeface="Georgia" panose="02040502050405020303" pitchFamily="18" charset="0"/>
              </a:rPr>
              <a:t> і не такими </a:t>
            </a:r>
            <a:r>
              <a:rPr lang="ru-RU" sz="1600" dirty="0" err="1">
                <a:latin typeface="Georgia" panose="02040502050405020303" pitchFamily="18" charset="0"/>
              </a:rPr>
              <a:t>затягнутими</a:t>
            </a:r>
            <a:r>
              <a:rPr lang="ru-RU" sz="1600" dirty="0">
                <a:latin typeface="Georgia" panose="02040502050405020303" pitchFamily="18" charset="0"/>
              </a:rPr>
              <a:t> в </a:t>
            </a:r>
            <a:r>
              <a:rPr lang="ru-RU" sz="1600" dirty="0" err="1">
                <a:latin typeface="Georgia" panose="02040502050405020303" pitchFamily="18" charset="0"/>
              </a:rPr>
              <a:t>часі</a:t>
            </a:r>
            <a:r>
              <a:rPr lang="ru-RU" sz="1600" dirty="0">
                <a:latin typeface="Georgia" panose="02040502050405020303" pitchFamily="18" charset="0"/>
              </a:rPr>
              <a:t> проблемами.</a:t>
            </a:r>
          </a:p>
          <a:p>
            <a:endParaRPr lang="ru-RU" sz="1600" dirty="0"/>
          </a:p>
          <a:p>
            <a:endParaRPr lang="ru-RU" dirty="0"/>
          </a:p>
        </p:txBody>
      </p:sp>
      <p:pic>
        <p:nvPicPr>
          <p:cNvPr id="3076" name="Picture 4" descr="Книгарня &amp;quot;Є&amp;quot; - 🔥 Ексклюзивно в Книгарні «Є» – новинка від... | Facebook">
            <a:extLst>
              <a:ext uri="{FF2B5EF4-FFF2-40B4-BE49-F238E27FC236}">
                <a16:creationId xmlns:a16="http://schemas.microsoft.com/office/drawing/2014/main" id="{AC87B251-F47D-48ED-9020-2CDD79033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9" b="6119"/>
          <a:stretch/>
        </p:blipFill>
        <p:spPr bwMode="auto">
          <a:xfrm>
            <a:off x="8504722" y="0"/>
            <a:ext cx="3497101" cy="613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6C89C3A-2E4D-4FEA-AD9E-4A3F92B361D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14443" r="66260" b="57924"/>
          <a:stretch/>
        </p:blipFill>
        <p:spPr bwMode="auto">
          <a:xfrm>
            <a:off x="704539" y="3916656"/>
            <a:ext cx="599606" cy="6351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ниги автора Нагоскі Е. в Інтернет магазині Дім Книги">
            <a:extLst>
              <a:ext uri="{FF2B5EF4-FFF2-40B4-BE49-F238E27FC236}">
                <a16:creationId xmlns:a16="http://schemas.microsoft.com/office/drawing/2014/main" id="{C50F754E-9B82-4830-836A-2C72B4C5B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90" y="1197609"/>
            <a:ext cx="3075298" cy="4127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Выгорание (Эмили Нагоски и Амелия Нагоски) — купить в МИФе">
            <a:extLst>
              <a:ext uri="{FF2B5EF4-FFF2-40B4-BE49-F238E27FC236}">
                <a16:creationId xmlns:a16="http://schemas.microsoft.com/office/drawing/2014/main" id="{9AE74E45-B118-4FE0-98FA-C03013E36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4" y="1497543"/>
            <a:ext cx="6290717" cy="457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узырек для мыслей: облако 10">
            <a:extLst>
              <a:ext uri="{FF2B5EF4-FFF2-40B4-BE49-F238E27FC236}">
                <a16:creationId xmlns:a16="http://schemas.microsoft.com/office/drawing/2014/main" id="{DD3B4A46-EBA9-43E9-811F-38B39C17F64D}"/>
              </a:ext>
            </a:extLst>
          </p:cNvPr>
          <p:cNvSpPr/>
          <p:nvPr/>
        </p:nvSpPr>
        <p:spPr>
          <a:xfrm>
            <a:off x="469048" y="238566"/>
            <a:ext cx="2035108" cy="1199213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DCDF6-5E10-45CA-9288-9333A9DBC3C1}"/>
              </a:ext>
            </a:extLst>
          </p:cNvPr>
          <p:cNvSpPr txBox="1"/>
          <p:nvPr/>
        </p:nvSpPr>
        <p:spPr>
          <a:xfrm>
            <a:off x="932764" y="411353"/>
            <a:ext cx="203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/>
              <a:t>Емоційне виснаження</a:t>
            </a:r>
            <a:endParaRPr lang="ru-RU" dirty="0"/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B53519DE-7126-4E8B-843D-F8D5ED29FE64}"/>
              </a:ext>
            </a:extLst>
          </p:cNvPr>
          <p:cNvSpPr/>
          <p:nvPr/>
        </p:nvSpPr>
        <p:spPr>
          <a:xfrm>
            <a:off x="2789768" y="365187"/>
            <a:ext cx="2533338" cy="1864201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9E96B-0105-4329-9C6E-7733B997A6DC}"/>
              </a:ext>
            </a:extLst>
          </p:cNvPr>
          <p:cNvSpPr txBox="1"/>
          <p:nvPr/>
        </p:nvSpPr>
        <p:spPr>
          <a:xfrm>
            <a:off x="3078096" y="782837"/>
            <a:ext cx="253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/>
              <a:t>Як подолати стрес, який ви не можете контролювати</a:t>
            </a:r>
            <a:endParaRPr lang="ru-RU" b="1" i="1" dirty="0"/>
          </a:p>
        </p:txBody>
      </p:sp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id="{92EC488F-8A27-4BC2-9869-886579DE9D42}"/>
              </a:ext>
            </a:extLst>
          </p:cNvPr>
          <p:cNvSpPr/>
          <p:nvPr/>
        </p:nvSpPr>
        <p:spPr>
          <a:xfrm>
            <a:off x="6258363" y="187958"/>
            <a:ext cx="2621744" cy="1864201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C3141-A684-4A73-ADA4-96BD1EFE8377}"/>
              </a:ext>
            </a:extLst>
          </p:cNvPr>
          <p:cNvSpPr txBox="1"/>
          <p:nvPr/>
        </p:nvSpPr>
        <p:spPr>
          <a:xfrm>
            <a:off x="6545564" y="574213"/>
            <a:ext cx="20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/>
              <a:t>Чому важливо </a:t>
            </a:r>
            <a:r>
              <a:rPr lang="uk-UA" b="1" i="1" dirty="0" err="1"/>
              <a:t>переосмилити</a:t>
            </a:r>
            <a:r>
              <a:rPr lang="uk-UA" b="1" i="1" dirty="0"/>
              <a:t> успіх та невдачу</a:t>
            </a:r>
            <a:endParaRPr lang="ru-RU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BCA6A-697E-4F79-834A-148A1CD2E3FB}"/>
              </a:ext>
            </a:extLst>
          </p:cNvPr>
          <p:cNvSpPr txBox="1"/>
          <p:nvPr/>
        </p:nvSpPr>
        <p:spPr>
          <a:xfrm>
            <a:off x="4759422" y="4470976"/>
            <a:ext cx="253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002060"/>
                </a:solidFill>
              </a:rPr>
              <a:t>     Індустрія бікіні </a:t>
            </a:r>
          </a:p>
          <a:p>
            <a:r>
              <a:rPr lang="uk-UA" b="1" i="1" dirty="0">
                <a:solidFill>
                  <a:srgbClr val="002060"/>
                </a:solidFill>
              </a:rPr>
              <a:t>та штучні канони         жіночності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5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E1D57A-7BC6-4DBE-B3F8-D3B4150A1210}"/>
              </a:ext>
            </a:extLst>
          </p:cNvPr>
          <p:cNvSpPr txBox="1"/>
          <p:nvPr/>
        </p:nvSpPr>
        <p:spPr>
          <a:xfrm>
            <a:off x="297673" y="590895"/>
            <a:ext cx="675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>
                <a:solidFill>
                  <a:srgbClr val="002060"/>
                </a:solidFill>
              </a:rPr>
              <a:t>Нагоскі</a:t>
            </a:r>
            <a:r>
              <a:rPr lang="uk-UA" b="1" i="1" dirty="0">
                <a:solidFill>
                  <a:srgbClr val="002060"/>
                </a:solidFill>
              </a:rPr>
              <a:t>, Емілі та </a:t>
            </a:r>
            <a:r>
              <a:rPr lang="uk-UA" b="1" i="1" dirty="0" err="1">
                <a:solidFill>
                  <a:srgbClr val="002060"/>
                </a:solidFill>
              </a:rPr>
              <a:t>Амелія</a:t>
            </a:r>
            <a:r>
              <a:rPr lang="uk-UA" b="1" i="1" dirty="0">
                <a:solidFill>
                  <a:srgbClr val="002060"/>
                </a:solidFill>
              </a:rPr>
              <a:t>. Вигоряння / Е. </a:t>
            </a:r>
            <a:r>
              <a:rPr lang="uk-UA" b="1" i="1" dirty="0" err="1">
                <a:solidFill>
                  <a:srgbClr val="002060"/>
                </a:solidFill>
              </a:rPr>
              <a:t>Нагоскі</a:t>
            </a:r>
            <a:r>
              <a:rPr lang="uk-UA" b="1" i="1" dirty="0">
                <a:solidFill>
                  <a:srgbClr val="002060"/>
                </a:solidFill>
              </a:rPr>
              <a:t>. – Харків</a:t>
            </a:r>
            <a:r>
              <a:rPr lang="en-US" b="1" i="1" dirty="0">
                <a:solidFill>
                  <a:srgbClr val="002060"/>
                </a:solidFill>
              </a:rPr>
              <a:t>:</a:t>
            </a:r>
            <a:r>
              <a:rPr lang="uk-UA" b="1" i="1" dirty="0">
                <a:solidFill>
                  <a:srgbClr val="002060"/>
                </a:solidFill>
              </a:rPr>
              <a:t> Книжковий клуб «Клуб сімейного Дозвілля», 2021. – 320 с.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C65E88-F22A-4826-A9A6-35B6ADCD0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571" y="2307955"/>
            <a:ext cx="1639872" cy="1223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8AADCC-B0BB-44A2-82F2-6F497F00A1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3" t="47962" r="16096" b="7264"/>
          <a:stretch/>
        </p:blipFill>
        <p:spPr>
          <a:xfrm>
            <a:off x="7105054" y="409856"/>
            <a:ext cx="1337905" cy="1410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ED28EB-A8DA-497A-BD81-C5659419D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299" y="4019207"/>
            <a:ext cx="1694613" cy="1911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626D51-BA84-45A3-9F08-014588A8B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569" y="105952"/>
            <a:ext cx="3579431" cy="2666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A0CA02-E649-4C96-B721-DD0C9F434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482" y="2740433"/>
            <a:ext cx="3333478" cy="3213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11B46A-D7AD-49D4-AC18-5C04AE047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45347"/>
            <a:ext cx="3009386" cy="42721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401063-16DE-49B3-B327-F96E690BF181}"/>
              </a:ext>
            </a:extLst>
          </p:cNvPr>
          <p:cNvSpPr/>
          <p:nvPr/>
        </p:nvSpPr>
        <p:spPr>
          <a:xfrm>
            <a:off x="2730857" y="1547440"/>
            <a:ext cx="443444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Робочі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проекти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волають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на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роботі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вдома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— кличе купа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немитого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посуду та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дитяча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«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домашка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».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Рахунки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за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комуналку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самі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себе не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оплатять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звіт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сам себе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теж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писати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не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хоче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. А в тебе на все про все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тільки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дві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руки і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ті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без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манікюру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на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який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теж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не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вистачає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ані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часу,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ані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сил.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Бо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ти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—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вигоріла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. Як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набридли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одні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й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ті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самі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поради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: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займайтеся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спортом,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пийте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овочеві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смузі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будьте до себе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милосердними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розфарбовуйте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книжки,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приймайте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пахучі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ванни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висловлюйте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подяку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...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Тобі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кажуть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: «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Ти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маєш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бути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схожою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на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жінку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з </a:t>
            </a:r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Instagram,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із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сяючою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посмішкою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доглянутим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волоссям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стаканчиком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кави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в руках та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сповненої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енергії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».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Досить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цих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патріархальних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меж. Ми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проти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відірваних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від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реальності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стереотипних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порад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для «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щасливої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жінки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». І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поки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інші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пані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вперто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прагнуть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«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мати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все», ми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навчимо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тебе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цінувати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та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любити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те,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що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вже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має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кожна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з нас, — себе: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красиву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усміхнену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та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неповторну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Georgia" panose="02040502050405020303" pitchFamily="18" charset="0"/>
              </a:rPr>
              <a:t>жінку</a:t>
            </a: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</a:rPr>
              <a:t>. </a:t>
            </a:r>
            <a:endParaRPr lang="ru-RU" sz="1400" dirty="0">
              <a:latin typeface="Georgia" panose="02040502050405020303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3928D87-49C6-48F2-8BBD-B9D9B9D0F482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14443" r="66260" b="57924"/>
          <a:stretch/>
        </p:blipFill>
        <p:spPr bwMode="auto">
          <a:xfrm>
            <a:off x="524657" y="3777521"/>
            <a:ext cx="599606" cy="6351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53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10F679-1975-4D85-BAD1-81A927173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459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8E3CF5-33FC-4AD1-A855-658F7B926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9" t="2813" r="1484" b="5249"/>
          <a:stretch/>
        </p:blipFill>
        <p:spPr>
          <a:xfrm rot="20464169">
            <a:off x="1285954" y="2028317"/>
            <a:ext cx="2554258" cy="3806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E76534-CE37-4EEB-9EE5-E3C67F688D99}"/>
              </a:ext>
            </a:extLst>
          </p:cNvPr>
          <p:cNvSpPr txBox="1"/>
          <p:nvPr/>
        </p:nvSpPr>
        <p:spPr>
          <a:xfrm>
            <a:off x="2458151" y="250368"/>
            <a:ext cx="4691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СВОЄЧАСНИЙ ЗАКЛИК ЧИНИТИ ОПІР НЕГАТИВНОМУ ВПЛИВУ СОЦІАЛЬНИХ МЕРЕЖ</a:t>
            </a:r>
            <a:endParaRPr lang="ru-RU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8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02D187-EEFA-4376-A9BC-820F1903FBBA}"/>
              </a:ext>
            </a:extLst>
          </p:cNvPr>
          <p:cNvSpPr txBox="1"/>
          <p:nvPr/>
        </p:nvSpPr>
        <p:spPr>
          <a:xfrm>
            <a:off x="524656" y="428975"/>
            <a:ext cx="768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>
                <a:solidFill>
                  <a:srgbClr val="002060"/>
                </a:solidFill>
              </a:rPr>
              <a:t>Ланьє</a:t>
            </a:r>
            <a:r>
              <a:rPr lang="uk-UA" b="1" i="1" dirty="0">
                <a:solidFill>
                  <a:srgbClr val="002060"/>
                </a:solidFill>
              </a:rPr>
              <a:t>, </a:t>
            </a:r>
            <a:r>
              <a:rPr lang="uk-UA" b="1" i="1" dirty="0" err="1">
                <a:solidFill>
                  <a:srgbClr val="002060"/>
                </a:solidFill>
              </a:rPr>
              <a:t>Джарон</a:t>
            </a:r>
            <a:r>
              <a:rPr lang="uk-UA" b="1" i="1" dirty="0">
                <a:solidFill>
                  <a:srgbClr val="002060"/>
                </a:solidFill>
              </a:rPr>
              <a:t>. 10 причин видалити акаунт із соцмереж просто зараз / Д. </a:t>
            </a:r>
            <a:r>
              <a:rPr lang="uk-UA" b="1" i="1" dirty="0" err="1">
                <a:solidFill>
                  <a:srgbClr val="002060"/>
                </a:solidFill>
              </a:rPr>
              <a:t>Ланьє</a:t>
            </a:r>
            <a:r>
              <a:rPr lang="uk-UA" b="1" i="1" dirty="0">
                <a:solidFill>
                  <a:srgbClr val="002060"/>
                </a:solidFill>
              </a:rPr>
              <a:t>. – Харків</a:t>
            </a:r>
            <a:r>
              <a:rPr lang="en-US" b="1" i="1" dirty="0">
                <a:solidFill>
                  <a:srgbClr val="002060"/>
                </a:solidFill>
              </a:rPr>
              <a:t>:</a:t>
            </a:r>
            <a:r>
              <a:rPr lang="uk-UA" b="1" i="1" dirty="0">
                <a:solidFill>
                  <a:srgbClr val="002060"/>
                </a:solidFill>
              </a:rPr>
              <a:t> </a:t>
            </a:r>
            <a:r>
              <a:rPr lang="uk-UA" b="1" i="1" dirty="0" err="1">
                <a:solidFill>
                  <a:srgbClr val="002060"/>
                </a:solidFill>
              </a:rPr>
              <a:t>Віват</a:t>
            </a:r>
            <a:r>
              <a:rPr lang="uk-UA" b="1" i="1" dirty="0">
                <a:solidFill>
                  <a:srgbClr val="002060"/>
                </a:solidFill>
              </a:rPr>
              <a:t>, 176 с.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824197-EDAE-4F12-9DE0-760D6D0B7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757" y="2631001"/>
            <a:ext cx="2292324" cy="3056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0D3980-7AE0-40DD-A070-5440D861C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4058"/>
            <a:ext cx="2812760" cy="397031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835809-4FC7-44B4-AF5A-C1A0C63C693F}"/>
              </a:ext>
            </a:extLst>
          </p:cNvPr>
          <p:cNvSpPr/>
          <p:nvPr/>
        </p:nvSpPr>
        <p:spPr>
          <a:xfrm>
            <a:off x="3051961" y="1135268"/>
            <a:ext cx="614920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Georgia" panose="02040502050405020303" pitchFamily="18" charset="0"/>
              </a:rPr>
              <a:t>Ваші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дані</a:t>
            </a:r>
            <a:r>
              <a:rPr lang="ru-RU" sz="1600" dirty="0">
                <a:latin typeface="Georgia" panose="02040502050405020303" pitchFamily="18" charset="0"/>
              </a:rPr>
              <a:t> в </a:t>
            </a:r>
            <a:r>
              <a:rPr lang="ru-RU" sz="1600" dirty="0" err="1">
                <a:latin typeface="Georgia" panose="02040502050405020303" pitchFamily="18" charset="0"/>
              </a:rPr>
              <a:t>соцмережах</a:t>
            </a:r>
            <a:r>
              <a:rPr lang="ru-RU" sz="1600" dirty="0">
                <a:latin typeface="Georgia" panose="02040502050405020303" pitchFamily="18" charset="0"/>
              </a:rPr>
              <a:t> нещадно </a:t>
            </a:r>
            <a:r>
              <a:rPr lang="ru-RU" sz="1600" dirty="0" err="1">
                <a:latin typeface="Georgia" panose="02040502050405020303" pitchFamily="18" charset="0"/>
              </a:rPr>
              <a:t>використовують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прикриваючись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добрими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намірами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полегшити</a:t>
            </a:r>
            <a:r>
              <a:rPr lang="ru-RU" sz="1600" dirty="0">
                <a:latin typeface="Georgia" panose="02040502050405020303" pitchFamily="18" charset="0"/>
              </a:rPr>
              <a:t> вам </a:t>
            </a:r>
            <a:r>
              <a:rPr lang="ru-RU" sz="1600" dirty="0" err="1">
                <a:latin typeface="Georgia" panose="02040502050405020303" pitchFamily="18" charset="0"/>
              </a:rPr>
              <a:t>життя</a:t>
            </a:r>
            <a:r>
              <a:rPr lang="ru-RU" sz="1600" dirty="0">
                <a:latin typeface="Georgia" panose="02040502050405020303" pitchFamily="18" charset="0"/>
              </a:rPr>
              <a:t> та </a:t>
            </a:r>
            <a:r>
              <a:rPr lang="ru-RU" sz="1600" dirty="0" err="1">
                <a:latin typeface="Georgia" panose="02040502050405020303" pitchFamily="18" charset="0"/>
              </a:rPr>
              <a:t>можливість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вибору</a:t>
            </a:r>
            <a:r>
              <a:rPr lang="ru-RU" sz="1600" dirty="0">
                <a:latin typeface="Georgia" panose="02040502050405020303" pitchFamily="18" charset="0"/>
              </a:rPr>
              <a:t>. Через алгоритм, </a:t>
            </a:r>
            <a:r>
              <a:rPr lang="ru-RU" sz="1600" dirty="0" err="1">
                <a:latin typeface="Georgia" panose="02040502050405020303" pitchFamily="18" charset="0"/>
              </a:rPr>
              <a:t>який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підбирає</a:t>
            </a:r>
            <a:r>
              <a:rPr lang="ru-RU" sz="1600" dirty="0">
                <a:latin typeface="Georgia" panose="02040502050405020303" pitchFamily="18" charset="0"/>
              </a:rPr>
              <a:t> вам пости в </a:t>
            </a:r>
            <a:r>
              <a:rPr lang="ru-RU" sz="1600" dirty="0" err="1">
                <a:latin typeface="Georgia" panose="02040502050405020303" pitchFamily="18" charset="0"/>
              </a:rPr>
              <a:t>соцмережах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викривлюється</a:t>
            </a:r>
            <a:r>
              <a:rPr lang="ru-RU" sz="1600" dirty="0">
                <a:latin typeface="Georgia" panose="02040502050405020303" pitchFamily="18" charset="0"/>
              </a:rPr>
              <a:t> ваше </a:t>
            </a:r>
            <a:r>
              <a:rPr lang="ru-RU" sz="1600" dirty="0" err="1">
                <a:latin typeface="Georgia" panose="02040502050405020303" pitchFamily="18" charset="0"/>
              </a:rPr>
              <a:t>сприйняття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інформації</a:t>
            </a:r>
            <a:r>
              <a:rPr lang="ru-RU" sz="1600" dirty="0">
                <a:latin typeface="Georgia" panose="02040502050405020303" pitchFamily="18" charset="0"/>
              </a:rPr>
              <a:t> і </a:t>
            </a:r>
            <a:r>
              <a:rPr lang="ru-RU" sz="1600" dirty="0" err="1">
                <a:latin typeface="Georgia" panose="02040502050405020303" pitchFamily="18" charset="0"/>
              </a:rPr>
              <a:t>навіть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змінюється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настрій</a:t>
            </a:r>
            <a:r>
              <a:rPr lang="ru-RU" sz="1600" dirty="0">
                <a:latin typeface="Georgia" panose="02040502050405020303" pitchFamily="18" charset="0"/>
              </a:rPr>
              <a:t>: </a:t>
            </a:r>
            <a:r>
              <a:rPr lang="ru-RU" sz="1600" dirty="0" err="1">
                <a:latin typeface="Georgia" panose="02040502050405020303" pitchFamily="18" charset="0"/>
              </a:rPr>
              <a:t>щасливі</a:t>
            </a:r>
            <a:r>
              <a:rPr lang="ru-RU" sz="1600" dirty="0">
                <a:latin typeface="Georgia" panose="02040502050405020303" pitchFamily="18" charset="0"/>
              </a:rPr>
              <a:t> фото ваших </a:t>
            </a:r>
            <a:r>
              <a:rPr lang="ru-RU" sz="1600" dirty="0" err="1">
                <a:latin typeface="Georgia" panose="02040502050405020303" pitchFamily="18" charset="0"/>
              </a:rPr>
              <a:t>успішних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знайомих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можуть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лише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ще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більше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засмутити</a:t>
            </a:r>
            <a:r>
              <a:rPr lang="ru-RU" sz="1600" dirty="0">
                <a:latin typeface="Georgia" panose="02040502050405020303" pitchFamily="18" charset="0"/>
              </a:rPr>
              <a:t> вас, </a:t>
            </a:r>
            <a:r>
              <a:rPr lang="ru-RU" sz="1600" dirty="0" err="1">
                <a:latin typeface="Georgia" panose="02040502050405020303" pitchFamily="18" charset="0"/>
              </a:rPr>
              <a:t>якщо</a:t>
            </a:r>
            <a:r>
              <a:rPr lang="ru-RU" sz="1600" dirty="0">
                <a:latin typeface="Georgia" panose="02040502050405020303" pitchFamily="18" charset="0"/>
              </a:rPr>
              <a:t> вам і без того </a:t>
            </a:r>
            <a:r>
              <a:rPr lang="ru-RU" sz="1600" dirty="0" err="1">
                <a:latin typeface="Georgia" panose="02040502050405020303" pitchFamily="18" charset="0"/>
              </a:rPr>
              <a:t>сумно</a:t>
            </a:r>
            <a:r>
              <a:rPr lang="ru-RU" sz="1600" dirty="0">
                <a:latin typeface="Georgia" panose="02040502050405020303" pitchFamily="18" charset="0"/>
              </a:rPr>
              <a:t>. І </a:t>
            </a:r>
            <a:r>
              <a:rPr lang="ru-RU" sz="1600" dirty="0" err="1">
                <a:latin typeface="Georgia" panose="02040502050405020303" pitchFamily="18" charset="0"/>
              </a:rPr>
              <a:t>ви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самі</a:t>
            </a:r>
            <a:r>
              <a:rPr lang="ru-RU" sz="1600" dirty="0">
                <a:latin typeface="Georgia" panose="02040502050405020303" pitchFamily="18" charset="0"/>
              </a:rPr>
              <a:t> в </a:t>
            </a:r>
            <a:r>
              <a:rPr lang="ru-RU" sz="1600" dirty="0" err="1">
                <a:latin typeface="Georgia" panose="02040502050405020303" pitchFamily="18" charset="0"/>
              </a:rPr>
              <a:t>цьому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винні</a:t>
            </a:r>
            <a:r>
              <a:rPr lang="ru-RU" sz="1600" dirty="0">
                <a:latin typeface="Georgia" panose="02040502050405020303" pitchFamily="18" charset="0"/>
              </a:rPr>
              <a:t>: </a:t>
            </a:r>
            <a:r>
              <a:rPr lang="ru-RU" sz="1600" dirty="0" err="1">
                <a:latin typeface="Georgia" panose="02040502050405020303" pitchFamily="18" charset="0"/>
              </a:rPr>
              <a:t>чому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ви</a:t>
            </a:r>
            <a:r>
              <a:rPr lang="ru-RU" sz="1600" dirty="0">
                <a:latin typeface="Georgia" panose="02040502050405020303" pitchFamily="18" charset="0"/>
              </a:rPr>
              <a:t> проводите весь </a:t>
            </a:r>
            <a:r>
              <a:rPr lang="ru-RU" sz="1600" dirty="0" err="1">
                <a:latin typeface="Georgia" panose="02040502050405020303" pitchFamily="18" charset="0"/>
              </a:rPr>
              <a:t>вільний</a:t>
            </a:r>
            <a:r>
              <a:rPr lang="ru-RU" sz="1600" dirty="0">
                <a:latin typeface="Georgia" panose="02040502050405020303" pitchFamily="18" charset="0"/>
              </a:rPr>
              <a:t> час у </a:t>
            </a:r>
            <a:r>
              <a:rPr lang="ru-RU" sz="1600" dirty="0" err="1">
                <a:latin typeface="Georgia" panose="02040502050405020303" pitchFamily="18" charset="0"/>
              </a:rPr>
              <a:t>соцмережах</a:t>
            </a:r>
            <a:r>
              <a:rPr lang="ru-RU" sz="1600" dirty="0">
                <a:latin typeface="Georgia" panose="02040502050405020303" pitchFamily="18" charset="0"/>
              </a:rPr>
              <a:t>?</a:t>
            </a:r>
            <a:br>
              <a:rPr lang="ru-RU" sz="1600" dirty="0">
                <a:latin typeface="Georgia" panose="02040502050405020303" pitchFamily="18" charset="0"/>
              </a:rPr>
            </a:br>
            <a:r>
              <a:rPr lang="ru-RU" sz="1600" dirty="0">
                <a:latin typeface="Georgia" panose="02040502050405020303" pitchFamily="18" charset="0"/>
              </a:rPr>
              <a:t>Автор </a:t>
            </a:r>
            <a:r>
              <a:rPr lang="ru-RU" sz="1600" dirty="0" err="1">
                <a:latin typeface="Georgia" panose="02040502050405020303" pitchFamily="18" charset="0"/>
              </a:rPr>
              <a:t>цієї</a:t>
            </a:r>
            <a:r>
              <a:rPr lang="ru-RU" sz="1600" dirty="0">
                <a:latin typeface="Georgia" panose="02040502050405020303" pitchFamily="18" charset="0"/>
              </a:rPr>
              <a:t> книжки </a:t>
            </a:r>
            <a:r>
              <a:rPr lang="ru-RU" sz="1600" dirty="0" err="1">
                <a:latin typeface="Georgia" panose="02040502050405020303" pitchFamily="18" charset="0"/>
              </a:rPr>
              <a:t>Джарон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Ланьє</a:t>
            </a:r>
            <a:r>
              <a:rPr lang="ru-RU" sz="1600" dirty="0">
                <a:latin typeface="Georgia" panose="02040502050405020303" pitchFamily="18" charset="0"/>
              </a:rPr>
              <a:t> наводить </a:t>
            </a:r>
            <a:r>
              <a:rPr lang="ru-RU" sz="1600" dirty="0" err="1">
                <a:latin typeface="Georgia" panose="02040502050405020303" pitchFamily="18" charset="0"/>
              </a:rPr>
              <a:t>альтернативний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спосіб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ефективно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використовувати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нові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технології</a:t>
            </a:r>
            <a:r>
              <a:rPr lang="ru-RU" sz="1600" dirty="0">
                <a:latin typeface="Georgia" panose="02040502050405020303" pitchFamily="18" charset="0"/>
              </a:rPr>
              <a:t> та </a:t>
            </a:r>
            <a:r>
              <a:rPr lang="ru-RU" sz="1600" dirty="0" err="1">
                <a:latin typeface="Georgia" panose="02040502050405020303" pitchFamily="18" charset="0"/>
              </a:rPr>
              <a:t>позбутися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залежності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від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сповіщень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лайків</a:t>
            </a:r>
            <a:r>
              <a:rPr lang="ru-RU" sz="1600" dirty="0">
                <a:latin typeface="Georgia" panose="02040502050405020303" pitchFamily="18" charset="0"/>
              </a:rPr>
              <a:t> і </a:t>
            </a:r>
            <a:r>
              <a:rPr lang="ru-RU" sz="1600" dirty="0" err="1">
                <a:latin typeface="Georgia" panose="02040502050405020303" pitchFamily="18" charset="0"/>
              </a:rPr>
              <a:t>решти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дофамінових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гачків</a:t>
            </a:r>
            <a:r>
              <a:rPr lang="ru-RU" sz="1600" dirty="0">
                <a:latin typeface="Georgia" panose="02040502050405020303" pitchFamily="18" charset="0"/>
              </a:rPr>
              <a:t>. А </a:t>
            </a:r>
            <a:r>
              <a:rPr lang="ru-RU" sz="1600" dirty="0" err="1">
                <a:latin typeface="Georgia" panose="02040502050405020303" pitchFamily="18" charset="0"/>
              </a:rPr>
              <a:t>ще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розповідає</a:t>
            </a:r>
            <a:r>
              <a:rPr lang="ru-RU" sz="1600" dirty="0">
                <a:latin typeface="Georgia" panose="02040502050405020303" pitchFamily="18" charset="0"/>
              </a:rPr>
              <a:t>, як бути «котиком», — </a:t>
            </a:r>
            <a:r>
              <a:rPr lang="ru-RU" sz="1600" dirty="0" err="1">
                <a:latin typeface="Georgia" panose="02040502050405020303" pitchFamily="18" charset="0"/>
              </a:rPr>
              <a:t>незалежним</a:t>
            </a:r>
            <a:r>
              <a:rPr lang="ru-RU" sz="1600" dirty="0">
                <a:latin typeface="Georgia" panose="02040502050405020303" pitchFamily="18" charset="0"/>
              </a:rPr>
              <a:t> і </a:t>
            </a:r>
            <a:r>
              <a:rPr lang="ru-RU" sz="1600" dirty="0" err="1">
                <a:latin typeface="Georgia" panose="02040502050405020303" pitchFamily="18" charset="0"/>
              </a:rPr>
              <a:t>свідомим</a:t>
            </a:r>
            <a:r>
              <a:rPr lang="ru-RU" sz="1600" dirty="0">
                <a:latin typeface="Georgia" panose="02040502050405020303" pitchFamily="18" charset="0"/>
              </a:rPr>
              <a:t>.</a:t>
            </a:r>
            <a:br>
              <a:rPr lang="ru-RU" sz="1600" dirty="0">
                <a:latin typeface="Georgia" panose="02040502050405020303" pitchFamily="18" charset="0"/>
              </a:rPr>
            </a:br>
            <a:r>
              <a:rPr lang="ru-RU" sz="1600" dirty="0">
                <a:latin typeface="Georgia" panose="02040502050405020303" pitchFamily="18" charset="0"/>
              </a:rPr>
              <a:t>Автор є </a:t>
            </a:r>
            <a:r>
              <a:rPr lang="ru-RU" sz="1600" dirty="0" err="1">
                <a:latin typeface="Georgia" panose="02040502050405020303" pitchFamily="18" charset="0"/>
              </a:rPr>
              <a:t>засновником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компанії</a:t>
            </a:r>
            <a:r>
              <a:rPr lang="ru-RU" sz="1600" dirty="0">
                <a:latin typeface="Georgia" panose="02040502050405020303" pitchFamily="18" charset="0"/>
              </a:rPr>
              <a:t>, яка </a:t>
            </a:r>
            <a:r>
              <a:rPr lang="ru-RU" sz="1600" dirty="0" err="1">
                <a:latin typeface="Georgia" panose="02040502050405020303" pitchFamily="18" charset="0"/>
              </a:rPr>
              <a:t>однією</a:t>
            </a:r>
            <a:r>
              <a:rPr lang="ru-RU" sz="1600" dirty="0">
                <a:latin typeface="Georgia" panose="02040502050405020303" pitchFamily="18" charset="0"/>
              </a:rPr>
              <a:t> з перших почала </a:t>
            </a:r>
            <a:r>
              <a:rPr lang="ru-RU" sz="1600" dirty="0" err="1">
                <a:latin typeface="Georgia" panose="02040502050405020303" pitchFamily="18" charset="0"/>
              </a:rPr>
              <a:t>продавати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окуляри</a:t>
            </a:r>
            <a:r>
              <a:rPr lang="ru-RU" sz="1600" dirty="0">
                <a:latin typeface="Georgia" panose="02040502050405020303" pitchFamily="18" charset="0"/>
              </a:rPr>
              <a:t> для </a:t>
            </a:r>
            <a:r>
              <a:rPr lang="ru-RU" sz="1600" dirty="0" err="1">
                <a:latin typeface="Georgia" panose="02040502050405020303" pitchFamily="18" charset="0"/>
              </a:rPr>
              <a:t>віртуальної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реальності</a:t>
            </a:r>
            <a:r>
              <a:rPr lang="ru-RU" sz="1600" dirty="0">
                <a:latin typeface="Georgia" panose="02040502050405020303" pitchFamily="18" charset="0"/>
              </a:rPr>
              <a:t> та </a:t>
            </a:r>
            <a:r>
              <a:rPr lang="ru-RU" sz="1600" dirty="0" err="1">
                <a:latin typeface="Georgia" panose="02040502050405020303" pitchFamily="18" charset="0"/>
              </a:rPr>
              <a:t>працює</a:t>
            </a:r>
            <a:r>
              <a:rPr lang="ru-RU" sz="1600" dirty="0">
                <a:latin typeface="Georgia" panose="02040502050405020303" pitchFamily="18" charset="0"/>
              </a:rPr>
              <a:t> на </a:t>
            </a:r>
            <a:r>
              <a:rPr lang="en-US" sz="1600" dirty="0">
                <a:latin typeface="Georgia" panose="02040502050405020303" pitchFamily="18" charset="0"/>
              </a:rPr>
              <a:t>Microsoft Research, </a:t>
            </a:r>
            <a:r>
              <a:rPr lang="ru-RU" sz="1600" dirty="0" err="1">
                <a:latin typeface="Georgia" panose="02040502050405020303" pitchFamily="18" charset="0"/>
              </a:rPr>
              <a:t>тож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від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нього</a:t>
            </a:r>
            <a:r>
              <a:rPr lang="ru-RU" sz="1600" dirty="0">
                <a:latin typeface="Georgia" panose="02040502050405020303" pitchFamily="18" charset="0"/>
              </a:rPr>
              <a:t> навряд </a:t>
            </a:r>
            <a:r>
              <a:rPr lang="ru-RU" sz="1600" dirty="0" err="1">
                <a:latin typeface="Georgia" panose="02040502050405020303" pitchFamily="18" charset="0"/>
              </a:rPr>
              <a:t>чи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очікуєш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що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він</a:t>
            </a:r>
            <a:r>
              <a:rPr lang="ru-RU" sz="1600" dirty="0">
                <a:latin typeface="Georgia" panose="02040502050405020303" pitchFamily="18" charset="0"/>
              </a:rPr>
              <a:t> буде </a:t>
            </a:r>
            <a:r>
              <a:rPr lang="ru-RU" sz="1600" dirty="0" err="1">
                <a:latin typeface="Georgia" panose="02040502050405020303" pitchFamily="18" charset="0"/>
              </a:rPr>
              <a:t>протистояти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розвитку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цифрових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технологій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  <a:r>
              <a:rPr lang="ru-RU" sz="1600" dirty="0" err="1">
                <a:latin typeface="Georgia" panose="02040502050405020303" pitchFamily="18" charset="0"/>
              </a:rPr>
              <a:t>Утім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він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пояснює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що</a:t>
            </a:r>
            <a:r>
              <a:rPr lang="ru-RU" sz="1600" dirty="0">
                <a:latin typeface="Georgia" panose="02040502050405020303" pitchFamily="18" charset="0"/>
              </a:rPr>
              <a:t> не </a:t>
            </a:r>
            <a:r>
              <a:rPr lang="ru-RU" sz="1600" dirty="0" err="1">
                <a:latin typeface="Georgia" panose="02040502050405020303" pitchFamily="18" charset="0"/>
              </a:rPr>
              <a:t>всі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сучасні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технології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корисні</a:t>
            </a:r>
            <a:r>
              <a:rPr lang="ru-RU" sz="1600" dirty="0">
                <a:latin typeface="Georgia" panose="02040502050405020303" pitchFamily="18" charset="0"/>
              </a:rPr>
              <a:t> для </a:t>
            </a:r>
            <a:r>
              <a:rPr lang="ru-RU" sz="1600" dirty="0" err="1">
                <a:latin typeface="Georgia" panose="02040502050405020303" pitchFamily="18" charset="0"/>
              </a:rPr>
              <a:t>нашого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розвитку</a:t>
            </a:r>
            <a:r>
              <a:rPr lang="ru-RU" sz="1600" dirty="0">
                <a:latin typeface="Georgia" panose="02040502050405020303" pitchFamily="18" charset="0"/>
              </a:rPr>
              <a:t>, а особливо </a:t>
            </a:r>
            <a:r>
              <a:rPr lang="ru-RU" sz="1600" dirty="0" err="1">
                <a:latin typeface="Georgia" panose="02040502050405020303" pitchFamily="18" charset="0"/>
              </a:rPr>
              <a:t>соцмережі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які</a:t>
            </a:r>
            <a:r>
              <a:rPr lang="ru-RU" sz="1600" dirty="0">
                <a:latin typeface="Georgia" panose="02040502050405020303" pitchFamily="18" charset="0"/>
              </a:rPr>
              <a:t> не </a:t>
            </a:r>
            <a:r>
              <a:rPr lang="ru-RU" sz="1600" dirty="0" err="1">
                <a:latin typeface="Georgia" panose="02040502050405020303" pitchFamily="18" charset="0"/>
              </a:rPr>
              <a:t>дають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суспільству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розвиватися</a:t>
            </a:r>
            <a:r>
              <a:rPr lang="ru-RU" sz="1600" dirty="0">
                <a:latin typeface="Georgia" panose="02040502050405020303" pitchFamily="18" charset="0"/>
              </a:rPr>
              <a:t>...</a:t>
            </a:r>
          </a:p>
          <a:p>
            <a:endParaRPr lang="ru-RU" b="1" dirty="0">
              <a:solidFill>
                <a:srgbClr val="202020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034CF-C03B-478A-9E37-0271FD29F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043" y="285410"/>
            <a:ext cx="3236626" cy="2232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86EA607-CE54-4B68-AEA9-2D6E99026C1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14443" r="66260" b="57924"/>
          <a:stretch/>
        </p:blipFill>
        <p:spPr bwMode="auto">
          <a:xfrm>
            <a:off x="524657" y="3777521"/>
            <a:ext cx="599606" cy="6351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8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ссе на тему философии (Лариса Белкина) / Стихи.ру">
            <a:extLst>
              <a:ext uri="{FF2B5EF4-FFF2-40B4-BE49-F238E27FC236}">
                <a16:creationId xmlns:a16="http://schemas.microsoft.com/office/drawing/2014/main" id="{1583B0DD-7003-4918-83D5-2B2316658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742"/>
            <a:ext cx="12191999" cy="61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EB70F6-E226-4083-9A59-538C94A4D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2342">
            <a:off x="7899816" y="287631"/>
            <a:ext cx="3627691" cy="566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A38C32-C40C-4C39-A811-0A51A2791922}"/>
              </a:ext>
            </a:extLst>
          </p:cNvPr>
          <p:cNvSpPr txBox="1"/>
          <p:nvPr/>
        </p:nvSpPr>
        <p:spPr>
          <a:xfrm rot="21052938">
            <a:off x="899410" y="599607"/>
            <a:ext cx="4112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Ваш путівник найважливішими роботами про мозок, особистість і людську природу</a:t>
            </a:r>
            <a:endParaRPr lang="ru-RU" sz="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4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7E43A1-3C88-436E-A342-B1B673C9EEB8}"/>
              </a:ext>
            </a:extLst>
          </p:cNvPr>
          <p:cNvSpPr txBox="1"/>
          <p:nvPr/>
        </p:nvSpPr>
        <p:spPr>
          <a:xfrm>
            <a:off x="1199212" y="346053"/>
            <a:ext cx="614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>
                <a:solidFill>
                  <a:srgbClr val="002060"/>
                </a:solidFill>
              </a:rPr>
              <a:t>Батлер-Боудон</a:t>
            </a:r>
            <a:r>
              <a:rPr lang="uk-UA" b="1" i="1" dirty="0">
                <a:solidFill>
                  <a:srgbClr val="002060"/>
                </a:solidFill>
              </a:rPr>
              <a:t>, Том.  Психологія. 50 видатних книг / Том </a:t>
            </a:r>
            <a:r>
              <a:rPr lang="uk-UA" b="1" i="1" dirty="0" err="1">
                <a:solidFill>
                  <a:srgbClr val="002060"/>
                </a:solidFill>
              </a:rPr>
              <a:t>Батлер-Боудон</a:t>
            </a:r>
            <a:r>
              <a:rPr lang="uk-UA" b="1" i="1" dirty="0">
                <a:solidFill>
                  <a:srgbClr val="002060"/>
                </a:solidFill>
              </a:rPr>
              <a:t>. – К.</a:t>
            </a:r>
            <a:r>
              <a:rPr lang="en-US" b="1" i="1" dirty="0">
                <a:solidFill>
                  <a:srgbClr val="002060"/>
                </a:solidFill>
              </a:rPr>
              <a:t>:</a:t>
            </a:r>
            <a:r>
              <a:rPr lang="uk-UA" b="1" i="1" dirty="0">
                <a:solidFill>
                  <a:srgbClr val="002060"/>
                </a:solidFill>
              </a:rPr>
              <a:t> Форс Україна, 2021. – 512 с.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B62827-FCD2-4494-B07A-8AA2B1DD2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2" y="1753849"/>
            <a:ext cx="2798352" cy="4372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BEE0BB-E8FF-4EB7-9C58-141BAB704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311" y="2749544"/>
            <a:ext cx="2514170" cy="3139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7AD93D-C952-4C2B-A3F0-0BE7C1EB5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052" y="89941"/>
            <a:ext cx="3565095" cy="2572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78ACEA-591A-401E-B46E-08A828173055}"/>
              </a:ext>
            </a:extLst>
          </p:cNvPr>
          <p:cNvSpPr/>
          <p:nvPr/>
        </p:nvSpPr>
        <p:spPr>
          <a:xfrm>
            <a:off x="2793167" y="1324960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 Том Батлер-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Боудон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—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відомий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у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всьому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світі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популяризатор науки —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під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однією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обкладинкою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зібрав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основні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ідеї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,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концепції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та методики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різних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напрямків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психології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...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</a:endParaRPr>
          </a:p>
          <a:p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 50 книг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найвидатніших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психологів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—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від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Зиґмунда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Фройда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й Карла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Ґустава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Юнґа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до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Деніела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Канемана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й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Керол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Двек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—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він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переказав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доступною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мовою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,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зумівши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на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кількох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сторінках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викласти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зміст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твору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,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передати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основну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думку та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прокоментувати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його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вплив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на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розвиток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науки.</a:t>
            </a:r>
          </a:p>
          <a:p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Цікавитесь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психологією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?</a:t>
            </a:r>
            <a:r>
              <a:rPr lang="ru-RU" dirty="0">
                <a:solidFill>
                  <a:srgbClr val="FFC000"/>
                </a:solidFill>
                <a:latin typeface="inherit"/>
              </a:rPr>
              <a:t>🤔</a:t>
            </a:r>
            <a:endParaRPr lang="ru-RU" dirty="0">
              <a:solidFill>
                <a:srgbClr val="FFC000"/>
              </a:solidFill>
              <a:latin typeface="Helvetica" panose="020B0604020202020204" pitchFamily="34" charset="0"/>
            </a:endParaRPr>
          </a:p>
          <a:p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Книга Тома Батлер-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Боудона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допоможе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скласти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уявлення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про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різні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галузі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психології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,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визначити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напрямок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,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який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цікавить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вас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найбільше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, й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підкаже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,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які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книги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варто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прочитати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,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щоб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глибше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зануритися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в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захопливі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глибини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«науки про душу».</a:t>
            </a:r>
            <a:b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</a:br>
            <a:endParaRPr lang="ru-RU" dirty="0">
              <a:solidFill>
                <a:srgbClr val="1D2129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62BF178-EAA0-47D3-9C40-A9258F4C7B7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14443" r="66260" b="57924"/>
          <a:stretch/>
        </p:blipFill>
        <p:spPr bwMode="auto">
          <a:xfrm>
            <a:off x="524657" y="3777521"/>
            <a:ext cx="599606" cy="6351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96853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553</TotalTime>
  <Words>822</Words>
  <Application>Microsoft Office PowerPoint</Application>
  <PresentationFormat>Широкоэкранный</PresentationFormat>
  <Paragraphs>32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Calibri</vt:lpstr>
      <vt:lpstr>Comic Sans MS</vt:lpstr>
      <vt:lpstr>Georgia</vt:lpstr>
      <vt:lpstr>Gill Sans MT</vt:lpstr>
      <vt:lpstr>Helvetica</vt:lpstr>
      <vt:lpstr>inherit</vt:lpstr>
      <vt:lpstr>Lucida Sans Unicode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newlib</cp:lastModifiedBy>
  <cp:revision>44</cp:revision>
  <dcterms:created xsi:type="dcterms:W3CDTF">2021-08-11T08:44:35Z</dcterms:created>
  <dcterms:modified xsi:type="dcterms:W3CDTF">2026-04-02T11:59:20Z</dcterms:modified>
</cp:coreProperties>
</file>