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5" r:id="rId2"/>
    <p:sldId id="261" r:id="rId3"/>
    <p:sldId id="263" r:id="rId4"/>
    <p:sldId id="272" r:id="rId5"/>
    <p:sldId id="264" r:id="rId6"/>
    <p:sldId id="265" r:id="rId7"/>
    <p:sldId id="273" r:id="rId8"/>
    <p:sldId id="274" r:id="rId9"/>
    <p:sldId id="271" r:id="rId10"/>
    <p:sldId id="25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90AB66-F25F-4306-BC9D-6968F2C2D471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26622-520D-4FED-81AC-AC36C24E4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991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26622-520D-4FED-81AC-AC36C24E46F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528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78D70-C996-49EA-A0F5-4DA300504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7DE56A-EE05-4114-856C-F056C9505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6C88A4-373D-4FB3-BECA-E927F85D0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7419F-B2BD-4074-936C-F55E2DE05539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8947D6-E103-4B6D-8A95-6560847CF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2FC338-8116-4B1B-9A94-11FEE1E91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D1AC1-AE89-4BBA-899F-3391FB321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562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D1AF2C-F6F0-4BA7-8B10-2517E0ACB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D8998A-6F73-4670-8737-6C5938F981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6F27BE-FF0E-484C-A509-FE4B53C6F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7419F-B2BD-4074-936C-F55E2DE05539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D3EE5B-B5E3-4630-94C1-12B01FE48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3CFA66-C315-4435-9A61-40E02BA36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D1AC1-AE89-4BBA-899F-3391FB321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121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DCE6AFB-C636-47B7-A44B-61CC867C58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EAAE81E-55A6-4C50-8381-6831CC7DE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0D916C-8AC5-42B2-B08B-B74906525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7419F-B2BD-4074-936C-F55E2DE05539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29021B-F2CC-441A-B521-FA335FD06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93C7B0-6398-43AD-98D9-3A4E7FAAF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D1AC1-AE89-4BBA-899F-3391FB321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972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D7B5D-E59B-4232-AFC4-242588B5C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920E67-07D8-447C-BA05-EDA629F12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2136E3-A0A7-4EE8-A924-5EC7D6F78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7419F-B2BD-4074-936C-F55E2DE05539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328FD1-99D9-4585-9913-D54BAED85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8287B3-808D-46B4-B4B8-585AE52E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D1AC1-AE89-4BBA-899F-3391FB321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379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48663A-1374-44C6-B85A-21C847D7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D47E9B-5D23-4C45-918A-6B45F811E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5B2CC6-F350-470B-9A96-C5A44A8E4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7419F-B2BD-4074-936C-F55E2DE05539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E8CF44-31D9-4F7B-9F81-340253A7B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DE5563-97B3-4D11-A5EE-66FD3006B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D1AC1-AE89-4BBA-899F-3391FB321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670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D4675B-F1E7-4037-8CC7-27F0AD103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AA8987-5DA9-4232-B165-882A266F5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EDDEE6-CD03-43BF-A0AD-75B1954784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F4AF1B-BF42-4104-BA7F-BF0C1AB6A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7419F-B2BD-4074-936C-F55E2DE05539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28ED72-A6C3-4DE8-9070-ACC1E959F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2FB04B-E63D-44B5-BF33-39B705824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D1AC1-AE89-4BBA-899F-3391FB321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782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E70429-4504-4D9A-9C44-E0AC568D0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38C999-FD12-466F-A0C1-76C28326D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BA1AF2-AAC6-44C2-822C-06686E2C5D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C931120-6580-4B8B-8295-F0AF21DFBC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C9FD017-555C-4800-9837-4D330860A8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1AA8227-AF19-4906-BE5F-A367643FD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7419F-B2BD-4074-936C-F55E2DE05539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E9D5E53-E6ED-4A6D-8F88-9E92D0752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0DFDF0B-0FAE-48C5-A386-8E916DF1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D1AC1-AE89-4BBA-899F-3391FB321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116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C4659A-1A8A-4789-823A-FAE258A2D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801ED20-F60E-4078-AF3E-076C4AA7D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7419F-B2BD-4074-936C-F55E2DE05539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2CBBBD-E950-419E-9BDA-0C860B9BB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ADD9F4-C00D-4821-A8C5-99107B4CE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D1AC1-AE89-4BBA-899F-3391FB321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525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E27D41-4F7D-4005-91F5-A4BF879BA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7419F-B2BD-4074-936C-F55E2DE05539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17051C9-A0FD-4B8C-9A6F-6D6D19448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7CD909-A874-43D0-AC8A-D6ADD237B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D1AC1-AE89-4BBA-899F-3391FB321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640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688F2B-2324-46C5-BDE9-F6FE62F03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6A15AE-4765-41CB-B678-085D357D8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2B25ED-49DE-4B43-8AB9-371E554709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99DD2B-3106-4564-B9ED-3DD8E72B8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7419F-B2BD-4074-936C-F55E2DE05539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BBB7D4-C15D-4B20-A656-180AECD66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B80273-831A-4523-82FF-2CDB1ABA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D1AC1-AE89-4BBA-899F-3391FB321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572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D5D4C4-B6E6-4296-B921-6A31CA2D6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F20BCB7-4E7B-4CAB-947D-7F7A9C5732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0D61BD-A3BA-49EE-B78B-2847F163DE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4216DF-EED9-45BE-A0B7-6A1808AF3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7419F-B2BD-4074-936C-F55E2DE05539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A025A4-F41A-4BCD-96B2-E18EBCC25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B3309F-F28D-4B39-8465-CB87E0155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D1AC1-AE89-4BBA-899F-3391FB321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96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4229AE-4566-4FC9-ABD5-6CCAD4125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142FF9-7485-4BAC-A114-E75108B7F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F0F39D-8260-46F9-85F1-E888A9FC20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7419F-B2BD-4074-936C-F55E2DE05539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64113-2171-44EC-A3F2-C1C10103D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C46A06-0C03-4855-8950-FE3FED9D6F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D1AC1-AE89-4BBA-899F-3391FB3214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4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FDF3AF3-CE09-434A-8AA5-189167A76A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55"/>
          <a:stretch/>
        </p:blipFill>
        <p:spPr>
          <a:xfrm>
            <a:off x="-30041" y="1"/>
            <a:ext cx="12222041" cy="68752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AA31B6-ECBC-4E6D-B2EE-C3C07E8EB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09" y="-27118"/>
            <a:ext cx="3137608" cy="24453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F20DCF-2DB6-4EF6-B979-0C4366B50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0740" y="1707"/>
            <a:ext cx="3220237" cy="48253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3E54C4-44AC-43F9-B3AA-19DE2EE910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7047" y="4969"/>
            <a:ext cx="5590202" cy="32623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3C58E9-49E5-4437-89F4-74892B5420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32657">
            <a:off x="320223" y="2243412"/>
            <a:ext cx="1946609" cy="27698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F09B47-C2F1-46E5-A1D2-3EB4EF6170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7000" y="2291458"/>
            <a:ext cx="2176461" cy="29933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5AEDEE-6C0C-4DD0-9A3B-B98A976AEA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879853">
            <a:off x="2014230" y="2368492"/>
            <a:ext cx="1835055" cy="28470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2C70F3-BF39-4782-A1A2-18453EAA33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0703" y="3024185"/>
            <a:ext cx="3974937" cy="24629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7E37F63-BA0D-4C42-8B6D-150EA3A8DB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85187" y="3450020"/>
            <a:ext cx="2066723" cy="32189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4597EF7-655D-404B-9079-5980B3800A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42231" y="4695965"/>
            <a:ext cx="2891880" cy="204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24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F6134D-B121-42E7-8AD1-D19FADD1B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AE03625-EED1-488A-8A87-65187462EDC2}"/>
              </a:ext>
            </a:extLst>
          </p:cNvPr>
          <p:cNvSpPr/>
          <p:nvPr/>
        </p:nvSpPr>
        <p:spPr>
          <a:xfrm>
            <a:off x="6543855" y="3368248"/>
            <a:ext cx="5141890" cy="317401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F61866-CB98-482C-8950-E56176940361}"/>
              </a:ext>
            </a:extLst>
          </p:cNvPr>
          <p:cNvSpPr txBox="1"/>
          <p:nvPr/>
        </p:nvSpPr>
        <p:spPr>
          <a:xfrm>
            <a:off x="6624693" y="3605792"/>
            <a:ext cx="4980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/>
              <a:t>                  Запрошуємо до</a:t>
            </a:r>
          </a:p>
          <a:p>
            <a:r>
              <a:rPr lang="uk-UA" sz="1600" b="1" i="1" dirty="0"/>
              <a:t>Виноградівської центральної публічної бібліотеки.</a:t>
            </a:r>
            <a:endParaRPr lang="ru-RU" sz="1600" b="1" i="1" dirty="0"/>
          </a:p>
        </p:txBody>
      </p:sp>
      <p:pic>
        <p:nvPicPr>
          <p:cNvPr id="10242" name="Picture 2" descr="(©Shutterstock)">
            <a:extLst>
              <a:ext uri="{FF2B5EF4-FFF2-40B4-BE49-F238E27FC236}">
                <a16:creationId xmlns:a16="http://schemas.microsoft.com/office/drawing/2014/main" id="{1E223F94-6BC8-4C89-A8D2-3B86DDAB2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0" r="3885" b="3748"/>
          <a:stretch/>
        </p:blipFill>
        <p:spPr bwMode="auto">
          <a:xfrm>
            <a:off x="397142" y="239213"/>
            <a:ext cx="5886449" cy="37205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49E241-A1BC-489A-A9B9-A85622C861E3}"/>
              </a:ext>
            </a:extLst>
          </p:cNvPr>
          <p:cNvSpPr txBox="1"/>
          <p:nvPr/>
        </p:nvSpPr>
        <p:spPr>
          <a:xfrm>
            <a:off x="7614427" y="4955254"/>
            <a:ext cx="3706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КНИЖКИ ПО ВИВЧЕННЮ РІДНОЇ УКРАЇНСЬКОЇ МОВИ ЧЕКАЮТЬ НА ВАС!!!</a:t>
            </a:r>
            <a:endParaRPr lang="ru-RU" sz="2000" b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33F7517-7480-42E8-ABD2-CFDFC2B9B2F3}"/>
              </a:ext>
            </a:extLst>
          </p:cNvPr>
          <p:cNvSpPr/>
          <p:nvPr/>
        </p:nvSpPr>
        <p:spPr>
          <a:xfrm>
            <a:off x="6927631" y="707887"/>
            <a:ext cx="43933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24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</a:rPr>
              <a:t>Мова – це доля нашого народу.</a:t>
            </a:r>
          </a:p>
          <a:p>
            <a:pPr algn="ctr"/>
            <a:r>
              <a:rPr lang="uk-UA" sz="2400" b="1" dirty="0">
                <a:ln/>
                <a:solidFill>
                  <a:schemeClr val="accent6">
                    <a:lumMod val="50000"/>
                  </a:schemeClr>
                </a:solidFill>
              </a:rPr>
              <a:t>І вона залежить від того,</a:t>
            </a:r>
          </a:p>
          <a:p>
            <a:pPr algn="ctr"/>
            <a:r>
              <a:rPr lang="uk-UA" sz="2400" b="1" dirty="0">
                <a:ln/>
                <a:solidFill>
                  <a:schemeClr val="accent6">
                    <a:lumMod val="50000"/>
                  </a:schemeClr>
                </a:solidFill>
              </a:rPr>
              <a:t>я</a:t>
            </a:r>
            <a:r>
              <a:rPr lang="uk-UA" sz="24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</a:rPr>
              <a:t>к ревно ми всі плекатимемо її</a:t>
            </a:r>
          </a:p>
          <a:p>
            <a:pPr algn="ctr"/>
            <a:r>
              <a:rPr lang="uk-UA" sz="2400" b="1" dirty="0">
                <a:ln/>
                <a:solidFill>
                  <a:schemeClr val="accent6">
                    <a:lumMod val="50000"/>
                  </a:schemeClr>
                </a:solidFill>
              </a:rPr>
              <a:t>         </a:t>
            </a:r>
            <a:r>
              <a:rPr lang="uk-UA" sz="2400" b="1" i="1" dirty="0">
                <a:ln/>
                <a:solidFill>
                  <a:schemeClr val="accent6">
                    <a:lumMod val="50000"/>
                  </a:schemeClr>
                </a:solidFill>
              </a:rPr>
              <a:t>Олесь Гончар</a:t>
            </a:r>
            <a:endParaRPr lang="ru-RU" sz="2400" b="1" i="1" cap="none" spc="0" dirty="0">
              <a:ln/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72AF6E1-F3CF-4DD5-AD3F-6F4435A17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992" y="2524532"/>
            <a:ext cx="1506666" cy="14604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7326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B7E25D-E4CF-433C-8B0E-B4C939808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" y="0"/>
            <a:ext cx="12189973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057C887-E1C8-4144-92D9-692B166CBAFB}"/>
              </a:ext>
            </a:extLst>
          </p:cNvPr>
          <p:cNvSpPr/>
          <p:nvPr/>
        </p:nvSpPr>
        <p:spPr>
          <a:xfrm>
            <a:off x="771588" y="424202"/>
            <a:ext cx="766219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Міжнародний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день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рідної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мови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був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проголошений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на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конференції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ЮНЕСКО 17 листопада 1999 року. Дата для свята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була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вибрана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на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згадку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про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трагічні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події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,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що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сталися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в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Бангладеші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21 лютого 1952 року.</a:t>
            </a:r>
          </a:p>
          <a:p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Що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сталося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? 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Тоді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від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куль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поліцейських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загинули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студенти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,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котрі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вийшли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на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демонстрацію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на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захист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своєї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рідної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мови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бенгалі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,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вимагаючи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визнати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її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однією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з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державних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мов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країни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.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Відтоді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ця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дата у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Бангладеші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стала днем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полеглих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за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рідну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мову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, а весь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світ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відзначає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День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рідної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мови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.</a:t>
            </a:r>
          </a:p>
          <a:p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Експерти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стверджують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, 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що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зараз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близько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половини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 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із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6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тисяч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розмовних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мов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світу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загрожує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зникнення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.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Тож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, у ЮНЕСКО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впевнені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,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що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створення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свята –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це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важливий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крок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до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визнання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необхідності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захистити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різноманіття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культур і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зберігати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повагу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до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мови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як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показника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 </a:t>
            </a:r>
            <a:r>
              <a:rPr lang="ru-RU" sz="2000" b="1" i="1" dirty="0" err="1">
                <a:solidFill>
                  <a:srgbClr val="333333"/>
                </a:solidFill>
                <a:effectLst/>
                <a:latin typeface="Montserrat"/>
              </a:rPr>
              <a:t>культури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Montserra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8737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12AFB8-2B66-4435-BE11-560224119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6" descr="Скажи мне по-украински Украинско-русский словарь Априори (укр.) — Купить  Дешево с доставкой по Украине - nosorog.net.ua">
            <a:extLst>
              <a:ext uri="{FF2B5EF4-FFF2-40B4-BE49-F238E27FC236}">
                <a16:creationId xmlns:a16="http://schemas.microsoft.com/office/drawing/2014/main" id="{168EAF56-1DFD-4D97-AA7E-093E259B58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4" r="20792"/>
          <a:stretch/>
        </p:blipFill>
        <p:spPr bwMode="auto">
          <a:xfrm>
            <a:off x="479685" y="2285998"/>
            <a:ext cx="2623279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77F362-52C5-4844-A447-C41B8F317833}"/>
              </a:ext>
            </a:extLst>
          </p:cNvPr>
          <p:cNvSpPr txBox="1"/>
          <p:nvPr/>
        </p:nvSpPr>
        <p:spPr>
          <a:xfrm>
            <a:off x="849443" y="568825"/>
            <a:ext cx="6535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/>
              <a:t>Береза, Тарас. Скажи мені українською / Тарас Береза. – Львів</a:t>
            </a:r>
            <a:r>
              <a:rPr lang="en-US" sz="2000" b="1" i="1" dirty="0"/>
              <a:t>:</a:t>
            </a:r>
            <a:r>
              <a:rPr lang="uk-UA" sz="2000" b="1" i="1" dirty="0"/>
              <a:t> Апріорі, 2019. – 456 с.</a:t>
            </a:r>
            <a:endParaRPr lang="ru-RU" sz="2000" b="1" i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86D9E64-BC55-461A-8C8C-A133C4DEC224}"/>
              </a:ext>
            </a:extLst>
          </p:cNvPr>
          <p:cNvSpPr/>
          <p:nvPr/>
        </p:nvSpPr>
        <p:spPr>
          <a:xfrm>
            <a:off x="3369062" y="1435866"/>
            <a:ext cx="81683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rgbClr val="333333"/>
                </a:solidFill>
                <a:latin typeface="Roboto"/>
              </a:rPr>
              <a:t>Українсько-російський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словник «Скажи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мені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українською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»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має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на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меті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вивільнити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українську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мову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від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усього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зайвого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.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Сьогодні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у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рідній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мові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стільки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зайвини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що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вже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й не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злічиш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. І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годі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зрозуміти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, де ж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серед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розмаїття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суржику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кальок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покручів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чужомовних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запозик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правдиве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українське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.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Оте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наше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самобутнє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, яке ми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століттями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втрачали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й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продовжуємо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втрачати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під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ярмом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асиміляційної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політики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зросійщення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української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мови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, а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сьогодні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й на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догоду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глобалізаційним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процесам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. То ж, де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воно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наше,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українське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? Слово!.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Отож-бо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українське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слово особливо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важить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якщо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хочемо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зрозуміти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власну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самобутність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позбутися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рабського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тавра, стати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суб’єктом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міжнародного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права.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Завданням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Словника є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очищення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рідної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мови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від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усієї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полови та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бур’яну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що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здавна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захаращують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її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красу. А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відтак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применшують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її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самобутність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та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велич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.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Замість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того,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аби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пишатися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нашими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правдивими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словами,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перлинами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народної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творчості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колоритними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словотворами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та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словосполуками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, ми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віддаємо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своє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мовне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багатство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на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поталу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суржику,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низького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ґатунку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мові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вулиці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, з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якої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вже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й не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добереш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що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там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українське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російське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, а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чи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англомовне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.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Зауважу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що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Словник аж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ніяк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не є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авторською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спробою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щось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забрати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в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української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мови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. Боже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збав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збіднити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її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!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Це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радше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намір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показати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що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окрім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загальновживаних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слів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та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висловів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є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ще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і правдива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мова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, яку на превеликий жаль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забуваємо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залишаємо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на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сторінках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словників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книжок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, а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чи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за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лаштунками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театральних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вистав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та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кінострічок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.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Відтак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применшуємо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її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вагу,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трактуючи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споконвіку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вживану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народну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мову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як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щось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застаріле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архаїчне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діалектичне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, та й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загалом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нікому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 не </a:t>
            </a:r>
            <a:r>
              <a:rPr lang="ru-RU" sz="1600" dirty="0" err="1">
                <a:solidFill>
                  <a:srgbClr val="333333"/>
                </a:solidFill>
                <a:latin typeface="Roboto"/>
              </a:rPr>
              <a:t>потрібне</a:t>
            </a:r>
            <a:r>
              <a:rPr lang="ru-RU" sz="1600" dirty="0">
                <a:solidFill>
                  <a:srgbClr val="333333"/>
                </a:solidFill>
                <a:latin typeface="Roboto"/>
              </a:rPr>
              <a:t>.</a:t>
            </a:r>
            <a:endParaRPr lang="ru-RU" sz="1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7E8ECA-D50C-4270-8870-B0A894B1A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391" y="4095335"/>
            <a:ext cx="531297" cy="7437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AC95FE-DBF4-41E4-A72E-A3126B7CE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7981" y="15053"/>
            <a:ext cx="1865538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76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E1185A-92B7-45E6-A5A3-080C7CB96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B739B9-5626-474E-8F91-214D52170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53" y="2055305"/>
            <a:ext cx="3239394" cy="44394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81E643-7FBD-43BB-82D2-48E1C8DA83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889" t="3263" r="2074" b="-3263"/>
          <a:stretch/>
        </p:blipFill>
        <p:spPr>
          <a:xfrm>
            <a:off x="8935155" y="0"/>
            <a:ext cx="2868620" cy="3056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1826BD-C919-4C38-8176-68A7A5987301}"/>
              </a:ext>
            </a:extLst>
          </p:cNvPr>
          <p:cNvSpPr txBox="1"/>
          <p:nvPr/>
        </p:nvSpPr>
        <p:spPr>
          <a:xfrm>
            <a:off x="849442" y="568825"/>
            <a:ext cx="7222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/>
              <a:t>Пономарів, Олександр. Українське слово для всіх і кожного./ Олександр Пономарів. – К.</a:t>
            </a:r>
            <a:r>
              <a:rPr lang="en-US" sz="2000" b="1" i="1" dirty="0"/>
              <a:t>:</a:t>
            </a:r>
            <a:r>
              <a:rPr lang="uk-UA" sz="2000" b="1" i="1" dirty="0"/>
              <a:t> Либідь,2017. – 360 с.</a:t>
            </a:r>
            <a:endParaRPr lang="ru-RU" sz="2000" b="1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4AFC10-489A-4AE2-ABD0-F604E35261F3}"/>
              </a:ext>
            </a:extLst>
          </p:cNvPr>
          <p:cNvSpPr txBox="1"/>
          <p:nvPr/>
        </p:nvSpPr>
        <p:spPr>
          <a:xfrm>
            <a:off x="611991" y="1655195"/>
            <a:ext cx="6535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/>
              <a:t>ПУТІВНИК У МОВНОМУ МОРІ</a:t>
            </a:r>
            <a:endParaRPr lang="ru-RU" sz="2000" b="1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EB1CCB-0251-4DDC-8C34-313ADCFFBDFB}"/>
              </a:ext>
            </a:extLst>
          </p:cNvPr>
          <p:cNvSpPr txBox="1"/>
          <p:nvPr/>
        </p:nvSpPr>
        <p:spPr>
          <a:xfrm>
            <a:off x="4176890" y="2002340"/>
            <a:ext cx="451541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/>
              <a:t>У виданні містяться спостереження над традиційними й новими явищами в українській літературній мові, даються поради щодо вибору найкращих варіантів висловлення думки в галузі лексики, вимови, наголосу, морфології, синтаксису, стилістики, фразеології.</a:t>
            </a:r>
          </a:p>
          <a:p>
            <a:endParaRPr lang="uk-UA" dirty="0"/>
          </a:p>
          <a:p>
            <a:r>
              <a:rPr lang="uk-UA" dirty="0"/>
              <a:t>Розділ «Роздуми і коментарі» відбиває різні етапи становлення української мови як державної та функціонування її в незалежній Україні.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72733AD-68D8-47DF-9D88-C168EFA76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5155" y="4142518"/>
            <a:ext cx="3192420" cy="252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61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073293-BA2F-478E-BD83-7D562AF02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8B8CCC-FDEC-4341-94B8-C13BF9AB4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00" y="271006"/>
            <a:ext cx="2026615" cy="25587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Книга «Українська легко!» Н. Клименко та ін. - купить по цене 165 грн,  заказать в КСД">
            <a:extLst>
              <a:ext uri="{FF2B5EF4-FFF2-40B4-BE49-F238E27FC236}">
                <a16:creationId xmlns:a16="http://schemas.microsoft.com/office/drawing/2014/main" id="{881EF787-1A55-41EA-BB2C-2A81596C7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177" y="513324"/>
            <a:ext cx="2026615" cy="30537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Как с помощью мультфильма выучить украинский язык — журнал | «Освіторія»">
            <a:extLst>
              <a:ext uri="{FF2B5EF4-FFF2-40B4-BE49-F238E27FC236}">
                <a16:creationId xmlns:a16="http://schemas.microsoft.com/office/drawing/2014/main" id="{7045AFB3-D537-49B8-86F1-24A8A70F2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96" y="3462260"/>
            <a:ext cx="3808496" cy="29396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55EF3F-17E4-45D2-BF1E-707B3B4404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582" y="64420"/>
            <a:ext cx="3456582" cy="26721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4" name="Picture 16" descr="Наголос у словах – ПЕРВОМАЙСЬКА ГІМНАЗІЯ № 2">
            <a:extLst>
              <a:ext uri="{FF2B5EF4-FFF2-40B4-BE49-F238E27FC236}">
                <a16:creationId xmlns:a16="http://schemas.microsoft.com/office/drawing/2014/main" id="{DCC82AC5-3E06-49D7-9F25-95046FEF0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857" y="4318046"/>
            <a:ext cx="2428875" cy="26927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501632-5017-49F4-8516-154C5C72CA5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16" r="4804"/>
          <a:stretch/>
        </p:blipFill>
        <p:spPr>
          <a:xfrm>
            <a:off x="9172797" y="2518700"/>
            <a:ext cx="2577896" cy="4013581"/>
          </a:xfrm>
          <a:prstGeom prst="rect">
            <a:avLst/>
          </a:prstGeom>
        </p:spPr>
      </p:pic>
      <p:pic>
        <p:nvPicPr>
          <p:cNvPr id="2070" name="Picture 22" descr="Mova - P. S. «Папа» — суржик. Приклади вживання: «Виблагай у батька дозвіл  побратись — і мій тато пристане на це» (Михайло Коцюбинський); «Синочок  дивиться крізь тихий сум на мене: «Як ти">
            <a:extLst>
              <a:ext uri="{FF2B5EF4-FFF2-40B4-BE49-F238E27FC236}">
                <a16:creationId xmlns:a16="http://schemas.microsoft.com/office/drawing/2014/main" id="{ABD66825-65C9-496D-BF99-9CEBE4C6D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647" y="105349"/>
            <a:ext cx="2577896" cy="22271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29AF1D-BEE7-491C-B843-BBEB94CF57F2}"/>
              </a:ext>
            </a:extLst>
          </p:cNvPr>
          <p:cNvSpPr txBox="1"/>
          <p:nvPr/>
        </p:nvSpPr>
        <p:spPr>
          <a:xfrm>
            <a:off x="4419394" y="2841423"/>
            <a:ext cx="459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>
                <a:solidFill>
                  <a:srgbClr val="002060"/>
                </a:solidFill>
                <a:latin typeface="Comic Sans MS" panose="030F0702030302020204" pitchFamily="66" charset="0"/>
              </a:rPr>
              <a:t>Цю книжку створено з мрією про те, що колись в Україні буде </a:t>
            </a:r>
            <a:r>
              <a:rPr lang="uk-UA" sz="2400" i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модно</a:t>
            </a:r>
            <a:r>
              <a:rPr lang="uk-UA" sz="2400" i="1" dirty="0">
                <a:solidFill>
                  <a:srgbClr val="002060"/>
                </a:solidFill>
                <a:latin typeface="Comic Sans MS" panose="030F0702030302020204" pitchFamily="66" charset="0"/>
              </a:rPr>
              <a:t> знати декілька мов, а говорити українською!</a:t>
            </a:r>
            <a:endParaRPr lang="ru-RU" sz="2400" i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943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E43B5E-4595-45E7-828C-EE32934B1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3A7E01-50DE-4ABE-B9C8-9A1E9ABE9B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16" r="4804"/>
          <a:stretch/>
        </p:blipFill>
        <p:spPr>
          <a:xfrm>
            <a:off x="597429" y="1940746"/>
            <a:ext cx="2616432" cy="40735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Облачко с текстом: прямоугольное 8">
            <a:extLst>
              <a:ext uri="{FF2B5EF4-FFF2-40B4-BE49-F238E27FC236}">
                <a16:creationId xmlns:a16="http://schemas.microsoft.com/office/drawing/2014/main" id="{903BA1AC-7096-424B-B2C5-5AA05891135C}"/>
              </a:ext>
            </a:extLst>
          </p:cNvPr>
          <p:cNvSpPr/>
          <p:nvPr/>
        </p:nvSpPr>
        <p:spPr>
          <a:xfrm rot="10800000">
            <a:off x="7767961" y="2941589"/>
            <a:ext cx="4076027" cy="3494571"/>
          </a:xfrm>
          <a:prstGeom prst="wedgeRectCallout">
            <a:avLst/>
          </a:prstGeom>
          <a:ln w="762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40C7D0-4D95-4A0A-9C30-F5020E404EBE}"/>
              </a:ext>
            </a:extLst>
          </p:cNvPr>
          <p:cNvSpPr txBox="1"/>
          <p:nvPr/>
        </p:nvSpPr>
        <p:spPr>
          <a:xfrm>
            <a:off x="1289957" y="603304"/>
            <a:ext cx="6564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/>
              <a:t>Клименко, Наталія. Українська легко!/ Н. Клименко, П. Мельник-</a:t>
            </a:r>
            <a:r>
              <a:rPr lang="uk-UA" sz="2000" b="1" i="1" dirty="0" err="1"/>
              <a:t>Крисаченко</a:t>
            </a:r>
            <a:r>
              <a:rPr lang="uk-UA" sz="2000" b="1" i="1" dirty="0"/>
              <a:t>. – Харків</a:t>
            </a:r>
            <a:r>
              <a:rPr lang="en-US" sz="2000" b="1" i="1" dirty="0"/>
              <a:t>:</a:t>
            </a:r>
            <a:r>
              <a:rPr lang="uk-UA" sz="2000" b="1" i="1" dirty="0"/>
              <a:t> Клуб Сімейного Дозвілля, 2019. – 287 с.</a:t>
            </a:r>
            <a:endParaRPr lang="ru-RU" sz="2000" b="1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80A359-AB83-43A9-838C-57326CE7E7FD}"/>
              </a:ext>
            </a:extLst>
          </p:cNvPr>
          <p:cNvSpPr txBox="1"/>
          <p:nvPr/>
        </p:nvSpPr>
        <p:spPr>
          <a:xfrm rot="10800000" flipH="1" flipV="1">
            <a:off x="8593945" y="3429000"/>
            <a:ext cx="29814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solidFill>
                  <a:srgbClr val="002060"/>
                </a:solidFill>
              </a:rPr>
              <a:t>Якщо ви, дорогий читачу, сумніваєтеся, як сказати українською мовою правильно, якщо хочете висловитись образно, якщо мрієте говорити точно, красиво, гарно та виразно – ця книга для вас.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8" name="Облачко с текстом: прямоугольное 7">
            <a:extLst>
              <a:ext uri="{FF2B5EF4-FFF2-40B4-BE49-F238E27FC236}">
                <a16:creationId xmlns:a16="http://schemas.microsoft.com/office/drawing/2014/main" id="{05287333-9175-40E7-9436-084B8B742D20}"/>
              </a:ext>
            </a:extLst>
          </p:cNvPr>
          <p:cNvSpPr/>
          <p:nvPr/>
        </p:nvSpPr>
        <p:spPr>
          <a:xfrm>
            <a:off x="3461657" y="1618967"/>
            <a:ext cx="4306304" cy="3494571"/>
          </a:xfrm>
          <a:prstGeom prst="wedgeRectCallout">
            <a:avLst/>
          </a:prstGeom>
          <a:ln w="762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D4733A-A92E-4B4B-9816-F6995F6F893E}"/>
              </a:ext>
            </a:extLst>
          </p:cNvPr>
          <p:cNvSpPr txBox="1"/>
          <p:nvPr/>
        </p:nvSpPr>
        <p:spPr>
          <a:xfrm>
            <a:off x="3722914" y="1859339"/>
            <a:ext cx="41311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b="1" i="1" dirty="0">
                <a:solidFill>
                  <a:srgbClr val="002060"/>
                </a:solidFill>
              </a:rPr>
              <a:t>«Українська легко!» – це книжка для тих, хто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b="1" i="1" dirty="0">
                <a:solidFill>
                  <a:srgbClr val="002060"/>
                </a:solidFill>
              </a:rPr>
              <a:t>Любить спілкуватися українською мовою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b="1" i="1" dirty="0">
                <a:solidFill>
                  <a:srgbClr val="002060"/>
                </a:solidFill>
              </a:rPr>
              <a:t>Хоче вдосконалити свої знання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b="1" i="1" dirty="0">
                <a:solidFill>
                  <a:srgbClr val="002060"/>
                </a:solidFill>
              </a:rPr>
              <a:t>Прагне запобігти помилковому слововживанню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b="1" i="1" dirty="0">
                <a:solidFill>
                  <a:srgbClr val="002060"/>
                </a:solidFill>
              </a:rPr>
              <a:t>Бажає дізнатися нові фразеологізми й синоніми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CE561E-19CD-482A-83EA-5FAFBFD93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2973" y="699569"/>
            <a:ext cx="1865538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0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62A792-91E4-4C95-B7ED-95F8BB689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144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A96A2B-80D3-493C-8245-274F787A4A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06" t="8605" r="20058" b="7418"/>
          <a:stretch/>
        </p:blipFill>
        <p:spPr>
          <a:xfrm>
            <a:off x="678074" y="1720334"/>
            <a:ext cx="2956947" cy="4595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A8F96A-E357-4483-ABD8-CA1C2CD37965}"/>
              </a:ext>
            </a:extLst>
          </p:cNvPr>
          <p:cNvSpPr txBox="1"/>
          <p:nvPr/>
        </p:nvSpPr>
        <p:spPr>
          <a:xfrm>
            <a:off x="3180901" y="695713"/>
            <a:ext cx="7334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/>
              <a:t>Береза, Тарас. А як кажуть у вас</a:t>
            </a:r>
            <a:r>
              <a:rPr lang="en-US" sz="2000" b="1" i="1" dirty="0"/>
              <a:t>?</a:t>
            </a:r>
            <a:r>
              <a:rPr lang="uk-UA" sz="2000" b="1" i="1" dirty="0"/>
              <a:t> Словник </a:t>
            </a:r>
            <a:r>
              <a:rPr lang="uk-UA" sz="2000" b="1" i="1" dirty="0" err="1"/>
              <a:t>мовного</a:t>
            </a:r>
            <a:r>
              <a:rPr lang="uk-UA" sz="2000" b="1" i="1" dirty="0"/>
              <a:t> розмаїття / Тарас Береза. – Львів</a:t>
            </a:r>
            <a:r>
              <a:rPr lang="en-US" sz="2000" b="1" i="1" dirty="0"/>
              <a:t>:</a:t>
            </a:r>
            <a:r>
              <a:rPr lang="uk-UA" sz="2000" b="1" i="1" dirty="0"/>
              <a:t> Апріорі, 2021. – 304 с.</a:t>
            </a:r>
            <a:endParaRPr lang="ru-RU" sz="2000" b="1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4C2A4-A94B-4357-95A0-7A8C4EA59B03}"/>
              </a:ext>
            </a:extLst>
          </p:cNvPr>
          <p:cNvSpPr txBox="1"/>
          <p:nvPr/>
        </p:nvSpPr>
        <p:spPr>
          <a:xfrm>
            <a:off x="4583177" y="2085650"/>
            <a:ext cx="550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Comic Sans MS" panose="030F0702030302020204" pitchFamily="66" charset="0"/>
              </a:rPr>
              <a:t>Словник </a:t>
            </a:r>
            <a:r>
              <a:rPr lang="uk-UA" sz="2400" dirty="0" err="1">
                <a:latin typeface="Comic Sans MS" panose="030F0702030302020204" pitchFamily="66" charset="0"/>
              </a:rPr>
              <a:t>мовного</a:t>
            </a:r>
            <a:r>
              <a:rPr lang="uk-UA" sz="2400" dirty="0">
                <a:latin typeface="Comic Sans MS" panose="030F0702030302020204" pitchFamily="66" charset="0"/>
              </a:rPr>
              <a:t> розмаїття дарує читачам яскраву палітру рідного слова. Видання доводить, що саме рідну мову вивчити майже неможливо. Словникові одиниці відкривають незнаний </a:t>
            </a:r>
            <a:r>
              <a:rPr lang="uk-UA" sz="2400" dirty="0" err="1">
                <a:latin typeface="Comic Sans MS" panose="030F0702030302020204" pitchFamily="66" charset="0"/>
              </a:rPr>
              <a:t>мовний</a:t>
            </a:r>
            <a:r>
              <a:rPr lang="uk-UA" sz="2400" dirty="0">
                <a:latin typeface="Comic Sans MS" panose="030F0702030302020204" pitchFamily="66" charset="0"/>
              </a:rPr>
              <a:t> світ, вишукану словотворчу </a:t>
            </a:r>
            <a:r>
              <a:rPr lang="uk-UA" sz="2400" dirty="0" err="1">
                <a:latin typeface="Comic Sans MS" panose="030F0702030302020204" pitchFamily="66" charset="0"/>
              </a:rPr>
              <a:t>автентику</a:t>
            </a:r>
            <a:r>
              <a:rPr lang="uk-UA" sz="2400" dirty="0">
                <a:latin typeface="Comic Sans MS" panose="030F0702030302020204" pitchFamily="66" charset="0"/>
              </a:rPr>
              <a:t> у всій її красі та синонімічній розлогості.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491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A81E94-8DC9-4809-8754-661044F61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274E7B-AE0D-41B8-BCC9-5F29E14DE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68" y="2135013"/>
            <a:ext cx="3142544" cy="43209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5993A7-E063-42C7-99DA-68E68FA7F9B1}"/>
              </a:ext>
            </a:extLst>
          </p:cNvPr>
          <p:cNvSpPr txBox="1"/>
          <p:nvPr/>
        </p:nvSpPr>
        <p:spPr>
          <a:xfrm>
            <a:off x="1180896" y="431901"/>
            <a:ext cx="6360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err="1"/>
              <a:t>Ставицька</a:t>
            </a:r>
            <a:r>
              <a:rPr lang="uk-UA" b="1" i="1" dirty="0"/>
              <a:t>, Леся. Українська мова без табу Словник нецензурної лексики та її відповідників / Леся </a:t>
            </a:r>
            <a:r>
              <a:rPr lang="uk-UA" b="1" i="1" dirty="0" err="1"/>
              <a:t>Ставицька</a:t>
            </a:r>
            <a:r>
              <a:rPr lang="uk-UA" b="1" i="1" dirty="0"/>
              <a:t>. – К.</a:t>
            </a:r>
            <a:r>
              <a:rPr lang="en-US" b="1" i="1" dirty="0"/>
              <a:t>: </a:t>
            </a:r>
            <a:r>
              <a:rPr lang="uk-UA" b="1" i="1" dirty="0"/>
              <a:t>Критика, 2008. – 455 с.</a:t>
            </a:r>
            <a:endParaRPr lang="ru-RU" b="1" i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903792-7577-4B0D-A149-B2E462B2D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9614" y="0"/>
            <a:ext cx="3675159" cy="25440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955B7B-5530-42FE-B25E-13FDB8BB1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9612" y="4516900"/>
            <a:ext cx="3675159" cy="22777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029CD4-8141-4C8D-8AA8-51D106684B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9613" y="2135013"/>
            <a:ext cx="3675159" cy="23834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41DF91-C287-4B53-83B4-7A588CE6751F}"/>
              </a:ext>
            </a:extLst>
          </p:cNvPr>
          <p:cNvSpPr txBox="1"/>
          <p:nvPr/>
        </p:nvSpPr>
        <p:spPr>
          <a:xfrm>
            <a:off x="3888950" y="2710462"/>
            <a:ext cx="41205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Comic Sans MS" panose="030F0702030302020204" pitchFamily="66" charset="0"/>
              </a:rPr>
              <a:t>Пропонований словник містить точний опис значень близько 5000 слів і стійких словосполучень, подає їх стилістичні характеристики, довідки про походження та історико-культурний коментар, а також фіксує випадки нестандартного «ігрового» вживання.</a:t>
            </a:r>
            <a:endParaRPr lang="ru-RU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873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75ACA20-A154-4EAA-9064-34C0D5AF2C39}"/>
              </a:ext>
            </a:extLst>
          </p:cNvPr>
          <p:cNvSpPr/>
          <p:nvPr/>
        </p:nvSpPr>
        <p:spPr>
          <a:xfrm>
            <a:off x="7939770" y="0"/>
            <a:ext cx="4239985" cy="6858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91DBC0-6BF8-4495-A44A-CC8FA362DEBF}"/>
              </a:ext>
            </a:extLst>
          </p:cNvPr>
          <p:cNvSpPr/>
          <p:nvPr/>
        </p:nvSpPr>
        <p:spPr>
          <a:xfrm>
            <a:off x="7976506" y="2674590"/>
            <a:ext cx="421549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333333"/>
                </a:solidFill>
              </a:rPr>
              <a:t>У </a:t>
            </a:r>
            <a:r>
              <a:rPr lang="ru-RU" b="1" i="1" dirty="0" err="1">
                <a:solidFill>
                  <a:srgbClr val="333333"/>
                </a:solidFill>
              </a:rPr>
              <a:t>всіх</a:t>
            </a:r>
            <a:r>
              <a:rPr lang="ru-RU" b="1" i="1" dirty="0">
                <a:solidFill>
                  <a:srgbClr val="333333"/>
                </a:solidFill>
              </a:rPr>
              <a:t> </a:t>
            </a:r>
            <a:r>
              <a:rPr lang="ru-RU" b="1" i="1" dirty="0" err="1">
                <a:solidFill>
                  <a:srgbClr val="333333"/>
                </a:solidFill>
              </a:rPr>
              <a:t>мов</a:t>
            </a:r>
            <a:r>
              <a:rPr lang="ru-RU" b="1" i="1" dirty="0">
                <a:solidFill>
                  <a:srgbClr val="333333"/>
                </a:solidFill>
              </a:rPr>
              <a:t> </a:t>
            </a:r>
            <a:r>
              <a:rPr lang="ru-RU" b="1" i="1" dirty="0" err="1">
                <a:solidFill>
                  <a:srgbClr val="333333"/>
                </a:solidFill>
              </a:rPr>
              <a:t>світу</a:t>
            </a:r>
            <a:r>
              <a:rPr lang="ru-RU" b="1" i="1" dirty="0">
                <a:solidFill>
                  <a:srgbClr val="333333"/>
                </a:solidFill>
              </a:rPr>
              <a:t> є бодай </a:t>
            </a:r>
            <a:r>
              <a:rPr lang="ru-RU" b="1" i="1" dirty="0" err="1">
                <a:solidFill>
                  <a:srgbClr val="333333"/>
                </a:solidFill>
              </a:rPr>
              <a:t>кілька</a:t>
            </a:r>
            <a:r>
              <a:rPr lang="ru-RU" b="1" i="1" dirty="0">
                <a:solidFill>
                  <a:srgbClr val="333333"/>
                </a:solidFill>
              </a:rPr>
              <a:t> </a:t>
            </a:r>
            <a:r>
              <a:rPr lang="ru-RU" b="1" i="1" dirty="0" err="1">
                <a:solidFill>
                  <a:srgbClr val="333333"/>
                </a:solidFill>
              </a:rPr>
              <a:t>спільних</a:t>
            </a:r>
            <a:r>
              <a:rPr lang="ru-RU" b="1" i="1" dirty="0">
                <a:solidFill>
                  <a:srgbClr val="333333"/>
                </a:solidFill>
              </a:rPr>
              <a:t> </a:t>
            </a:r>
            <a:r>
              <a:rPr lang="ru-RU" b="1" i="1" dirty="0" err="1">
                <a:solidFill>
                  <a:srgbClr val="333333"/>
                </a:solidFill>
              </a:rPr>
              <a:t>елементів</a:t>
            </a:r>
            <a:r>
              <a:rPr lang="ru-RU" b="1" i="1" dirty="0">
                <a:solidFill>
                  <a:srgbClr val="333333"/>
                </a:solidFill>
              </a:rPr>
              <a:t>, </a:t>
            </a:r>
            <a:r>
              <a:rPr lang="ru-RU" b="1" i="1" dirty="0" err="1">
                <a:solidFill>
                  <a:srgbClr val="333333"/>
                </a:solidFill>
              </a:rPr>
              <a:t>наприклад</a:t>
            </a:r>
            <a:r>
              <a:rPr lang="ru-RU" b="1" i="1" dirty="0">
                <a:solidFill>
                  <a:srgbClr val="333333"/>
                </a:solidFill>
              </a:rPr>
              <a:t>, </a:t>
            </a:r>
            <a:r>
              <a:rPr lang="ru-RU" b="1" i="1" dirty="0" err="1">
                <a:solidFill>
                  <a:srgbClr val="333333"/>
                </a:solidFill>
              </a:rPr>
              <a:t>назви</a:t>
            </a:r>
            <a:r>
              <a:rPr lang="ru-RU" b="1" i="1" dirty="0">
                <a:solidFill>
                  <a:srgbClr val="333333"/>
                </a:solidFill>
              </a:rPr>
              <a:t> речей </a:t>
            </a:r>
            <a:r>
              <a:rPr lang="ru-RU" b="1" i="1" dirty="0" err="1">
                <a:solidFill>
                  <a:srgbClr val="333333"/>
                </a:solidFill>
              </a:rPr>
              <a:t>або</a:t>
            </a:r>
            <a:r>
              <a:rPr lang="ru-RU" b="1" i="1" dirty="0">
                <a:solidFill>
                  <a:srgbClr val="333333"/>
                </a:solidFill>
              </a:rPr>
              <a:t> </a:t>
            </a:r>
            <a:r>
              <a:rPr lang="ru-RU" b="1" i="1" dirty="0" err="1">
                <a:solidFill>
                  <a:srgbClr val="333333"/>
                </a:solidFill>
              </a:rPr>
              <a:t>подій</a:t>
            </a:r>
            <a:r>
              <a:rPr lang="ru-RU" b="1" i="1" dirty="0">
                <a:solidFill>
                  <a:srgbClr val="333333"/>
                </a:solidFill>
              </a:rPr>
              <a:t>, </a:t>
            </a:r>
            <a:r>
              <a:rPr lang="ru-RU" b="1" i="1" dirty="0" err="1">
                <a:solidFill>
                  <a:srgbClr val="333333"/>
                </a:solidFill>
              </a:rPr>
              <a:t>способи</a:t>
            </a:r>
            <a:r>
              <a:rPr lang="ru-RU" b="1" i="1" dirty="0">
                <a:solidFill>
                  <a:srgbClr val="333333"/>
                </a:solidFill>
              </a:rPr>
              <a:t> </a:t>
            </a:r>
            <a:r>
              <a:rPr lang="ru-RU" b="1" i="1" dirty="0" err="1">
                <a:solidFill>
                  <a:srgbClr val="333333"/>
                </a:solidFill>
              </a:rPr>
              <a:t>поєднання</a:t>
            </a:r>
            <a:r>
              <a:rPr lang="ru-RU" b="1" i="1" dirty="0">
                <a:solidFill>
                  <a:srgbClr val="333333"/>
                </a:solidFill>
              </a:rPr>
              <a:t> </a:t>
            </a:r>
            <a:r>
              <a:rPr lang="ru-RU" b="1" i="1" dirty="0" err="1">
                <a:solidFill>
                  <a:srgbClr val="333333"/>
                </a:solidFill>
              </a:rPr>
              <a:t>звуків</a:t>
            </a:r>
            <a:r>
              <a:rPr lang="ru-RU" b="1" i="1" dirty="0">
                <a:solidFill>
                  <a:srgbClr val="333333"/>
                </a:solidFill>
              </a:rPr>
              <a:t> і </a:t>
            </a:r>
            <a:r>
              <a:rPr lang="ru-RU" b="1" i="1" dirty="0" err="1">
                <a:solidFill>
                  <a:srgbClr val="333333"/>
                </a:solidFill>
              </a:rPr>
              <a:t>слів</a:t>
            </a:r>
            <a:r>
              <a:rPr lang="ru-RU" b="1" i="1" dirty="0">
                <a:solidFill>
                  <a:srgbClr val="333333"/>
                </a:solidFill>
              </a:rPr>
              <a:t>. </a:t>
            </a:r>
            <a:r>
              <a:rPr lang="ru-RU" b="1" i="1" dirty="0" err="1">
                <a:solidFill>
                  <a:srgbClr val="333333"/>
                </a:solidFill>
              </a:rPr>
              <a:t>Утім</a:t>
            </a:r>
            <a:r>
              <a:rPr lang="ru-RU" b="1" i="1" dirty="0">
                <a:solidFill>
                  <a:srgbClr val="333333"/>
                </a:solidFill>
              </a:rPr>
              <a:t> </a:t>
            </a:r>
            <a:r>
              <a:rPr lang="ru-RU" b="1" i="1" dirty="0" err="1">
                <a:solidFill>
                  <a:srgbClr val="333333"/>
                </a:solidFill>
              </a:rPr>
              <a:t>мови</a:t>
            </a:r>
            <a:r>
              <a:rPr lang="ru-RU" b="1" i="1" dirty="0">
                <a:solidFill>
                  <a:srgbClr val="333333"/>
                </a:solidFill>
              </a:rPr>
              <a:t> </a:t>
            </a:r>
            <a:r>
              <a:rPr lang="ru-RU" b="1" i="1" dirty="0" err="1">
                <a:solidFill>
                  <a:srgbClr val="333333"/>
                </a:solidFill>
              </a:rPr>
              <a:t>мають</a:t>
            </a:r>
            <a:r>
              <a:rPr lang="ru-RU" b="1" i="1" dirty="0">
                <a:solidFill>
                  <a:srgbClr val="333333"/>
                </a:solidFill>
              </a:rPr>
              <a:t> </a:t>
            </a:r>
            <a:r>
              <a:rPr lang="ru-RU" b="1" i="1" dirty="0" err="1">
                <a:solidFill>
                  <a:srgbClr val="333333"/>
                </a:solidFill>
              </a:rPr>
              <a:t>між</a:t>
            </a:r>
            <a:r>
              <a:rPr lang="ru-RU" b="1" i="1" dirty="0">
                <a:solidFill>
                  <a:srgbClr val="333333"/>
                </a:solidFill>
              </a:rPr>
              <a:t> собою </a:t>
            </a:r>
            <a:r>
              <a:rPr lang="ru-RU" b="1" i="1" dirty="0" err="1">
                <a:solidFill>
                  <a:srgbClr val="333333"/>
                </a:solidFill>
              </a:rPr>
              <a:t>більше</a:t>
            </a:r>
            <a:r>
              <a:rPr lang="ru-RU" b="1" i="1" dirty="0">
                <a:solidFill>
                  <a:srgbClr val="333333"/>
                </a:solidFill>
              </a:rPr>
              <a:t> </a:t>
            </a:r>
            <a:r>
              <a:rPr lang="ru-RU" b="1" i="1" dirty="0" err="1">
                <a:solidFill>
                  <a:srgbClr val="333333"/>
                </a:solidFill>
              </a:rPr>
              <a:t>відмінного</a:t>
            </a:r>
            <a:r>
              <a:rPr lang="ru-RU" b="1" i="1" dirty="0">
                <a:solidFill>
                  <a:srgbClr val="333333"/>
                </a:solidFill>
              </a:rPr>
              <a:t>, </a:t>
            </a:r>
            <a:r>
              <a:rPr lang="ru-RU" b="1" i="1" dirty="0" err="1">
                <a:solidFill>
                  <a:srgbClr val="333333"/>
                </a:solidFill>
              </a:rPr>
              <a:t>ніж</a:t>
            </a:r>
            <a:r>
              <a:rPr lang="ru-RU" b="1" i="1" dirty="0">
                <a:solidFill>
                  <a:srgbClr val="333333"/>
                </a:solidFill>
              </a:rPr>
              <a:t> </a:t>
            </a:r>
            <a:r>
              <a:rPr lang="ru-RU" b="1" i="1" dirty="0" err="1">
                <a:solidFill>
                  <a:srgbClr val="333333"/>
                </a:solidFill>
              </a:rPr>
              <a:t>схожого</a:t>
            </a:r>
            <a:r>
              <a:rPr lang="ru-RU" b="1" i="1" dirty="0">
                <a:solidFill>
                  <a:srgbClr val="333333"/>
                </a:solidFill>
              </a:rPr>
              <a:t>, </a:t>
            </a:r>
            <a:r>
              <a:rPr lang="ru-RU" b="1" i="1" dirty="0" err="1">
                <a:solidFill>
                  <a:srgbClr val="333333"/>
                </a:solidFill>
              </a:rPr>
              <a:t>стверджує</a:t>
            </a:r>
            <a:r>
              <a:rPr lang="ru-RU" b="1" i="1" dirty="0">
                <a:solidFill>
                  <a:srgbClr val="333333"/>
                </a:solidFill>
              </a:rPr>
              <a:t> автор </a:t>
            </a:r>
            <a:r>
              <a:rPr lang="ru-RU" b="1" i="1" dirty="0" err="1">
                <a:solidFill>
                  <a:srgbClr val="333333"/>
                </a:solidFill>
              </a:rPr>
              <a:t>цієї</a:t>
            </a:r>
            <a:r>
              <a:rPr lang="ru-RU" b="1" i="1" dirty="0">
                <a:solidFill>
                  <a:srgbClr val="333333"/>
                </a:solidFill>
              </a:rPr>
              <a:t> книжки. Вони </a:t>
            </a:r>
            <a:r>
              <a:rPr lang="ru-RU" b="1" i="1" dirty="0" err="1">
                <a:solidFill>
                  <a:srgbClr val="333333"/>
                </a:solidFill>
              </a:rPr>
              <a:t>поступово</a:t>
            </a:r>
            <a:r>
              <a:rPr lang="ru-RU" b="1" i="1" dirty="0">
                <a:solidFill>
                  <a:srgbClr val="333333"/>
                </a:solidFill>
              </a:rPr>
              <a:t> </a:t>
            </a:r>
            <a:r>
              <a:rPr lang="ru-RU" b="1" i="1" dirty="0" err="1">
                <a:solidFill>
                  <a:srgbClr val="333333"/>
                </a:solidFill>
              </a:rPr>
              <a:t>розвинулися</a:t>
            </a:r>
            <a:r>
              <a:rPr lang="ru-RU" b="1" i="1" dirty="0">
                <a:solidFill>
                  <a:srgbClr val="333333"/>
                </a:solidFill>
              </a:rPr>
              <a:t> з </a:t>
            </a:r>
            <a:r>
              <a:rPr lang="ru-RU" b="1" i="1" dirty="0" err="1">
                <a:solidFill>
                  <a:srgbClr val="333333"/>
                </a:solidFill>
              </a:rPr>
              <a:t>окремих</a:t>
            </a:r>
            <a:r>
              <a:rPr lang="ru-RU" b="1" i="1" dirty="0">
                <a:solidFill>
                  <a:srgbClr val="333333"/>
                </a:solidFill>
              </a:rPr>
              <a:t> культур, </a:t>
            </a:r>
            <a:r>
              <a:rPr lang="ru-RU" b="1" i="1" dirty="0" err="1">
                <a:solidFill>
                  <a:srgbClr val="333333"/>
                </a:solidFill>
              </a:rPr>
              <a:t>одночасно</a:t>
            </a:r>
            <a:r>
              <a:rPr lang="ru-RU" b="1" i="1" dirty="0">
                <a:solidFill>
                  <a:srgbClr val="333333"/>
                </a:solidFill>
              </a:rPr>
              <a:t> </a:t>
            </a:r>
            <a:r>
              <a:rPr lang="ru-RU" b="1" i="1" dirty="0" err="1">
                <a:solidFill>
                  <a:srgbClr val="333333"/>
                </a:solidFill>
              </a:rPr>
              <a:t>об’єднуючи</a:t>
            </a:r>
            <a:r>
              <a:rPr lang="ru-RU" b="1" i="1" dirty="0">
                <a:solidFill>
                  <a:srgbClr val="333333"/>
                </a:solidFill>
              </a:rPr>
              <a:t> людей у </a:t>
            </a:r>
            <a:r>
              <a:rPr lang="ru-RU" b="1" i="1" dirty="0" err="1">
                <a:solidFill>
                  <a:srgbClr val="333333"/>
                </a:solidFill>
              </a:rPr>
              <a:t>тісні</a:t>
            </a:r>
            <a:r>
              <a:rPr lang="ru-RU" b="1" i="1" dirty="0">
                <a:solidFill>
                  <a:srgbClr val="333333"/>
                </a:solidFill>
              </a:rPr>
              <a:t> </a:t>
            </a:r>
            <a:r>
              <a:rPr lang="ru-RU" b="1" i="1" dirty="0" err="1">
                <a:solidFill>
                  <a:srgbClr val="333333"/>
                </a:solidFill>
              </a:rPr>
              <a:t>спільноти</a:t>
            </a:r>
            <a:r>
              <a:rPr lang="ru-RU" b="1" i="1" dirty="0">
                <a:solidFill>
                  <a:srgbClr val="333333"/>
                </a:solidFill>
              </a:rPr>
              <a:t> та </a:t>
            </a:r>
            <a:r>
              <a:rPr lang="ru-RU" b="1" i="1" dirty="0" err="1">
                <a:solidFill>
                  <a:srgbClr val="333333"/>
                </a:solidFill>
              </a:rPr>
              <a:t>пристосовуючись</a:t>
            </a:r>
            <a:r>
              <a:rPr lang="ru-RU" b="1" i="1" dirty="0">
                <a:solidFill>
                  <a:srgbClr val="333333"/>
                </a:solidFill>
              </a:rPr>
              <a:t> до </a:t>
            </a:r>
            <a:r>
              <a:rPr lang="ru-RU" b="1" i="1" dirty="0" err="1">
                <a:solidFill>
                  <a:srgbClr val="333333"/>
                </a:solidFill>
              </a:rPr>
              <a:t>їхніх</a:t>
            </a:r>
            <a:r>
              <a:rPr lang="ru-RU" b="1" i="1" dirty="0">
                <a:solidFill>
                  <a:srgbClr val="333333"/>
                </a:solidFill>
              </a:rPr>
              <a:t> потреб. Коли </a:t>
            </a:r>
            <a:r>
              <a:rPr lang="ru-RU" b="1" i="1" dirty="0" err="1">
                <a:solidFill>
                  <a:srgbClr val="333333"/>
                </a:solidFill>
              </a:rPr>
              <a:t>людина</a:t>
            </a:r>
            <a:r>
              <a:rPr lang="ru-RU" b="1" i="1" dirty="0">
                <a:solidFill>
                  <a:srgbClr val="333333"/>
                </a:solidFill>
              </a:rPr>
              <a:t> </a:t>
            </a:r>
            <a:r>
              <a:rPr lang="ru-RU" b="1" i="1" dirty="0" err="1">
                <a:solidFill>
                  <a:srgbClr val="333333"/>
                </a:solidFill>
              </a:rPr>
              <a:t>навчилася</a:t>
            </a:r>
            <a:r>
              <a:rPr lang="ru-RU" b="1" i="1" dirty="0">
                <a:solidFill>
                  <a:srgbClr val="333333"/>
                </a:solidFill>
              </a:rPr>
              <a:t> </a:t>
            </a:r>
            <a:r>
              <a:rPr lang="ru-RU" b="1" i="1" dirty="0" err="1">
                <a:solidFill>
                  <a:srgbClr val="333333"/>
                </a:solidFill>
              </a:rPr>
              <a:t>говорити</a:t>
            </a:r>
            <a:r>
              <a:rPr lang="ru-RU" b="1" i="1" dirty="0">
                <a:solidFill>
                  <a:srgbClr val="333333"/>
                </a:solidFill>
              </a:rPr>
              <a:t>? </a:t>
            </a:r>
            <a:r>
              <a:rPr lang="ru-RU" b="1" i="1" dirty="0" err="1">
                <a:solidFill>
                  <a:srgbClr val="333333"/>
                </a:solidFill>
              </a:rPr>
              <a:t>Якою</a:t>
            </a:r>
            <a:r>
              <a:rPr lang="ru-RU" b="1" i="1" dirty="0">
                <a:solidFill>
                  <a:srgbClr val="333333"/>
                </a:solidFill>
              </a:rPr>
              <a:t> </a:t>
            </a:r>
            <a:r>
              <a:rPr lang="ru-RU" b="1" i="1" dirty="0" err="1">
                <a:solidFill>
                  <a:srgbClr val="333333"/>
                </a:solidFill>
              </a:rPr>
              <a:t>була</a:t>
            </a:r>
            <a:r>
              <a:rPr lang="ru-RU" b="1" i="1" dirty="0">
                <a:solidFill>
                  <a:srgbClr val="333333"/>
                </a:solidFill>
              </a:rPr>
              <a:t> перша </a:t>
            </a:r>
            <a:r>
              <a:rPr lang="ru-RU" b="1" i="1" dirty="0" err="1">
                <a:solidFill>
                  <a:srgbClr val="333333"/>
                </a:solidFill>
              </a:rPr>
              <a:t>людська</a:t>
            </a:r>
            <a:r>
              <a:rPr lang="ru-RU" b="1" i="1" dirty="0">
                <a:solidFill>
                  <a:srgbClr val="333333"/>
                </a:solidFill>
              </a:rPr>
              <a:t> </a:t>
            </a:r>
            <a:r>
              <a:rPr lang="ru-RU" b="1" i="1" dirty="0" err="1">
                <a:solidFill>
                  <a:srgbClr val="333333"/>
                </a:solidFill>
              </a:rPr>
              <a:t>мова</a:t>
            </a:r>
            <a:r>
              <a:rPr lang="ru-RU" b="1" i="1" dirty="0">
                <a:solidFill>
                  <a:srgbClr val="333333"/>
                </a:solidFill>
              </a:rPr>
              <a:t>? Як </a:t>
            </a:r>
            <a:r>
              <a:rPr lang="ru-RU" b="1" i="1" dirty="0" err="1">
                <a:solidFill>
                  <a:srgbClr val="333333"/>
                </a:solidFill>
              </a:rPr>
              <a:t>розвивалися</a:t>
            </a:r>
            <a:r>
              <a:rPr lang="ru-RU" b="1" i="1" dirty="0">
                <a:solidFill>
                  <a:srgbClr val="333333"/>
                </a:solidFill>
              </a:rPr>
              <a:t> </a:t>
            </a:r>
            <a:r>
              <a:rPr lang="ru-RU" b="1" i="1" dirty="0" err="1">
                <a:solidFill>
                  <a:srgbClr val="333333"/>
                </a:solidFill>
              </a:rPr>
              <a:t>мови</a:t>
            </a:r>
            <a:r>
              <a:rPr lang="ru-RU" b="1" i="1" dirty="0">
                <a:solidFill>
                  <a:srgbClr val="333333"/>
                </a:solidFill>
              </a:rPr>
              <a:t> </a:t>
            </a:r>
            <a:r>
              <a:rPr lang="ru-RU" b="1" i="1" dirty="0" err="1">
                <a:solidFill>
                  <a:srgbClr val="333333"/>
                </a:solidFill>
              </a:rPr>
              <a:t>світу</a:t>
            </a:r>
            <a:r>
              <a:rPr lang="ru-RU" b="1" i="1" dirty="0">
                <a:solidFill>
                  <a:srgbClr val="333333"/>
                </a:solidFill>
              </a:rPr>
              <a:t>?</a:t>
            </a:r>
            <a:br>
              <a:rPr lang="ru-RU" b="1" i="1" dirty="0"/>
            </a:br>
            <a:br>
              <a:rPr lang="ru-RU" b="1" i="1" dirty="0"/>
            </a:br>
            <a:endParaRPr lang="ru-RU" b="1" i="1" dirty="0"/>
          </a:p>
        </p:txBody>
      </p:sp>
      <p:pic>
        <p:nvPicPr>
          <p:cNvPr id="8196" name="Picture 4" descr="Читальники: НОВІ НАДХОДЖЕННЯ! НОВИНКИ ВІД УКРАЇНСЬКОГО ІНСТИТУТУ КНИГИ">
            <a:extLst>
              <a:ext uri="{FF2B5EF4-FFF2-40B4-BE49-F238E27FC236}">
                <a16:creationId xmlns:a16="http://schemas.microsoft.com/office/drawing/2014/main" id="{7C88BF42-2836-4A6F-B1EC-C84892A80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20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151CEE-DA26-4E3A-99A6-4EEF209839B3}"/>
              </a:ext>
            </a:extLst>
          </p:cNvPr>
          <p:cNvSpPr txBox="1"/>
          <p:nvPr/>
        </p:nvSpPr>
        <p:spPr>
          <a:xfrm>
            <a:off x="8188779" y="500074"/>
            <a:ext cx="3766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err="1">
                <a:solidFill>
                  <a:srgbClr val="C00000"/>
                </a:solidFill>
              </a:rPr>
              <a:t>Еверет</a:t>
            </a:r>
            <a:r>
              <a:rPr lang="uk-UA" i="1" dirty="0">
                <a:solidFill>
                  <a:srgbClr val="C00000"/>
                </a:solidFill>
              </a:rPr>
              <a:t>, Даніель. Походження мови. Як ми навчилися говорити / Д. </a:t>
            </a:r>
            <a:r>
              <a:rPr lang="uk-UA" i="1" dirty="0" err="1">
                <a:solidFill>
                  <a:srgbClr val="C00000"/>
                </a:solidFill>
              </a:rPr>
              <a:t>Еверет</a:t>
            </a:r>
            <a:r>
              <a:rPr lang="uk-UA" i="1" dirty="0">
                <a:solidFill>
                  <a:srgbClr val="C00000"/>
                </a:solidFill>
              </a:rPr>
              <a:t>. – К.</a:t>
            </a:r>
            <a:r>
              <a:rPr lang="en-US" i="1" dirty="0">
                <a:solidFill>
                  <a:srgbClr val="C00000"/>
                </a:solidFill>
              </a:rPr>
              <a:t>:</a:t>
            </a:r>
            <a:r>
              <a:rPr lang="uk-UA" i="1" dirty="0">
                <a:solidFill>
                  <a:srgbClr val="C00000"/>
                </a:solidFill>
              </a:rPr>
              <a:t> Наш формат, 2019. – 344 с.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BBA51C-CF08-4F32-B0CF-9BC71437C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652" y="3912432"/>
            <a:ext cx="1199214" cy="137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428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809</Words>
  <Application>Microsoft Office PowerPoint</Application>
  <PresentationFormat>Широкоэкранный</PresentationFormat>
  <Paragraphs>32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Montserrat</vt:lpstr>
      <vt:lpstr>Roboto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48</cp:revision>
  <dcterms:created xsi:type="dcterms:W3CDTF">2022-02-16T10:07:45Z</dcterms:created>
  <dcterms:modified xsi:type="dcterms:W3CDTF">2025-02-19T09:46:41Z</dcterms:modified>
</cp:coreProperties>
</file>