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3" r:id="rId4"/>
    <p:sldId id="257" r:id="rId5"/>
    <p:sldId id="263" r:id="rId6"/>
    <p:sldId id="264" r:id="rId7"/>
    <p:sldId id="265" r:id="rId8"/>
    <p:sldId id="266" r:id="rId9"/>
    <p:sldId id="269" r:id="rId10"/>
    <p:sldId id="270" r:id="rId11"/>
    <p:sldId id="268" r:id="rId12"/>
    <p:sldId id="261" r:id="rId13"/>
    <p:sldId id="262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E520-D956-4F53-95E3-AD5498F3BA67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68C4121-02B9-49CB-9668-2DCE0B096A9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84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E520-D956-4F53-95E3-AD5498F3BA67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4121-02B9-49CB-9668-2DCE0B096A93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89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E520-D956-4F53-95E3-AD5498F3BA67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4121-02B9-49CB-9668-2DCE0B096A9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718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E520-D956-4F53-95E3-AD5498F3BA67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4121-02B9-49CB-9668-2DCE0B096A93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35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E520-D956-4F53-95E3-AD5498F3BA67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4121-02B9-49CB-9668-2DCE0B096A9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5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E520-D956-4F53-95E3-AD5498F3BA67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4121-02B9-49CB-9668-2DCE0B096A93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34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E520-D956-4F53-95E3-AD5498F3BA67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4121-02B9-49CB-9668-2DCE0B096A93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75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E520-D956-4F53-95E3-AD5498F3BA67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4121-02B9-49CB-9668-2DCE0B096A93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54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E520-D956-4F53-95E3-AD5498F3BA67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4121-02B9-49CB-9668-2DCE0B096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87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E520-D956-4F53-95E3-AD5498F3BA67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4121-02B9-49CB-9668-2DCE0B096A93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09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A3FE520-D956-4F53-95E3-AD5498F3BA67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4121-02B9-49CB-9668-2DCE0B096A93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84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FE520-D956-4F53-95E3-AD5498F3BA67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68C4121-02B9-49CB-9668-2DCE0B096A9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19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s://4.bp.blogspot.com/-BBWV5npq8-Q/V5dpW_PFzqI/AAAAAAAAE7E/O9ugnsW46GMlhIJrZwAAwUO4cuMMvyB1QCLcB/s1600/%D0%97%D0%BE%D0%B1%D1%80%D0%B0%D0%B6%D0%B5%D0%BD%D0%BD%D1%8F+(3)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s://3.bp.blogspot.com/-HAxTp-A8C0Q/V5hc9K7wZmI/AAAAAAAAE74/1dILTHDjq6cMjBVQkEZBK1iGBPRR1iN7wCLcB/s1600/%25D0%2594%25D1%2583%25D1%2585%25D0%25BE%25D0%25BF%25D0%25B5%25D0%25BB%25D1%258C%25D0%25BD%25D0%25B8%25D0%25BA%25D0%25BE%25D0%25B2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3.bp.blogspot.com/-fPdkj4GyaT0/V5dogRHjLwI/AAAAAAAAE6s/ZqQRljPZMPUG4pnmhpynm9Az4iRUjtY1QCLcB/s1600/%25D0%25A1%25D0%25BA%25D0%25BB%25D1%258F%25D1%2580%25D0%25B5%25D0%25BD%25D0%25BA%25D0%25BE.jp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27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8.jpeg"/><Relationship Id="rId4" Type="http://schemas.openxmlformats.org/officeDocument/2006/relationships/hyperlink" Target="http://historybooks.com.ua/PicPod/5374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1.bp.blogspot.com/-NQbQK8o4x40/V5dop-HT7dI/AAAAAAAAE6w/NpAf1XRycdkEcvarNOSMnWgkD5kjJD4hACLcB/s1600/%25D0%25B4%25D0%25B5%25D1%2580%25D0%25B6%25D0%25B0%25D0%25B2%25D0%25B0.jpg" TargetMode="External"/><Relationship Id="rId13" Type="http://schemas.openxmlformats.org/officeDocument/2006/relationships/image" Target="../media/image11.jpeg"/><Relationship Id="rId18" Type="http://schemas.openxmlformats.org/officeDocument/2006/relationships/image" Target="../media/image15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12" Type="http://schemas.openxmlformats.org/officeDocument/2006/relationships/hyperlink" Target="http://book-center.kiev.ua/files/books/2012/2635.jpg" TargetMode="External"/><Relationship Id="rId17" Type="http://schemas.openxmlformats.org/officeDocument/2006/relationships/image" Target="../media/image14.jpeg"/><Relationship Id="rId2" Type="http://schemas.openxmlformats.org/officeDocument/2006/relationships/image" Target="../media/image6.png"/><Relationship Id="rId16" Type="http://schemas.openxmlformats.org/officeDocument/2006/relationships/hyperlink" Target="https://3.bp.blogspot.com/-fPdkj4GyaT0/V5dogRHjLwI/AAAAAAAAE6s/ZqQRljPZMPUG4pnmhpynm9Az4iRUjtY1QCLcB/s1600/%25D0%25A1%25D0%25BA%25D0%25BB%25D1%258F%25D1%2580%25D0%25B5%25D0%25BD%25D0%25BA%25D0%25B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4.bp.blogspot.com/-zZZ6DgZVBHQ/V5dnblaVs_I/AAAAAAAAE6E/I3F0srTUrSsKtIzB8XSHBuM6cyBN6vd2QCLcB/s1600/%25D0%25A8%25D0%25BB%25D1%258F%25D1%2585%25D0%25B0%25D0%25BC%25D0%25B8%2B%25D0%25B2%25D1%2596%25D0%25BA%25D1%2596%25D0%25B2.jpeg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5" Type="http://schemas.openxmlformats.org/officeDocument/2006/relationships/image" Target="../media/image13.jpeg"/><Relationship Id="rId10" Type="http://schemas.openxmlformats.org/officeDocument/2006/relationships/hyperlink" Target="https://2.bp.blogspot.com/-w1JG5vwWXBI/V5dnUy2VzSI/AAAAAAAAE6A/Tb2ZUk-1fAQkCJk2PEaDgjmlFAP36oxCACLcB/s1600/%25D0%2586%25D0%25BB%25D1%258E%25D1%2581%25D1%2582%25D1%2580%25D0%25BE%25D0%25B2%25D0%25B0%25D0%25BD%25D0%25B0.jpg" TargetMode="External"/><Relationship Id="rId19" Type="http://schemas.openxmlformats.org/officeDocument/2006/relationships/image" Target="../media/image16.png"/><Relationship Id="rId4" Type="http://schemas.openxmlformats.org/officeDocument/2006/relationships/hyperlink" Target="https://2.bp.blogspot.com/-otgpoENpwRc/V5iI-3ffMxI/AAAAAAAAE8M/zHLNVCi674sjGPCZU2sYGzm1MUMPca1LACLcB/s1600/IstUkr-Rus.jpg" TargetMode="External"/><Relationship Id="rId9" Type="http://schemas.openxmlformats.org/officeDocument/2006/relationships/image" Target="../media/image9.jpeg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s://2.bp.blogspot.com/-otgpoENpwRc/V5iI-3ffMxI/AAAAAAAAE8M/zHLNVCi674sjGPCZU2sYGzm1MUMPca1LACLcB/s1600/IstUkr-Rus.jpg" TargetMode="Externa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8.jpeg"/><Relationship Id="rId4" Type="http://schemas.openxmlformats.org/officeDocument/2006/relationships/hyperlink" Target="https://4.bp.blogspot.com/-zZZ6DgZVBHQ/V5dnblaVs_I/AAAAAAAAE6E/I3F0srTUrSsKtIzB8XSHBuM6cyBN6vd2QCLcB/s1600/%25D0%25A8%25D0%25BB%25D1%258F%25D1%2585%25D0%25B0%25D0%25BC%25D0%25B8%2B%25D0%25B2%25D1%2596%25D0%25BA%25D1%2596%25D0%25B2.jpe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9.jpeg"/><Relationship Id="rId4" Type="http://schemas.openxmlformats.org/officeDocument/2006/relationships/hyperlink" Target="https://1.bp.blogspot.com/-NQbQK8o4x40/V5dop-HT7dI/AAAAAAAAE6w/NpAf1XRycdkEcvarNOSMnWgkD5kjJD4hACLcB/s1600/%25D0%25B4%25D0%25B5%25D1%2580%25D0%25B6%25D0%25B0%25D0%25B2%25D0%25B0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0.jpeg"/><Relationship Id="rId4" Type="http://schemas.openxmlformats.org/officeDocument/2006/relationships/hyperlink" Target="https://2.bp.blogspot.com/-w1JG5vwWXBI/V5dnUy2VzSI/AAAAAAAAE6A/Tb2ZUk-1fAQkCJk2PEaDgjmlFAP36oxCACLcB/s1600/%25D0%2586%25D0%25BB%25D1%258E%25D1%2581%25D1%2582%25D1%2580%25D0%25BE%25D0%25B2%25D0%25B0%25D0%25BD%25D0%25B0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1.jpeg"/><Relationship Id="rId4" Type="http://schemas.openxmlformats.org/officeDocument/2006/relationships/hyperlink" Target="http://book-center.kiev.ua/files/books/2012/2635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8 липня – День хрещення Київської Русі-України">
            <a:extLst>
              <a:ext uri="{FF2B5EF4-FFF2-40B4-BE49-F238E27FC236}">
                <a16:creationId xmlns:a16="http://schemas.microsoft.com/office/drawing/2014/main" id="{09D4DBDF-9354-4E2C-AC20-26F19ED6D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892"/>
            <a:ext cx="8298077" cy="611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О Батьківщина Twitterissä: &amp;quot;Сьогодні - День хрещення Київської Русі -  України… &amp;quot;">
            <a:extLst>
              <a:ext uri="{FF2B5EF4-FFF2-40B4-BE49-F238E27FC236}">
                <a16:creationId xmlns:a16="http://schemas.microsoft.com/office/drawing/2014/main" id="{E13F565B-3223-4D3C-85E0-846214FBBD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88"/>
          <a:stretch/>
        </p:blipFill>
        <p:spPr bwMode="auto">
          <a:xfrm>
            <a:off x="8332058" y="30892"/>
            <a:ext cx="3791463" cy="282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Володимир Великий: український, російський чи руський князь - 24 Канал">
            <a:extLst>
              <a:ext uri="{FF2B5EF4-FFF2-40B4-BE49-F238E27FC236}">
                <a16:creationId xmlns:a16="http://schemas.microsoft.com/office/drawing/2014/main" id="{167CCD18-5657-41B8-BE46-D29669494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076" y="3047543"/>
            <a:ext cx="3791463" cy="310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12FE803-B211-4781-B447-84D0CAB60D7B}"/>
              </a:ext>
            </a:extLst>
          </p:cNvPr>
          <p:cNvSpPr/>
          <p:nvPr/>
        </p:nvSpPr>
        <p:spPr>
          <a:xfrm>
            <a:off x="379272" y="275208"/>
            <a:ext cx="3828744" cy="7634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55514F2-3E4D-4B41-979F-0CB3771EA63E}"/>
              </a:ext>
            </a:extLst>
          </p:cNvPr>
          <p:cNvSpPr/>
          <p:nvPr/>
        </p:nvSpPr>
        <p:spPr>
          <a:xfrm>
            <a:off x="734379" y="195282"/>
            <a:ext cx="2981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5400" b="1" i="1" dirty="0">
                <a:ln/>
                <a:solidFill>
                  <a:srgbClr val="002060"/>
                </a:solidFill>
              </a:rPr>
              <a:t>1</a:t>
            </a:r>
            <a:r>
              <a:rPr lang="ru-RU" sz="5400" b="1" i="1" dirty="0">
                <a:ln/>
                <a:solidFill>
                  <a:srgbClr val="002060"/>
                </a:solidFill>
              </a:rPr>
              <a:t>5 липня</a:t>
            </a:r>
            <a:endParaRPr lang="ru-RU" sz="5400" b="1" i="1" cap="none" spc="0" dirty="0">
              <a:ln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65134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иївська русь — Всі новини | Громадське телебачення">
            <a:extLst>
              <a:ext uri="{FF2B5EF4-FFF2-40B4-BE49-F238E27FC236}">
                <a16:creationId xmlns:a16="http://schemas.microsoft.com/office/drawing/2014/main" id="{74825A78-2515-403D-80BD-A3EC7C78F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6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Горєлов М.Є., Моця О.П., Рафальський О.О. Держава і цивілізація в історії  України [PDF] - Все для студента">
            <a:extLst>
              <a:ext uri="{FF2B5EF4-FFF2-40B4-BE49-F238E27FC236}">
                <a16:creationId xmlns:a16="http://schemas.microsoft.com/office/drawing/2014/main" id="{A0482F4B-00F5-4DBC-BA74-7B344D43B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35" y="1324131"/>
            <a:ext cx="2454654" cy="42097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B0B40DB-3A1B-4B38-9852-2D722FB60A06}"/>
              </a:ext>
            </a:extLst>
          </p:cNvPr>
          <p:cNvSpPr/>
          <p:nvPr/>
        </p:nvSpPr>
        <p:spPr>
          <a:xfrm>
            <a:off x="3527684" y="491773"/>
            <a:ext cx="74451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00"/>
              </a:spcAft>
            </a:pPr>
            <a:r>
              <a:rPr lang="ru-RU" sz="2000" b="1" i="1" dirty="0" err="1"/>
              <a:t>Горєлов</a:t>
            </a:r>
            <a:r>
              <a:rPr lang="ru-RU" sz="2000" b="1" i="1" dirty="0"/>
              <a:t>, Микола </a:t>
            </a:r>
            <a:r>
              <a:rPr lang="ru-RU" sz="2000" b="1" i="1" dirty="0" err="1"/>
              <a:t>Євгенович.Держава</a:t>
            </a:r>
            <a:r>
              <a:rPr lang="ru-RU" sz="2000" b="1" i="1" dirty="0"/>
              <a:t> і </a:t>
            </a:r>
            <a:r>
              <a:rPr lang="ru-RU" sz="2000" b="1" i="1" dirty="0" err="1"/>
              <a:t>цивілізація</a:t>
            </a:r>
            <a:r>
              <a:rPr lang="ru-RU" sz="2000" b="1" i="1" dirty="0"/>
              <a:t> в </a:t>
            </a:r>
            <a:r>
              <a:rPr lang="ru-RU" sz="2000" b="1" i="1" dirty="0" err="1"/>
              <a:t>історії</a:t>
            </a:r>
            <a:r>
              <a:rPr lang="ru-RU" sz="2000" b="1" i="1" dirty="0"/>
              <a:t> </a:t>
            </a:r>
            <a:r>
              <a:rPr lang="ru-RU" sz="2000" b="1" i="1" dirty="0" err="1"/>
              <a:t>України</a:t>
            </a:r>
            <a:r>
              <a:rPr lang="ru-RU" sz="2000" b="1" i="1" dirty="0"/>
              <a:t> : [</a:t>
            </a:r>
            <a:r>
              <a:rPr lang="ru-RU" sz="2000" b="1" i="1" dirty="0" err="1"/>
              <a:t>монографія</a:t>
            </a:r>
            <a:r>
              <a:rPr lang="ru-RU" sz="2000" b="1" i="1" dirty="0"/>
              <a:t>] / М. Є. </a:t>
            </a:r>
            <a:r>
              <a:rPr lang="ru-RU" sz="2000" b="1" i="1" dirty="0" err="1"/>
              <a:t>Горєлов</a:t>
            </a:r>
            <a:r>
              <a:rPr lang="ru-RU" sz="2000" b="1" i="1" dirty="0"/>
              <a:t>, О. П. </a:t>
            </a:r>
            <a:r>
              <a:rPr lang="ru-RU" sz="2000" b="1" i="1" dirty="0" err="1"/>
              <a:t>Моця</a:t>
            </a:r>
            <a:r>
              <a:rPr lang="ru-RU" sz="2000" b="1" i="1" dirty="0"/>
              <a:t>, О. О. </a:t>
            </a:r>
            <a:r>
              <a:rPr lang="ru-RU" sz="2000" b="1" i="1" dirty="0" err="1"/>
              <a:t>Рафальський</a:t>
            </a:r>
            <a:r>
              <a:rPr lang="ru-RU" sz="2000" b="1" i="1" dirty="0"/>
              <a:t>; НАН </a:t>
            </a:r>
            <a:r>
              <a:rPr lang="ru-RU" sz="2000" b="1" i="1" dirty="0" err="1"/>
              <a:t>України</a:t>
            </a:r>
            <a:r>
              <a:rPr lang="ru-RU" sz="2000" b="1" i="1" dirty="0"/>
              <a:t>, </a:t>
            </a:r>
            <a:r>
              <a:rPr lang="ru-RU" sz="2000" b="1" i="1" dirty="0" err="1"/>
              <a:t>Ін</a:t>
            </a:r>
            <a:r>
              <a:rPr lang="ru-RU" sz="2000" b="1" i="1" dirty="0"/>
              <a:t>-т </a:t>
            </a:r>
            <a:r>
              <a:rPr lang="ru-RU" sz="2000" b="1" i="1" dirty="0" err="1"/>
              <a:t>політ</a:t>
            </a:r>
            <a:r>
              <a:rPr lang="ru-RU" sz="2000" b="1" i="1" dirty="0"/>
              <a:t>. і </a:t>
            </a:r>
            <a:r>
              <a:rPr lang="ru-RU" sz="2000" b="1" i="1" dirty="0" err="1"/>
              <a:t>етнонац</a:t>
            </a:r>
            <a:r>
              <a:rPr lang="ru-RU" sz="2000" b="1" i="1" dirty="0"/>
              <a:t>. </a:t>
            </a:r>
            <a:r>
              <a:rPr lang="ru-RU" sz="2000" b="1" i="1" dirty="0" err="1"/>
              <a:t>дослідж</a:t>
            </a:r>
            <a:r>
              <a:rPr lang="ru-RU" sz="2000" b="1" i="1" dirty="0"/>
              <a:t>. </a:t>
            </a:r>
            <a:r>
              <a:rPr lang="ru-RU" sz="2000" b="1" i="1" dirty="0" err="1"/>
              <a:t>імені</a:t>
            </a:r>
            <a:r>
              <a:rPr lang="ru-RU" sz="2000" b="1" i="1" dirty="0"/>
              <a:t> І. Ф. </a:t>
            </a:r>
            <a:r>
              <a:rPr lang="ru-RU" sz="2000" b="1" i="1" dirty="0" err="1"/>
              <a:t>Кураса</a:t>
            </a:r>
            <a:r>
              <a:rPr lang="ru-RU" sz="2000" b="1" i="1" dirty="0"/>
              <a:t>, </a:t>
            </a:r>
            <a:r>
              <a:rPr lang="ru-RU" sz="2000" b="1" i="1" dirty="0" err="1"/>
              <a:t>Ін</a:t>
            </a:r>
            <a:r>
              <a:rPr lang="ru-RU" sz="2000" b="1" i="1" dirty="0"/>
              <a:t>-т </a:t>
            </a:r>
            <a:r>
              <a:rPr lang="ru-RU" sz="2000" b="1" i="1" dirty="0" err="1"/>
              <a:t>археології</a:t>
            </a:r>
            <a:r>
              <a:rPr lang="ru-RU" sz="2000" b="1" i="1" dirty="0"/>
              <a:t>. – </a:t>
            </a:r>
            <a:r>
              <a:rPr lang="ru-RU" sz="2000" b="1" i="1" dirty="0" err="1"/>
              <a:t>Київ</a:t>
            </a:r>
            <a:r>
              <a:rPr lang="ru-RU" sz="2000" b="1" i="1" dirty="0"/>
              <a:t>: ЕКО-ПРОДАКШН,</a:t>
            </a:r>
            <a:r>
              <a:rPr lang="ru-RU" sz="2000" i="1" dirty="0"/>
              <a:t> </a:t>
            </a:r>
            <a:r>
              <a:rPr lang="ru-RU" sz="2000" b="1" i="1" dirty="0"/>
              <a:t>2009. – 879 </a:t>
            </a:r>
            <a:r>
              <a:rPr lang="en-US" sz="2000" b="1" i="1" dirty="0"/>
              <a:t>c</a:t>
            </a:r>
            <a:r>
              <a:rPr lang="en-US" sz="2000" b="1" i="1" dirty="0">
                <a:solidFill>
                  <a:srgbClr val="444444"/>
                </a:solidFill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86BBAC-63B2-4881-8FF5-EC45D1A096C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83324" y="2012573"/>
            <a:ext cx="6862536" cy="420973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6C67CB1-0598-443F-96BE-F0AE17A3A0CE}"/>
              </a:ext>
            </a:extLst>
          </p:cNvPr>
          <p:cNvSpPr/>
          <p:nvPr/>
        </p:nvSpPr>
        <p:spPr>
          <a:xfrm>
            <a:off x="5140171" y="2813447"/>
            <a:ext cx="53170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Автори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книги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вивчають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історичний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зародження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відтворювального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до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сьогодення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надається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висвітленню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додержавних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недостатньо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вивченим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процесом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еволюції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протоцивілізаційних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цивілізаційних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цікавиться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історичним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розвитком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rgbClr val="444444"/>
                </a:solidFill>
                <a:latin typeface="Helvetica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03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иївська русь — Всі новини | Громадське телебачення">
            <a:extLst>
              <a:ext uri="{FF2B5EF4-FFF2-40B4-BE49-F238E27FC236}">
                <a16:creationId xmlns:a16="http://schemas.microsoft.com/office/drawing/2014/main" id="{3F721E2B-A598-4A5B-AF52-C9A206BA8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80"/>
            <a:ext cx="12192000" cy="610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hlinkClick r:id="rId4"/>
            <a:extLst>
              <a:ext uri="{FF2B5EF4-FFF2-40B4-BE49-F238E27FC236}">
                <a16:creationId xmlns:a16="http://schemas.microsoft.com/office/drawing/2014/main" id="{19250EDA-BD00-480B-973E-17CE38F7875F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440" y="2083632"/>
            <a:ext cx="2088655" cy="34195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3817E51-F526-4496-9C29-D2353DE09A37}"/>
              </a:ext>
            </a:extLst>
          </p:cNvPr>
          <p:cNvSpPr/>
          <p:nvPr/>
        </p:nvSpPr>
        <p:spPr>
          <a:xfrm>
            <a:off x="1533993" y="718810"/>
            <a:ext cx="73251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/>
              <a:t>Остафійчук,В.Ф</a:t>
            </a:r>
            <a:r>
              <a:rPr lang="ru-RU" sz="2000" b="1" i="1" dirty="0"/>
              <a:t>. </a:t>
            </a:r>
            <a:r>
              <a:rPr lang="ru-RU" sz="2000" b="1" i="1" dirty="0" err="1"/>
              <a:t>Історія</a:t>
            </a:r>
            <a:r>
              <a:rPr lang="ru-RU" sz="2000" b="1" i="1" dirty="0"/>
              <a:t> </a:t>
            </a:r>
            <a:r>
              <a:rPr lang="ru-RU" sz="2000" b="1" i="1" dirty="0" err="1"/>
              <a:t>України</a:t>
            </a:r>
            <a:r>
              <a:rPr lang="ru-RU" sz="2000" b="1" i="1" dirty="0"/>
              <a:t>[Текст]:</a:t>
            </a:r>
            <a:r>
              <a:rPr lang="ru-RU" sz="2000" b="1" i="1" dirty="0" err="1"/>
              <a:t>сучасне</a:t>
            </a:r>
            <a:r>
              <a:rPr lang="ru-RU" sz="2000" b="1" i="1" dirty="0"/>
              <a:t> </a:t>
            </a:r>
            <a:r>
              <a:rPr lang="ru-RU" sz="2000" b="1" i="1" dirty="0" err="1"/>
              <a:t>бачення</a:t>
            </a:r>
            <a:r>
              <a:rPr lang="ru-RU" sz="2000" b="1" i="1" dirty="0"/>
              <a:t>.-К.: Знання-Прес,2007.-424с.</a:t>
            </a:r>
            <a:br>
              <a:rPr lang="ru-RU" sz="2000" i="1" dirty="0"/>
            </a:br>
            <a:endParaRPr lang="ru-RU" sz="2000" i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F755D5E-756E-423A-862E-04C71EEA6787}"/>
              </a:ext>
            </a:extLst>
          </p:cNvPr>
          <p:cNvSpPr/>
          <p:nvPr/>
        </p:nvSpPr>
        <p:spPr>
          <a:xfrm>
            <a:off x="3206496" y="1734473"/>
            <a:ext cx="4756774" cy="31393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85E19B6-070A-4F38-80AE-A117059FBEC2}"/>
              </a:ext>
            </a:extLst>
          </p:cNvPr>
          <p:cNvSpPr/>
          <p:nvPr/>
        </p:nvSpPr>
        <p:spPr>
          <a:xfrm>
            <a:off x="3911608" y="2255516"/>
            <a:ext cx="3832485" cy="1697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книга – одна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вдалих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спроб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осмислення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історичного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народу 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прадавніх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сьогодення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міфів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фальсифікацій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День хрещення Київської Русі: цікаві факти та історія - Amazing Ukraine -  Дивовижна Україна">
            <a:extLst>
              <a:ext uri="{FF2B5EF4-FFF2-40B4-BE49-F238E27FC236}">
                <a16:creationId xmlns:a16="http://schemas.microsoft.com/office/drawing/2014/main" id="{D1F29957-17D7-4B88-A495-4811918C6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105" y="226107"/>
            <a:ext cx="2836330" cy="30167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534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иївська русь — Всі новини | Громадське телебачення">
            <a:extLst>
              <a:ext uri="{FF2B5EF4-FFF2-40B4-BE49-F238E27FC236}">
                <a16:creationId xmlns:a16="http://schemas.microsoft.com/office/drawing/2014/main" id="{F78B0F29-34D8-4152-8FB9-520AB70D5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1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hlinkClick r:id="rId4"/>
            <a:extLst>
              <a:ext uri="{FF2B5EF4-FFF2-40B4-BE49-F238E27FC236}">
                <a16:creationId xmlns:a16="http://schemas.microsoft.com/office/drawing/2014/main" id="{EC3CCFB8-18F8-45F1-AFED-31C577B790D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97" y="1664307"/>
            <a:ext cx="2653259" cy="41692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7F8B41B-64FB-4583-9F51-12730D42EAD2}"/>
              </a:ext>
            </a:extLst>
          </p:cNvPr>
          <p:cNvSpPr/>
          <p:nvPr/>
        </p:nvSpPr>
        <p:spPr>
          <a:xfrm>
            <a:off x="1938727" y="694617"/>
            <a:ext cx="7145311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Духопельников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В.Володимир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Великий/В. Духопельников.-Х.:ПЕТ,2015.-128с.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C17BC7-4251-44B2-A9EF-5D3A23394FD7}"/>
              </a:ext>
            </a:extLst>
          </p:cNvPr>
          <p:cNvSpPr/>
          <p:nvPr/>
        </p:nvSpPr>
        <p:spPr>
          <a:xfrm>
            <a:off x="3879954" y="1994091"/>
            <a:ext cx="4432092" cy="333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Ніхто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перших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київських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князів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залишив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 себе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пам`ять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як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Володимир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Великий. Про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нього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час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правління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Русі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коли держава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досягла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вершини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своєї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могутності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народ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створював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билини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оповіді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пісні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хрестив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Русь і таким чином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встановив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спадкоємний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зв`язок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Візантією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яка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той час центром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європейської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Книга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розрахована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широке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коло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читачів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2" descr="Володимир Великий - Виникнення та розквіт Русі-України - Особистість в  історії - Історичний довідник - Персональный сайт">
            <a:extLst>
              <a:ext uri="{FF2B5EF4-FFF2-40B4-BE49-F238E27FC236}">
                <a16:creationId xmlns:a16="http://schemas.microsoft.com/office/drawing/2014/main" id="{3A7F6AA5-D04D-44D3-959B-4C95BE853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119" y="2308504"/>
            <a:ext cx="3613808" cy="27103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711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41EC78-3FAE-48E9-BF6A-BE05A339A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561"/>
          </a:xfrm>
          <a:prstGeom prst="rect">
            <a:avLst/>
          </a:prstGeom>
        </p:spPr>
      </p:pic>
      <p:pic>
        <p:nvPicPr>
          <p:cNvPr id="2" name="Рисунок 1">
            <a:hlinkClick r:id="rId3"/>
            <a:extLst>
              <a:ext uri="{FF2B5EF4-FFF2-40B4-BE49-F238E27FC236}">
                <a16:creationId xmlns:a16="http://schemas.microsoft.com/office/drawing/2014/main" id="{33049E79-82C0-4620-A640-39DFD6E5C49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69" y="2001406"/>
            <a:ext cx="2484582" cy="34836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3D3F95F-92C2-46EB-9FFE-F2C7076C735A}"/>
              </a:ext>
            </a:extLst>
          </p:cNvPr>
          <p:cNvSpPr/>
          <p:nvPr/>
        </p:nvSpPr>
        <p:spPr>
          <a:xfrm>
            <a:off x="1674677" y="535969"/>
            <a:ext cx="7629993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Скляренко,Семен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Володимир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[Текст]: Роман.-Д.:»</a:t>
            </a:r>
            <a:r>
              <a:rPr lang="ru-RU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Видавництво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Сталкер», 2004.-528с.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18CE2F-A5F2-489A-AA9A-102729E2089D}"/>
              </a:ext>
            </a:extLst>
          </p:cNvPr>
          <p:cNvSpPr/>
          <p:nvPr/>
        </p:nvSpPr>
        <p:spPr>
          <a:xfrm>
            <a:off x="6082208" y="1586887"/>
            <a:ext cx="51054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Роман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відомого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письменника-історика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С. Скляренка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розповідає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одного 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найбільш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прославлених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героїв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Давньої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великого князя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київського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Володимира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(? -1015). Книга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описує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рішучу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агресивну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політичну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князя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політичне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становище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правління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Володимир Великий">
            <a:extLst>
              <a:ext uri="{FF2B5EF4-FFF2-40B4-BE49-F238E27FC236}">
                <a16:creationId xmlns:a16="http://schemas.microsoft.com/office/drawing/2014/main" id="{5871EF5B-5B69-4C22-8FBE-C2E2DC079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597" y="4020401"/>
            <a:ext cx="3470846" cy="2501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Привітання з Днем хрещення Київської Русі 2020 українською мовою - Радіо  Максимум">
            <a:extLst>
              <a:ext uri="{FF2B5EF4-FFF2-40B4-BE49-F238E27FC236}">
                <a16:creationId xmlns:a16="http://schemas.microsoft.com/office/drawing/2014/main" id="{9E819A3B-545F-4E60-9DC2-4309DDEB09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4"/>
          <a:stretch/>
        </p:blipFill>
        <p:spPr bwMode="auto">
          <a:xfrm>
            <a:off x="10099672" y="166769"/>
            <a:ext cx="1955416" cy="14201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025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иївська русь — Всі новини | Громадське телебачення">
            <a:extLst>
              <a:ext uri="{FF2B5EF4-FFF2-40B4-BE49-F238E27FC236}">
                <a16:creationId xmlns:a16="http://schemas.microsoft.com/office/drawing/2014/main" id="{B394621C-5766-45DE-8903-A4CD909B8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4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Іду на вас; Ідоли падуть">
            <a:hlinkClick r:id="rId4"/>
            <a:extLst>
              <a:ext uri="{FF2B5EF4-FFF2-40B4-BE49-F238E27FC236}">
                <a16:creationId xmlns:a16="http://schemas.microsoft.com/office/drawing/2014/main" id="{03EDDF1C-22AA-4845-A6ED-CF130D002282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9033" y="1849467"/>
            <a:ext cx="2457943" cy="3342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D5F0DF2-F38C-4C92-9A5F-1B79B77DD13A}"/>
              </a:ext>
            </a:extLst>
          </p:cNvPr>
          <p:cNvSpPr/>
          <p:nvPr/>
        </p:nvSpPr>
        <p:spPr>
          <a:xfrm>
            <a:off x="784486" y="611676"/>
            <a:ext cx="7325193" cy="779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Опільський</a:t>
            </a:r>
            <a:r>
              <a:rPr lang="ru-RU" sz="20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Юліан</a:t>
            </a:r>
            <a:r>
              <a:rPr lang="ru-RU" sz="20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Іду</a:t>
            </a:r>
            <a:r>
              <a:rPr lang="ru-RU" sz="20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на вас. </a:t>
            </a:r>
            <a:r>
              <a:rPr lang="ru-RU" sz="2000" b="1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Ідоли</a:t>
            </a:r>
            <a:r>
              <a:rPr lang="ru-RU" sz="20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падуть</a:t>
            </a:r>
            <a:r>
              <a:rPr lang="ru-RU" sz="20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Історичні</a:t>
            </a:r>
            <a:r>
              <a:rPr lang="ru-RU" sz="20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романи</a:t>
            </a:r>
            <a:r>
              <a:rPr lang="ru-RU" sz="20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20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Львів</a:t>
            </a:r>
            <a:r>
              <a:rPr lang="ru-RU" sz="20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Вища</a:t>
            </a:r>
            <a:r>
              <a:rPr lang="ru-RU" sz="20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школа, 1988, 280 с.</a:t>
            </a:r>
            <a:endParaRPr lang="ru-RU" sz="20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72C566-96CB-4219-8D8D-D56430C5214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9581" y="1450676"/>
            <a:ext cx="5731871" cy="395664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043873F-F993-48E0-8EC2-D2E7DBF36EBB}"/>
              </a:ext>
            </a:extLst>
          </p:cNvPr>
          <p:cNvSpPr/>
          <p:nvPr/>
        </p:nvSpPr>
        <p:spPr>
          <a:xfrm>
            <a:off x="4350058" y="2155022"/>
            <a:ext cx="4545367" cy="3252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виданні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представлено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дві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історичні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повісті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Юліана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Опільського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''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Іду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Вас'' —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гостросюжетний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художній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твір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лицарської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української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прози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шляхетного князя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давньої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Святослава. ''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Ідоли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падуть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''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повістує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князя-дер-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жавника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Володимира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Великого, перед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яким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постала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глобальна проблема: обрати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нову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віру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Київської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Русі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4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E1CFE8-A1D7-4B8A-841D-99BD2C67D7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596CF0-D931-447E-8A3C-CECEF6847B0B}"/>
              </a:ext>
            </a:extLst>
          </p:cNvPr>
          <p:cNvSpPr/>
          <p:nvPr/>
        </p:nvSpPr>
        <p:spPr>
          <a:xfrm>
            <a:off x="563360" y="126936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1F1F26"/>
                </a:solidFill>
                <a:effectLst/>
                <a:latin typeface="Open Sans"/>
              </a:rPr>
              <a:t> Як </a:t>
            </a:r>
            <a:r>
              <a:rPr lang="ru-RU" b="1" i="1" dirty="0" err="1">
                <a:solidFill>
                  <a:srgbClr val="1F1F26"/>
                </a:solidFill>
                <a:effectLst/>
                <a:latin typeface="Open Sans"/>
              </a:rPr>
              <a:t>державне</a:t>
            </a:r>
            <a:r>
              <a:rPr lang="ru-RU" b="1" i="1" dirty="0">
                <a:solidFill>
                  <a:srgbClr val="1F1F26"/>
                </a:solidFill>
                <a:effectLst/>
                <a:latin typeface="Open Sans"/>
              </a:rPr>
              <a:t> свято </a:t>
            </a:r>
            <a:r>
              <a:rPr lang="ru-RU" b="1" i="1" dirty="0" err="1">
                <a:solidFill>
                  <a:srgbClr val="1F1F26"/>
                </a:solidFill>
                <a:effectLst/>
                <a:latin typeface="Open Sans"/>
              </a:rPr>
              <a:t>вперше</a:t>
            </a:r>
            <a:r>
              <a:rPr lang="ru-RU" b="1" i="1" dirty="0">
                <a:solidFill>
                  <a:srgbClr val="1F1F26"/>
                </a:solidFill>
                <a:effectLst/>
                <a:latin typeface="Open Sans"/>
              </a:rPr>
              <a:t> </a:t>
            </a:r>
            <a:r>
              <a:rPr lang="ru-RU" b="1" i="1" dirty="0" err="1">
                <a:solidFill>
                  <a:srgbClr val="1F1F26"/>
                </a:solidFill>
                <a:effectLst/>
                <a:latin typeface="Open Sans"/>
              </a:rPr>
              <a:t>встановлене</a:t>
            </a:r>
            <a:r>
              <a:rPr lang="ru-RU" b="1" i="1" dirty="0">
                <a:solidFill>
                  <a:srgbClr val="1F1F26"/>
                </a:solidFill>
                <a:effectLst/>
                <a:latin typeface="Open Sans"/>
              </a:rPr>
              <a:t> в </a:t>
            </a:r>
            <a:r>
              <a:rPr lang="ru-RU" b="1" i="1" dirty="0" err="1">
                <a:solidFill>
                  <a:srgbClr val="1F1F26"/>
                </a:solidFill>
                <a:effectLst/>
                <a:latin typeface="Open Sans"/>
              </a:rPr>
              <a:t>Україні</a:t>
            </a:r>
            <a:r>
              <a:rPr lang="ru-RU" b="1" i="1" dirty="0">
                <a:solidFill>
                  <a:srgbClr val="1F1F26"/>
                </a:solidFill>
                <a:effectLst/>
                <a:latin typeface="Open Sans"/>
              </a:rPr>
              <a:t> в рамках </a:t>
            </a:r>
            <a:r>
              <a:rPr lang="ru-RU" b="1" i="1" dirty="0" err="1">
                <a:solidFill>
                  <a:srgbClr val="1F1F26"/>
                </a:solidFill>
                <a:effectLst/>
                <a:latin typeface="Open Sans"/>
              </a:rPr>
              <a:t>святкування</a:t>
            </a:r>
            <a:r>
              <a:rPr lang="ru-RU" b="1" i="1" dirty="0">
                <a:solidFill>
                  <a:srgbClr val="1F1F26"/>
                </a:solidFill>
                <a:effectLst/>
                <a:latin typeface="Open Sans"/>
              </a:rPr>
              <a:t> 1020-річчя </a:t>
            </a:r>
            <a:r>
              <a:rPr lang="ru-RU" b="1" i="1" dirty="0" err="1">
                <a:solidFill>
                  <a:srgbClr val="1F1F26"/>
                </a:solidFill>
                <a:effectLst/>
                <a:latin typeface="Open Sans"/>
              </a:rPr>
              <a:t>Хрещення</a:t>
            </a:r>
            <a:r>
              <a:rPr lang="ru-RU" b="1" i="1" dirty="0">
                <a:solidFill>
                  <a:srgbClr val="1F1F26"/>
                </a:solidFill>
                <a:effectLst/>
                <a:latin typeface="Open Sans"/>
              </a:rPr>
              <a:t> </a:t>
            </a:r>
            <a:r>
              <a:rPr lang="ru-RU" b="1" i="1" dirty="0" err="1">
                <a:solidFill>
                  <a:srgbClr val="1F1F26"/>
                </a:solidFill>
                <a:effectLst/>
                <a:latin typeface="Open Sans"/>
              </a:rPr>
              <a:t>Київської</a:t>
            </a:r>
            <a:r>
              <a:rPr lang="ru-RU" b="1" i="1" dirty="0">
                <a:solidFill>
                  <a:srgbClr val="1F1F26"/>
                </a:solidFill>
                <a:effectLst/>
                <a:latin typeface="Open Sans"/>
              </a:rPr>
              <a:t> </a:t>
            </a:r>
            <a:r>
              <a:rPr lang="ru-RU" b="1" i="1" dirty="0" err="1">
                <a:solidFill>
                  <a:srgbClr val="1F1F26"/>
                </a:solidFill>
                <a:effectLst/>
                <a:latin typeface="Open Sans"/>
              </a:rPr>
              <a:t>Русі</a:t>
            </a:r>
            <a:r>
              <a:rPr lang="ru-RU" b="1" i="1" dirty="0">
                <a:solidFill>
                  <a:srgbClr val="1F1F26"/>
                </a:solidFill>
                <a:effectLst/>
                <a:latin typeface="Open Sans"/>
              </a:rPr>
              <a:t> </a:t>
            </a:r>
            <a:r>
              <a:rPr lang="ru-RU" b="1" i="1" dirty="0" err="1">
                <a:solidFill>
                  <a:srgbClr val="1F1F26"/>
                </a:solidFill>
                <a:effectLst/>
                <a:latin typeface="Open Sans"/>
              </a:rPr>
              <a:t>згідно</a:t>
            </a:r>
            <a:r>
              <a:rPr lang="ru-RU" b="1" i="1" dirty="0">
                <a:solidFill>
                  <a:srgbClr val="1F1F26"/>
                </a:solidFill>
                <a:effectLst/>
                <a:latin typeface="Open Sans"/>
              </a:rPr>
              <a:t> з Указом Президента </a:t>
            </a:r>
            <a:r>
              <a:rPr lang="ru-RU" b="1" i="1" dirty="0" err="1">
                <a:solidFill>
                  <a:srgbClr val="1F1F26"/>
                </a:solidFill>
                <a:effectLst/>
                <a:latin typeface="Open Sans"/>
              </a:rPr>
              <a:t>України</a:t>
            </a:r>
            <a:r>
              <a:rPr lang="ru-RU" b="1" i="1" dirty="0">
                <a:solidFill>
                  <a:srgbClr val="1F1F26"/>
                </a:solidFill>
                <a:effectLst/>
                <a:latin typeface="Open Sans"/>
              </a:rPr>
              <a:t> </a:t>
            </a:r>
            <a:r>
              <a:rPr lang="ru-RU" b="1" i="1" dirty="0" err="1">
                <a:solidFill>
                  <a:srgbClr val="1F1F26"/>
                </a:solidFill>
                <a:effectLst/>
                <a:latin typeface="Open Sans"/>
              </a:rPr>
              <a:t>від</a:t>
            </a:r>
            <a:r>
              <a:rPr lang="ru-RU" b="1" i="1" dirty="0">
                <a:solidFill>
                  <a:srgbClr val="1F1F26"/>
                </a:solidFill>
                <a:effectLst/>
                <a:latin typeface="Open Sans"/>
              </a:rPr>
              <a:t> 25 липня 2008-го № 668/2008 «Про День </a:t>
            </a:r>
            <a:r>
              <a:rPr lang="ru-RU" b="1" i="1" dirty="0" err="1">
                <a:solidFill>
                  <a:srgbClr val="1F1F26"/>
                </a:solidFill>
                <a:effectLst/>
                <a:latin typeface="Open Sans"/>
              </a:rPr>
              <a:t>хрещення</a:t>
            </a:r>
            <a:r>
              <a:rPr lang="ru-RU" b="1" i="1" dirty="0">
                <a:solidFill>
                  <a:srgbClr val="1F1F26"/>
                </a:solidFill>
                <a:effectLst/>
                <a:latin typeface="Open Sans"/>
              </a:rPr>
              <a:t> </a:t>
            </a:r>
            <a:r>
              <a:rPr lang="ru-RU" b="1" i="1" dirty="0" err="1">
                <a:solidFill>
                  <a:srgbClr val="1F1F26"/>
                </a:solidFill>
                <a:effectLst/>
                <a:latin typeface="Open Sans"/>
              </a:rPr>
              <a:t>Київської</a:t>
            </a:r>
            <a:r>
              <a:rPr lang="ru-RU" b="1" i="1" dirty="0">
                <a:solidFill>
                  <a:srgbClr val="1F1F26"/>
                </a:solidFill>
                <a:effectLst/>
                <a:latin typeface="Open Sans"/>
              </a:rPr>
              <a:t> </a:t>
            </a:r>
            <a:r>
              <a:rPr lang="ru-RU" b="1" i="1" dirty="0" err="1">
                <a:solidFill>
                  <a:srgbClr val="1F1F26"/>
                </a:solidFill>
                <a:effectLst/>
                <a:latin typeface="Open Sans"/>
              </a:rPr>
              <a:t>Русі-України</a:t>
            </a:r>
            <a:r>
              <a:rPr lang="ru-RU" b="1" i="1" dirty="0">
                <a:solidFill>
                  <a:srgbClr val="1F1F26"/>
                </a:solidFill>
                <a:effectLst/>
                <a:latin typeface="Open Sans"/>
              </a:rPr>
              <a:t>».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DF91FA8-1A16-4124-BCBE-2C60A61A0C14}"/>
              </a:ext>
            </a:extLst>
          </p:cNvPr>
          <p:cNvSpPr/>
          <p:nvPr/>
        </p:nvSpPr>
        <p:spPr>
          <a:xfrm>
            <a:off x="501216" y="819351"/>
            <a:ext cx="8713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40C28"/>
                </a:solidFill>
                <a:latin typeface="Google Sans"/>
              </a:rPr>
              <a:t>15 липня – День </a:t>
            </a:r>
            <a:r>
              <a:rPr lang="ru-RU" b="1" i="1" dirty="0" err="1">
                <a:solidFill>
                  <a:srgbClr val="040C28"/>
                </a:solidFill>
                <a:latin typeface="Google Sans"/>
              </a:rPr>
              <a:t>хрещення</a:t>
            </a:r>
            <a:r>
              <a:rPr lang="ru-RU" b="1" i="1" dirty="0">
                <a:solidFill>
                  <a:srgbClr val="040C28"/>
                </a:solidFill>
                <a:latin typeface="Google Sans"/>
              </a:rPr>
              <a:t> </a:t>
            </a:r>
            <a:r>
              <a:rPr lang="ru-RU" b="1" i="1" dirty="0" err="1">
                <a:solidFill>
                  <a:srgbClr val="040C28"/>
                </a:solidFill>
                <a:latin typeface="Google Sans"/>
              </a:rPr>
              <a:t>Київської</a:t>
            </a:r>
            <a:r>
              <a:rPr lang="ru-RU" b="1" i="1" dirty="0">
                <a:solidFill>
                  <a:srgbClr val="040C28"/>
                </a:solidFill>
                <a:latin typeface="Google Sans"/>
              </a:rPr>
              <a:t> </a:t>
            </a:r>
            <a:r>
              <a:rPr lang="ru-RU" b="1" i="1" dirty="0" err="1">
                <a:solidFill>
                  <a:srgbClr val="040C28"/>
                </a:solidFill>
                <a:latin typeface="Google Sans"/>
              </a:rPr>
              <a:t>Русі-України</a:t>
            </a:r>
            <a:r>
              <a:rPr lang="ru-RU" b="1" i="1" dirty="0">
                <a:solidFill>
                  <a:srgbClr val="202124"/>
                </a:solidFill>
                <a:latin typeface="Google Sans"/>
              </a:rPr>
              <a:t>.</a:t>
            </a:r>
            <a:endParaRPr lang="ru-RU" b="1" i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140A905-2767-4B4A-ACC1-D45912D3D4F3}"/>
              </a:ext>
            </a:extLst>
          </p:cNvPr>
          <p:cNvSpPr/>
          <p:nvPr/>
        </p:nvSpPr>
        <p:spPr>
          <a:xfrm>
            <a:off x="4012707" y="2990131"/>
            <a:ext cx="75637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Цього</a:t>
            </a:r>
            <a:r>
              <a:rPr lang="ru-RU" dirty="0"/>
              <a:t> дня ми </a:t>
            </a:r>
            <a:r>
              <a:rPr lang="ru-RU" dirty="0" err="1"/>
              <a:t>вшановуємо</a:t>
            </a:r>
            <a:r>
              <a:rPr lang="ru-RU" dirty="0"/>
              <a:t> </a:t>
            </a:r>
            <a:r>
              <a:rPr lang="ru-RU" dirty="0" err="1"/>
              <a:t>історичну</a:t>
            </a:r>
            <a:r>
              <a:rPr lang="ru-RU" dirty="0"/>
              <a:t> </a:t>
            </a:r>
            <a:r>
              <a:rPr lang="ru-RU" dirty="0" err="1"/>
              <a:t>подію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стала основою духовного й культурного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— </a:t>
            </a:r>
            <a:r>
              <a:rPr lang="ru-RU" dirty="0" err="1"/>
              <a:t>Хрещення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, яке </a:t>
            </a:r>
            <a:r>
              <a:rPr lang="ru-RU" dirty="0" err="1"/>
              <a:t>відбулося</a:t>
            </a:r>
            <a:r>
              <a:rPr lang="ru-RU" dirty="0"/>
              <a:t> у 988 </a:t>
            </a:r>
            <a:r>
              <a:rPr lang="ru-RU" dirty="0" err="1"/>
              <a:t>році</a:t>
            </a:r>
            <a:r>
              <a:rPr lang="ru-RU" dirty="0"/>
              <a:t> за князя </a:t>
            </a:r>
            <a:r>
              <a:rPr lang="ru-RU" dirty="0" err="1"/>
              <a:t>Володимира</a:t>
            </a:r>
            <a:r>
              <a:rPr lang="ru-RU" dirty="0"/>
              <a:t> Великого.</a:t>
            </a:r>
          </a:p>
          <a:p>
            <a:r>
              <a:rPr lang="ru-RU" dirty="0" err="1"/>
              <a:t>Хрещення</a:t>
            </a:r>
            <a:r>
              <a:rPr lang="ru-RU" dirty="0"/>
              <a:t> </a:t>
            </a:r>
            <a:r>
              <a:rPr lang="ru-RU" dirty="0" err="1"/>
              <a:t>об’єднало</a:t>
            </a:r>
            <a:r>
              <a:rPr lang="ru-RU" dirty="0"/>
              <a:t> народ, дало </a:t>
            </a:r>
            <a:r>
              <a:rPr lang="ru-RU" dirty="0" err="1"/>
              <a:t>поштовх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писемності</a:t>
            </a:r>
            <a:r>
              <a:rPr lang="ru-RU" dirty="0"/>
              <a:t>,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/>
              <a:t>мистецтва</a:t>
            </a:r>
            <a:r>
              <a:rPr lang="ru-RU" dirty="0"/>
              <a:t> й стало </a:t>
            </a:r>
            <a:r>
              <a:rPr lang="ru-RU" dirty="0" err="1"/>
              <a:t>ключовим</a:t>
            </a:r>
            <a:r>
              <a:rPr lang="ru-RU" dirty="0"/>
              <a:t> </a:t>
            </a:r>
            <a:r>
              <a:rPr lang="ru-RU" dirty="0" err="1"/>
              <a:t>кроком</a:t>
            </a:r>
            <a:r>
              <a:rPr lang="ru-RU" dirty="0"/>
              <a:t> до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цивілізації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Сьогодні</a:t>
            </a:r>
            <a:r>
              <a:rPr lang="ru-RU" dirty="0"/>
              <a:t> ми </a:t>
            </a:r>
            <a:r>
              <a:rPr lang="ru-RU" dirty="0" err="1"/>
              <a:t>згадуємо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подію</a:t>
            </a:r>
            <a:r>
              <a:rPr lang="ru-RU" dirty="0"/>
              <a:t> як символ </a:t>
            </a:r>
            <a:r>
              <a:rPr lang="ru-RU" dirty="0" err="1"/>
              <a:t>єдності</a:t>
            </a:r>
            <a:r>
              <a:rPr lang="ru-RU" dirty="0"/>
              <a:t>, </a:t>
            </a:r>
            <a:r>
              <a:rPr lang="ru-RU" dirty="0" err="1"/>
              <a:t>віри</a:t>
            </a:r>
            <a:r>
              <a:rPr lang="ru-RU" dirty="0"/>
              <a:t> та </a:t>
            </a:r>
            <a:r>
              <a:rPr lang="ru-RU" dirty="0" err="1"/>
              <a:t>культурної</a:t>
            </a:r>
            <a:r>
              <a:rPr lang="ru-RU" dirty="0"/>
              <a:t> </a:t>
            </a:r>
            <a:r>
              <a:rPr lang="ru-RU" dirty="0" err="1"/>
              <a:t>спадщини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народу.</a:t>
            </a:r>
          </a:p>
          <a:p>
            <a:r>
              <a:rPr lang="ru-RU" b="1" dirty="0"/>
              <a:t>Князь </a:t>
            </a:r>
            <a:r>
              <a:rPr lang="ru-RU" b="1" dirty="0" err="1"/>
              <a:t>Володимир</a:t>
            </a:r>
            <a:r>
              <a:rPr lang="ru-RU" b="1" dirty="0"/>
              <a:t> — не </a:t>
            </a:r>
            <a:r>
              <a:rPr lang="ru-RU" b="1" dirty="0" err="1"/>
              <a:t>лише</a:t>
            </a:r>
            <a:r>
              <a:rPr lang="ru-RU" b="1" dirty="0"/>
              <a:t> </a:t>
            </a:r>
            <a:r>
              <a:rPr lang="ru-RU" b="1" dirty="0" err="1"/>
              <a:t>хреститель</a:t>
            </a:r>
            <a:r>
              <a:rPr lang="ru-RU" b="1" dirty="0"/>
              <a:t>, а й </a:t>
            </a:r>
            <a:r>
              <a:rPr lang="ru-RU" b="1" dirty="0" err="1"/>
              <a:t>державотворець</a:t>
            </a:r>
            <a:r>
              <a:rPr lang="ru-RU" b="1" dirty="0"/>
              <a:t>,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обрав</a:t>
            </a:r>
            <a:r>
              <a:rPr lang="ru-RU" b="1" dirty="0"/>
              <a:t> шлях </a:t>
            </a:r>
            <a:r>
              <a:rPr lang="ru-RU" b="1" dirty="0" err="1"/>
              <a:t>мудрості</a:t>
            </a:r>
            <a:r>
              <a:rPr lang="ru-RU" b="1" dirty="0"/>
              <a:t> та миру.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27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київська русь — Всі новини | Громадське телебачення">
            <a:extLst>
              <a:ext uri="{FF2B5EF4-FFF2-40B4-BE49-F238E27FC236}">
                <a16:creationId xmlns:a16="http://schemas.microsoft.com/office/drawing/2014/main" id="{534A64A1-9190-4DF1-8493-AE55B43DA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95"/>
            <a:ext cx="12192000" cy="613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hlinkClick r:id="rId4"/>
            <a:extLst>
              <a:ext uri="{FF2B5EF4-FFF2-40B4-BE49-F238E27FC236}">
                <a16:creationId xmlns:a16="http://schemas.microsoft.com/office/drawing/2014/main" id="{0C605580-D32D-4BFC-BC8B-F8161CC9BE3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2" y="3479154"/>
            <a:ext cx="1786883" cy="2607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hlinkClick r:id="rId6"/>
            <a:extLst>
              <a:ext uri="{FF2B5EF4-FFF2-40B4-BE49-F238E27FC236}">
                <a16:creationId xmlns:a16="http://schemas.microsoft.com/office/drawing/2014/main" id="{9C3FFF13-DDDF-47B5-A2C1-078C1E3CA65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123" y="3592657"/>
            <a:ext cx="1786883" cy="2426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hlinkClick r:id="rId8"/>
            <a:extLst>
              <a:ext uri="{FF2B5EF4-FFF2-40B4-BE49-F238E27FC236}">
                <a16:creationId xmlns:a16="http://schemas.microsoft.com/office/drawing/2014/main" id="{C9E45803-9FAA-4CFD-8B06-751E9BADE741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368" y="2844084"/>
            <a:ext cx="2008682" cy="3257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hlinkClick r:id="rId10"/>
            <a:extLst>
              <a:ext uri="{FF2B5EF4-FFF2-40B4-BE49-F238E27FC236}">
                <a16:creationId xmlns:a16="http://schemas.microsoft.com/office/drawing/2014/main" id="{0592F15F-B6DC-49E3-87BC-202650407765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238" y="3429000"/>
            <a:ext cx="1640809" cy="2708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Стародавній Київ .">
            <a:hlinkClick r:id="rId12"/>
            <a:extLst>
              <a:ext uri="{FF2B5EF4-FFF2-40B4-BE49-F238E27FC236}">
                <a16:creationId xmlns:a16="http://schemas.microsoft.com/office/drawing/2014/main" id="{A443F6F8-EAC4-4393-9CAA-28E8E174C13E}"/>
              </a:ext>
            </a:extLst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39294" y="3451722"/>
            <a:ext cx="1640809" cy="2685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Гордієнко Дмитро, Клос Віталій, Мицик Юрій, Преловська Ірина - Історія  Української Православної церкви | Книжкова Хата - магазин цікавих книг! м.  Коломия, вул. Чорновола, 51">
            <a:extLst>
              <a:ext uri="{FF2B5EF4-FFF2-40B4-BE49-F238E27FC236}">
                <a16:creationId xmlns:a16="http://schemas.microsoft.com/office/drawing/2014/main" id="{C6FEFC80-46A4-4C98-B25E-5866C6380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032" y="3378845"/>
            <a:ext cx="1611540" cy="2708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Горєлов М.Є., Моця О.П., Рафальський О.О. Держава і цивілізація в історії  України [PDF] - Все для студента">
            <a:extLst>
              <a:ext uri="{FF2B5EF4-FFF2-40B4-BE49-F238E27FC236}">
                <a16:creationId xmlns:a16="http://schemas.microsoft.com/office/drawing/2014/main" id="{83F9FD0F-EE87-4CAC-B3D3-F2D06F6DA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429" y="3429000"/>
            <a:ext cx="1611540" cy="2763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hlinkClick r:id="rId16"/>
            <a:extLst>
              <a:ext uri="{FF2B5EF4-FFF2-40B4-BE49-F238E27FC236}">
                <a16:creationId xmlns:a16="http://schemas.microsoft.com/office/drawing/2014/main" id="{E2CB0EFF-06E4-44C2-B882-1CD7EDECB698}"/>
              </a:ext>
            </a:extLst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6239">
            <a:off x="8681791" y="546781"/>
            <a:ext cx="2076963" cy="25134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4" descr="До 1030-річчя хрещення Київської Русі - України | Великосеверинівська  сільська рада">
            <a:extLst>
              <a:ext uri="{FF2B5EF4-FFF2-40B4-BE49-F238E27FC236}">
                <a16:creationId xmlns:a16="http://schemas.microsoft.com/office/drawing/2014/main" id="{4BC07830-D4AC-47A5-99B3-7F8B62357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00" y="76204"/>
            <a:ext cx="2975978" cy="167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AF6736-DCD7-4875-A386-CE31F51D5414}"/>
              </a:ext>
            </a:extLst>
          </p:cNvPr>
          <p:cNvSpPr txBox="1"/>
          <p:nvPr/>
        </p:nvSpPr>
        <p:spPr>
          <a:xfrm>
            <a:off x="3904012" y="1887341"/>
            <a:ext cx="5994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ВІРТУАЛЬНА ВИСТАВКА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4E40385-75FF-484E-B7A8-E525B1527A0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7628" y="197185"/>
            <a:ext cx="2518138" cy="304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45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київська русь — Всі новини | Громадське телебачення">
            <a:extLst>
              <a:ext uri="{FF2B5EF4-FFF2-40B4-BE49-F238E27FC236}">
                <a16:creationId xmlns:a16="http://schemas.microsoft.com/office/drawing/2014/main" id="{493910F8-F762-446B-8F47-CB58948A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16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Новини / Вітання голови ОДА Костянтина Бриля з Днем хрещення Київської Русі -України!">
            <a:extLst>
              <a:ext uri="{FF2B5EF4-FFF2-40B4-BE49-F238E27FC236}">
                <a16:creationId xmlns:a16="http://schemas.microsoft.com/office/drawing/2014/main" id="{D8369204-DE84-4B24-9F4C-9CD5D238B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390" y="2888368"/>
            <a:ext cx="3422046" cy="3274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hlinkClick r:id="rId5"/>
            <a:extLst>
              <a:ext uri="{FF2B5EF4-FFF2-40B4-BE49-F238E27FC236}">
                <a16:creationId xmlns:a16="http://schemas.microsoft.com/office/drawing/2014/main" id="{5B87E673-9EAC-4045-B36E-B7D42D99D4C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1" y="1727126"/>
            <a:ext cx="2547631" cy="39391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47D03A-C2D8-43BE-9C95-BB1FD3B79D07}"/>
              </a:ext>
            </a:extLst>
          </p:cNvPr>
          <p:cNvSpPr/>
          <p:nvPr/>
        </p:nvSpPr>
        <p:spPr>
          <a:xfrm>
            <a:off x="2403422" y="164671"/>
            <a:ext cx="7984761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Грушевський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М.С. </a:t>
            </a:r>
            <a:r>
              <a:rPr lang="ru-RU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Історія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-Руси: в 11 т., 12 кн. [Текст]  / </a:t>
            </a:r>
            <a:r>
              <a:rPr lang="ru-RU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М.С.Грушевський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– К.: Наук. Думка, 1991 -.Т.1: до початку XI </a:t>
            </a:r>
            <a:r>
              <a:rPr lang="ru-RU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віка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– 1991. – 648 с.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0718CF-FCDA-476F-8308-BF33F84DBE8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79695" y="1499939"/>
            <a:ext cx="5406466" cy="427098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D2310CA-24F9-431C-ADA7-62FBE56EFCE6}"/>
              </a:ext>
            </a:extLst>
          </p:cNvPr>
          <p:cNvSpPr/>
          <p:nvPr/>
        </p:nvSpPr>
        <p:spPr>
          <a:xfrm>
            <a:off x="3922500" y="2023230"/>
            <a:ext cx="4583762" cy="3346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Видання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цілому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зображає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становлення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народу,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економіки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культури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державності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Київську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Русь читайте в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частині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ІІ: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Епоха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державного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4536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иївська русь — Всі новини | Громадське телебачення">
            <a:extLst>
              <a:ext uri="{FF2B5EF4-FFF2-40B4-BE49-F238E27FC236}">
                <a16:creationId xmlns:a16="http://schemas.microsoft.com/office/drawing/2014/main" id="{D5E0C3A0-900E-41CB-BC0C-F9C9D0394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hlinkClick r:id="rId4"/>
            <a:extLst>
              <a:ext uri="{FF2B5EF4-FFF2-40B4-BE49-F238E27FC236}">
                <a16:creationId xmlns:a16="http://schemas.microsoft.com/office/drawing/2014/main" id="{877B8243-0E49-47BC-BAC3-92CBBC6087E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60" y="1466069"/>
            <a:ext cx="2645546" cy="39258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68930E1-51FA-4DAB-8D4B-775F253D65A9}"/>
              </a:ext>
            </a:extLst>
          </p:cNvPr>
          <p:cNvSpPr/>
          <p:nvPr/>
        </p:nvSpPr>
        <p:spPr>
          <a:xfrm>
            <a:off x="3452733" y="400393"/>
            <a:ext cx="7460105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Котляр, М. Шляхами </a:t>
            </a:r>
            <a:r>
              <a:rPr lang="ru-RU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віків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довідник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історії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[Текст] / М. Котляр, </a:t>
            </a:r>
            <a:r>
              <a:rPr lang="ru-RU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С.Кульчицький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– К.: </a:t>
            </a:r>
            <a:r>
              <a:rPr lang="ru-RU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Україна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1993. – 380 с.</a:t>
            </a:r>
          </a:p>
        </p:txBody>
      </p:sp>
      <p:sp>
        <p:nvSpPr>
          <p:cNvPr id="6" name="Свиток: вертикальный 5">
            <a:extLst>
              <a:ext uri="{FF2B5EF4-FFF2-40B4-BE49-F238E27FC236}">
                <a16:creationId xmlns:a16="http://schemas.microsoft.com/office/drawing/2014/main" id="{BC57FCE9-44BB-4217-A309-1BFB531D2966}"/>
              </a:ext>
            </a:extLst>
          </p:cNvPr>
          <p:cNvSpPr/>
          <p:nvPr/>
        </p:nvSpPr>
        <p:spPr>
          <a:xfrm>
            <a:off x="3202299" y="1450686"/>
            <a:ext cx="4839176" cy="3941244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1DA0ED-58B6-476F-BEC2-703DDAB0E8AD}"/>
              </a:ext>
            </a:extLst>
          </p:cNvPr>
          <p:cNvSpPr/>
          <p:nvPr/>
        </p:nvSpPr>
        <p:spPr>
          <a:xfrm>
            <a:off x="4037501" y="2276634"/>
            <a:ext cx="3637613" cy="238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Довідник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охоплює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проміжок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часу у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півтора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тисячоліття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починаючи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племінних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спільностей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cт.й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сьогодення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Текст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доповнено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порівняльною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хронологічною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таблицею.</a:t>
            </a:r>
          </a:p>
        </p:txBody>
      </p:sp>
      <p:pic>
        <p:nvPicPr>
          <p:cNvPr id="7" name="Picture 5" descr="Привітання з Днем хрещення Київської Русі 2020 українською мовою - Радіо  Максимум">
            <a:extLst>
              <a:ext uri="{FF2B5EF4-FFF2-40B4-BE49-F238E27FC236}">
                <a16:creationId xmlns:a16="http://schemas.microsoft.com/office/drawing/2014/main" id="{2259EBC0-18C1-4905-8D6F-9F4B7BF821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4"/>
          <a:stretch/>
        </p:blipFill>
        <p:spPr bwMode="auto">
          <a:xfrm>
            <a:off x="9898457" y="1136748"/>
            <a:ext cx="1955416" cy="14201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352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иївська русь — Всі новини | Громадське телебачення">
            <a:extLst>
              <a:ext uri="{FF2B5EF4-FFF2-40B4-BE49-F238E27FC236}">
                <a16:creationId xmlns:a16="http://schemas.microsoft.com/office/drawing/2014/main" id="{AFEF2C27-36C9-469B-B2E3-8B43DD295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87" y="0"/>
            <a:ext cx="12192000" cy="614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hlinkClick r:id="rId4"/>
            <a:extLst>
              <a:ext uri="{FF2B5EF4-FFF2-40B4-BE49-F238E27FC236}">
                <a16:creationId xmlns:a16="http://schemas.microsoft.com/office/drawing/2014/main" id="{A24C12FF-0248-4609-87A4-19F446F2FE4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87" y="1800381"/>
            <a:ext cx="2008682" cy="32572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9148291-9D5F-430B-ADBC-2B5B3E92ABCF}"/>
              </a:ext>
            </a:extLst>
          </p:cNvPr>
          <p:cNvSpPr/>
          <p:nvPr/>
        </p:nvSpPr>
        <p:spPr>
          <a:xfrm>
            <a:off x="3097118" y="1591056"/>
            <a:ext cx="4382673" cy="39313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89F1F4E-45DC-4C12-BA7E-76A64B5E1382}"/>
              </a:ext>
            </a:extLst>
          </p:cNvPr>
          <p:cNvSpPr/>
          <p:nvPr/>
        </p:nvSpPr>
        <p:spPr>
          <a:xfrm>
            <a:off x="2898097" y="514734"/>
            <a:ext cx="7804879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Шаповал </a:t>
            </a:r>
            <a:r>
              <a:rPr lang="ru-RU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Юрій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Іванович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Ілюстрована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Енциклопедія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Держава». – «</a:t>
            </a:r>
            <a:r>
              <a:rPr lang="ru-RU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Балтія-Друк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- 159 с.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B9B3F3E-B622-412B-8178-D3102C7346E7}"/>
              </a:ext>
            </a:extLst>
          </p:cNvPr>
          <p:cNvSpPr/>
          <p:nvPr/>
        </p:nvSpPr>
        <p:spPr>
          <a:xfrm>
            <a:off x="3317822" y="1800381"/>
            <a:ext cx="4161969" cy="339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Серія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видань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знайомить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історією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державницькими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традиціями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природою, культурою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побутом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народу.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Змістовна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унікальні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фотодокументи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яскравий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дизайн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роблять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серію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універсальною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цікавою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будь-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читачеві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Енциклопедія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складається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чотирьох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книг.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1030-річчя хрещення Київської Русі-України | Посольство України в Арабській  Республіці Єгипет">
            <a:extLst>
              <a:ext uri="{FF2B5EF4-FFF2-40B4-BE49-F238E27FC236}">
                <a16:creationId xmlns:a16="http://schemas.microsoft.com/office/drawing/2014/main" id="{7488A9E9-AEDE-4998-A853-AFF82BDDC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4"/>
          <a:stretch/>
        </p:blipFill>
        <p:spPr bwMode="auto">
          <a:xfrm>
            <a:off x="8267275" y="2811018"/>
            <a:ext cx="3614166" cy="3333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867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иївська русь — Всі новини | Громадське телебачення">
            <a:extLst>
              <a:ext uri="{FF2B5EF4-FFF2-40B4-BE49-F238E27FC236}">
                <a16:creationId xmlns:a16="http://schemas.microsoft.com/office/drawing/2014/main" id="{9592A3D5-01B9-4AEB-AA82-EE3577199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144"/>
            <a:ext cx="12192000" cy="619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hlinkClick r:id="rId4"/>
            <a:extLst>
              <a:ext uri="{FF2B5EF4-FFF2-40B4-BE49-F238E27FC236}">
                <a16:creationId xmlns:a16="http://schemas.microsoft.com/office/drawing/2014/main" id="{87EA362B-BD9C-4A02-B1B8-6F12CFFFC5A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206" y="2136543"/>
            <a:ext cx="2098998" cy="330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06688FE-D3CE-4FE4-A11E-8D67DB6E7C9E}"/>
              </a:ext>
            </a:extLst>
          </p:cNvPr>
          <p:cNvSpPr/>
          <p:nvPr/>
        </p:nvSpPr>
        <p:spPr>
          <a:xfrm>
            <a:off x="1364106" y="378755"/>
            <a:ext cx="101783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Ілюстрована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енциклопедія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історії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трьох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томах.[Текст]/ Авт. тексту О. </a:t>
            </a:r>
            <a:r>
              <a:rPr lang="ru-RU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Кучерук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Іл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та </a:t>
            </a:r>
            <a:r>
              <a:rPr lang="ru-RU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Л. і С. </a:t>
            </a:r>
            <a:r>
              <a:rPr lang="ru-RU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Голембовських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С. </a:t>
            </a:r>
            <a:r>
              <a:rPr lang="ru-RU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Білостоцького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Видання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перероблене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доповнене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К.: </a:t>
            </a:r>
            <a:r>
              <a:rPr lang="ru-RU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Спалах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2004. — Т. 1: (</a:t>
            </a:r>
            <a:r>
              <a:rPr lang="ru-RU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найдавнішого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часу до </a:t>
            </a:r>
            <a:r>
              <a:rPr lang="ru-RU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кінця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 ст.) — 216 с: </a:t>
            </a:r>
            <a:r>
              <a:rPr lang="ru-RU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іл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i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187035-8977-4641-9EA8-3D13077195D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58317" y="1584800"/>
            <a:ext cx="7069577" cy="423991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3298806-A73A-4E0C-8338-5BB96515776F}"/>
              </a:ext>
            </a:extLst>
          </p:cNvPr>
          <p:cNvSpPr/>
          <p:nvPr/>
        </p:nvSpPr>
        <p:spPr>
          <a:xfrm>
            <a:off x="4614544" y="2395930"/>
            <a:ext cx="5676275" cy="3042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енциклопедії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подано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короткі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характеристики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видатних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діячів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минулого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розглянуто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значну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подій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явищ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пам'яток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літератури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починаючи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давніх-давен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до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кінця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 ст.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Краще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осягнути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багатовікову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допоможуть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численні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ілюстрації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Призначена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школярам старших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абітурієнтам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студентам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вузів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технікумів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широкому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читачів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бажають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поглибити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452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иївська русь — Всі новини | Громадське телебачення">
            <a:extLst>
              <a:ext uri="{FF2B5EF4-FFF2-40B4-BE49-F238E27FC236}">
                <a16:creationId xmlns:a16="http://schemas.microsoft.com/office/drawing/2014/main" id="{EFFE642E-FF10-46AB-AC40-D4677D98D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55"/>
            <a:ext cx="12192000" cy="616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Стародавній Київ .">
            <a:hlinkClick r:id="rId4"/>
            <a:extLst>
              <a:ext uri="{FF2B5EF4-FFF2-40B4-BE49-F238E27FC236}">
                <a16:creationId xmlns:a16="http://schemas.microsoft.com/office/drawing/2014/main" id="{7D4811CD-A94E-43D3-AA6B-1994E3AFE196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557" y="1481801"/>
            <a:ext cx="2046584" cy="3472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DB32D4-66D5-4126-BC38-5CC52E56DE55}"/>
              </a:ext>
            </a:extLst>
          </p:cNvPr>
          <p:cNvSpPr/>
          <p:nvPr/>
        </p:nvSpPr>
        <p:spPr>
          <a:xfrm>
            <a:off x="3182912" y="688724"/>
            <a:ext cx="75650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i="1" dirty="0" err="1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Іванцов</a:t>
            </a:r>
            <a:r>
              <a:rPr lang="ru-RU" sz="2000" b="1" i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І.О.</a:t>
            </a:r>
            <a:r>
              <a:rPr lang="en-US" sz="2000" b="1" i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Стародавній</a:t>
            </a:r>
            <a:r>
              <a:rPr lang="ru-RU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Київ</a:t>
            </a:r>
            <a:r>
              <a:rPr lang="ru-RU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 . К.: Вид-во "</a:t>
            </a:r>
            <a:r>
              <a:rPr lang="ru-RU" sz="2000" b="1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Фенікс</a:t>
            </a:r>
            <a:r>
              <a:rPr lang="ru-RU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", 2003 р.</a:t>
            </a:r>
            <a:br>
              <a:rPr lang="ru-RU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255 с</a:t>
            </a:r>
            <a:r>
              <a:rPr lang="uk-UA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B28D9E3-9D4C-4774-9AD9-EA9B0D5CD377}"/>
              </a:ext>
            </a:extLst>
          </p:cNvPr>
          <p:cNvSpPr/>
          <p:nvPr/>
        </p:nvSpPr>
        <p:spPr>
          <a:xfrm>
            <a:off x="3362792" y="1691663"/>
            <a:ext cx="7171095" cy="293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"Стародавній Київ" — це пам'ятка історичної науки, народжена у специфічних умовах буремної епохи, на якій, крім яскравого дослідницького таланту автора, позначилася радянська передвоєнна дійсність.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Іван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Овсійович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писав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гарячих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слідах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розкопок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1936— 1941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сам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керував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знайшло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стилі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опублікувати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котру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перешкодила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Велика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Вітчизняна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війна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вона ж і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обірвала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воїна-науковця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вченого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патріота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Дана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науково-історичним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джерелом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водночас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пам'яткою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тієї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епохи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подвижництва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вченого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археолога І.О.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Іванцова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Чия насправді Київська Русь: Голишев протверезив українців і росіян (відео)  – INTERMARIUM">
            <a:extLst>
              <a:ext uri="{FF2B5EF4-FFF2-40B4-BE49-F238E27FC236}">
                <a16:creationId xmlns:a16="http://schemas.microsoft.com/office/drawing/2014/main" id="{E0A9640D-1B1E-4AF9-81BF-BD3A9DBEF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02" y="4512469"/>
            <a:ext cx="3384989" cy="19040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064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3B37CD-E119-4BE4-9259-1598F21D1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498D50-159E-4727-9560-C5BB63BB8455}"/>
              </a:ext>
            </a:extLst>
          </p:cNvPr>
          <p:cNvSpPr txBox="1"/>
          <p:nvPr/>
        </p:nvSpPr>
        <p:spPr>
          <a:xfrm>
            <a:off x="2739502" y="304353"/>
            <a:ext cx="736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/>
              <a:t>Гордієнко </a:t>
            </a:r>
            <a:r>
              <a:rPr lang="uk-UA" sz="2000" b="1" i="1" dirty="0" err="1"/>
              <a:t>Д.Історія</a:t>
            </a:r>
            <a:r>
              <a:rPr lang="uk-UA" sz="2000" b="1" i="1" dirty="0"/>
              <a:t> української православної церкви / Дмитро Гордієнко. – Харків Фоліо, 2019. – 244 с. </a:t>
            </a:r>
            <a:endParaRPr lang="ru-RU" sz="2000" b="1" i="1" dirty="0"/>
          </a:p>
        </p:txBody>
      </p:sp>
      <p:pic>
        <p:nvPicPr>
          <p:cNvPr id="1026" name="Picture 2" descr="Гордієнко Дмитро, Клос Віталій, Мицик Юрій, Преловська Ірина - Історія  Української Православної церкви | Книжкова Хата - магазин цікавих книг! м.  Коломия, вул. Чорновола, 51">
            <a:extLst>
              <a:ext uri="{FF2B5EF4-FFF2-40B4-BE49-F238E27FC236}">
                <a16:creationId xmlns:a16="http://schemas.microsoft.com/office/drawing/2014/main" id="{1C3100E5-5D07-4AC7-9D0C-57EF84B78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75" y="1688508"/>
            <a:ext cx="2608845" cy="3844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DAE295-1D2A-47D4-91FA-F8096E286BD9}"/>
              </a:ext>
            </a:extLst>
          </p:cNvPr>
          <p:cNvSpPr/>
          <p:nvPr/>
        </p:nvSpPr>
        <p:spPr>
          <a:xfrm>
            <a:off x="4971495" y="1586887"/>
            <a:ext cx="6600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подається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Церкви з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часів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напівлегендарної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проповіді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апостола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Андрія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Первозваного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берегах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Чорного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моря й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Дніпра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хрещення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Руси князем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Володимиром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Великим до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сьогодення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вирішилося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духовності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Церкву.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книги,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богослови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церковні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часів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доводять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правомірність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Томосу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Православній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Церкві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Вселенською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Константинопольською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Патріархією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є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Церков’ю-Матір’ю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Церкви.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приділяється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Церкви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незалежність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розповідається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видатних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діячів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Церкви,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зробили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неоціненний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внесок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самосвідомості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Книга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широким колам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читачів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орієнтуватися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доволі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церковного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ru-RU" dirty="0"/>
          </a:p>
        </p:txBody>
      </p:sp>
      <p:pic>
        <p:nvPicPr>
          <p:cNvPr id="7" name="Picture 5" descr="Привітання з Днем хрещення Київської Русі 2020 українською мовою - Радіо  Максимум">
            <a:extLst>
              <a:ext uri="{FF2B5EF4-FFF2-40B4-BE49-F238E27FC236}">
                <a16:creationId xmlns:a16="http://schemas.microsoft.com/office/drawing/2014/main" id="{3ED92EF6-3C3B-41ED-A5CF-06F8B0CB6D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4"/>
          <a:stretch/>
        </p:blipFill>
        <p:spPr bwMode="auto">
          <a:xfrm>
            <a:off x="10099672" y="166769"/>
            <a:ext cx="1955416" cy="14201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082787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413</TotalTime>
  <Words>953</Words>
  <Application>Microsoft Office PowerPoint</Application>
  <PresentationFormat>Широкоэкранный</PresentationFormat>
  <Paragraphs>32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Gill Sans MT</vt:lpstr>
      <vt:lpstr>Google Sans</vt:lpstr>
      <vt:lpstr>Helvetica</vt:lpstr>
      <vt:lpstr>Open Sans</vt:lpstr>
      <vt:lpstr>Times New Roman</vt:lpstr>
      <vt:lpstr>Галерея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35</cp:revision>
  <dcterms:created xsi:type="dcterms:W3CDTF">2021-07-21T12:41:09Z</dcterms:created>
  <dcterms:modified xsi:type="dcterms:W3CDTF">2025-07-14T13:39:12Z</dcterms:modified>
</cp:coreProperties>
</file>