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7" r:id="rId2"/>
    <p:sldId id="273" r:id="rId3"/>
    <p:sldId id="258" r:id="rId4"/>
    <p:sldId id="274" r:id="rId5"/>
    <p:sldId id="275" r:id="rId6"/>
    <p:sldId id="276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44DD-1938-4F8D-9F29-9857375043CF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2071C-E704-449C-89AC-CBAE62CB8F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86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2071C-E704-449C-89AC-CBAE62CB8F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0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7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1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6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0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4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1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4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61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B029-A3CE-403D-87D4-8259CC47EFF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6958316-BEA8-4B34-8B34-C3A619820BD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86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8F123B-964D-4C70-AC19-39FE876F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69391C-3D5D-4501-9527-349BF014F522}"/>
              </a:ext>
            </a:extLst>
          </p:cNvPr>
          <p:cNvSpPr/>
          <p:nvPr/>
        </p:nvSpPr>
        <p:spPr>
          <a:xfrm>
            <a:off x="3188313" y="293583"/>
            <a:ext cx="5815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b="1" dirty="0">
                <a:ln/>
              </a:rPr>
              <a:t>К</a:t>
            </a:r>
            <a:r>
              <a:rPr lang="ru-RU" b="1" dirty="0" err="1">
                <a:ln/>
              </a:rPr>
              <a:t>омунальний</a:t>
            </a:r>
            <a:r>
              <a:rPr lang="ru-RU" b="1" dirty="0">
                <a:ln/>
              </a:rPr>
              <a:t> заклад</a:t>
            </a:r>
          </a:p>
          <a:p>
            <a:pPr algn="ctr"/>
            <a:r>
              <a:rPr lang="ru-RU" b="1" cap="none" spc="0" dirty="0">
                <a:ln/>
                <a:effectLst/>
              </a:rPr>
              <a:t>«</a:t>
            </a:r>
            <a:r>
              <a:rPr lang="ru-RU" b="1" cap="none" spc="0" dirty="0" err="1">
                <a:ln/>
                <a:effectLst/>
              </a:rPr>
              <a:t>Виноградівська</a:t>
            </a:r>
            <a:r>
              <a:rPr lang="ru-RU" b="1" cap="none" spc="0" dirty="0">
                <a:ln/>
                <a:effectLst/>
              </a:rPr>
              <a:t> </a:t>
            </a:r>
            <a:r>
              <a:rPr lang="ru-RU" b="1" dirty="0">
                <a:ln/>
              </a:rPr>
              <a:t>центральна </a:t>
            </a:r>
            <a:r>
              <a:rPr lang="ru-RU" b="1" dirty="0" err="1">
                <a:ln/>
              </a:rPr>
              <a:t>публічна</a:t>
            </a:r>
            <a:r>
              <a:rPr lang="ru-RU" b="1" dirty="0">
                <a:ln/>
              </a:rPr>
              <a:t> </a:t>
            </a:r>
            <a:r>
              <a:rPr lang="ru-RU" b="1" dirty="0" err="1">
                <a:ln/>
              </a:rPr>
              <a:t>бібліотека</a:t>
            </a:r>
            <a:r>
              <a:rPr lang="ru-RU" b="1" dirty="0">
                <a:ln/>
              </a:rPr>
              <a:t> №1»</a:t>
            </a:r>
          </a:p>
          <a:p>
            <a:pPr algn="ctr"/>
            <a:r>
              <a:rPr lang="ru-RU" b="1" cap="none" spc="0" dirty="0" err="1">
                <a:ln/>
                <a:effectLst/>
              </a:rPr>
              <a:t>Виноградівської</a:t>
            </a:r>
            <a:r>
              <a:rPr lang="ru-RU" b="1" cap="none" spc="0" dirty="0">
                <a:ln/>
                <a:effectLst/>
              </a:rPr>
              <a:t> </a:t>
            </a:r>
            <a:r>
              <a:rPr lang="ru-RU" b="1" dirty="0" err="1">
                <a:ln/>
              </a:rPr>
              <a:t>міської</a:t>
            </a:r>
            <a:r>
              <a:rPr lang="ru-RU" b="1" dirty="0">
                <a:ln/>
              </a:rPr>
              <a:t> ради</a:t>
            </a:r>
            <a:endParaRPr lang="ru-RU" b="1" cap="none" spc="0" dirty="0">
              <a:ln/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2621B-2BD8-4060-9D96-08A7AE7DB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3" t="37977" r="22996" b="11896"/>
          <a:stretch/>
        </p:blipFill>
        <p:spPr>
          <a:xfrm>
            <a:off x="4193696" y="2743478"/>
            <a:ext cx="4283424" cy="2997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7C752-99FB-4186-A752-D5C6F86DC1AA}"/>
              </a:ext>
            </a:extLst>
          </p:cNvPr>
          <p:cNvSpPr txBox="1"/>
          <p:nvPr/>
        </p:nvSpPr>
        <p:spPr>
          <a:xfrm>
            <a:off x="2068497" y="1292260"/>
            <a:ext cx="7171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/>
              <a:t>     Чорнобильська трагедія –</a:t>
            </a:r>
          </a:p>
          <a:p>
            <a:r>
              <a:rPr lang="uk-UA" sz="4000" b="1" i="1" dirty="0"/>
              <a:t>              біль України </a:t>
            </a:r>
          </a:p>
          <a:p>
            <a:endParaRPr lang="ru-RU" sz="40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DE3049-D01F-4CEF-A7FE-E67C9FEE6731}"/>
              </a:ext>
            </a:extLst>
          </p:cNvPr>
          <p:cNvSpPr txBox="1"/>
          <p:nvPr/>
        </p:nvSpPr>
        <p:spPr>
          <a:xfrm>
            <a:off x="8916808" y="3223041"/>
            <a:ext cx="2976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Віртуальна виставка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574F1-D311-4696-BE3E-772FE4541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313" y="454085"/>
            <a:ext cx="2950720" cy="2645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6044E7-AB79-433C-897F-9DC0C8D35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737" y="238246"/>
            <a:ext cx="1210089" cy="104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F8CEE1-8298-4926-A2FE-0308A9646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207" y="4453277"/>
            <a:ext cx="3328704" cy="16094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880CDE-EF54-4334-857C-016EDE6C5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15872"/>
            <a:ext cx="4129492" cy="2917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48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77405C12-C15C-4C86-B8F4-011017309EC5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Чорнобильська бувальщина | Читомо | Культура читання і мистецтво  книговидання | Усе про книги">
            <a:extLst>
              <a:ext uri="{FF2B5EF4-FFF2-40B4-BE49-F238E27FC236}">
                <a16:creationId xmlns:a16="http://schemas.microsoft.com/office/drawing/2014/main" id="{BC41540E-D0E3-4EA6-AF6A-448A5347DF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7" y="1712626"/>
            <a:ext cx="2576454" cy="38927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1CD5A4-AE4B-42F3-8925-72A6C207334C}"/>
              </a:ext>
            </a:extLst>
          </p:cNvPr>
          <p:cNvSpPr/>
          <p:nvPr/>
        </p:nvSpPr>
        <p:spPr>
          <a:xfrm>
            <a:off x="584617" y="494547"/>
            <a:ext cx="6611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Андржеєвський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А.Ю. Чорнобильська бувальщина / Анатолій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Андржеєвський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– К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Гамазин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2019. – 156 с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35A4D3-F9FB-4D42-8A2C-1C6B4972FC3C}"/>
              </a:ext>
            </a:extLst>
          </p:cNvPr>
          <p:cNvSpPr/>
          <p:nvPr/>
        </p:nvSpPr>
        <p:spPr>
          <a:xfrm>
            <a:off x="3657600" y="1819682"/>
            <a:ext cx="48767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Розповідь про ліквідацію Чорнобильської катастрофи з перших вуст: про те, якою була Прип'ять до вибуху на ЧАЕС, як гасили пожежу, евакуйовували населення, зводили тимчасові містечка для ліквідаторів і вже постійне для працівників електростанції - Славутич.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Спомини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автора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рясно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доповнюють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вирізки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тогочасної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розвідок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присвячених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подіям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тих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особисті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фото.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1DD25-C80A-4E76-A5A4-4AA17A3EBE38}"/>
              </a:ext>
            </a:extLst>
          </p:cNvPr>
          <p:cNvSpPr txBox="1"/>
          <p:nvPr/>
        </p:nvSpPr>
        <p:spPr>
          <a:xfrm>
            <a:off x="8429918" y="516045"/>
            <a:ext cx="340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Вишнею квітне лихо,</a:t>
            </a:r>
          </a:p>
          <a:p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        Лелекою у гнізді</a:t>
            </a:r>
          </a:p>
          <a:p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Болем гойдаються дзвони</a:t>
            </a:r>
          </a:p>
          <a:p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Та круки </a:t>
            </a:r>
            <a:r>
              <a:rPr lang="uk-UA" b="1" i="1" dirty="0" err="1">
                <a:solidFill>
                  <a:schemeClr val="accent2">
                    <a:lumMod val="50000"/>
                  </a:schemeClr>
                </a:solidFill>
              </a:rPr>
              <a:t>поскрізь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, круки…</a:t>
            </a:r>
          </a:p>
        </p:txBody>
      </p:sp>
      <p:pic>
        <p:nvPicPr>
          <p:cNvPr id="9222" name="Picture 6" descr="Про соціальний захист учасників ліквідації наслідків аварії на  Чорнобильській АЕС">
            <a:extLst>
              <a:ext uri="{FF2B5EF4-FFF2-40B4-BE49-F238E27FC236}">
                <a16:creationId xmlns:a16="http://schemas.microsoft.com/office/drawing/2014/main" id="{25EC90D3-ED8F-4A2E-8478-A561F9D8F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3099" r="5312" b="5930"/>
          <a:stretch/>
        </p:blipFill>
        <p:spPr bwMode="auto">
          <a:xfrm>
            <a:off x="8889166" y="2490809"/>
            <a:ext cx="2948967" cy="2650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8FC7CF55-73BB-452F-A9F6-B1273161916F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Книга 25 років віч-на-віч з «Чорнобилем»: документально - публіцистичний  твір, Олег Гусєв">
            <a:extLst>
              <a:ext uri="{FF2B5EF4-FFF2-40B4-BE49-F238E27FC236}">
                <a16:creationId xmlns:a16="http://schemas.microsoft.com/office/drawing/2014/main" id="{CF6F66BD-3286-460A-8199-D20DEB3D9E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" y="1543811"/>
            <a:ext cx="2793481" cy="40934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90696A-D5AE-438F-AEB2-124CAAAF1800}"/>
              </a:ext>
            </a:extLst>
          </p:cNvPr>
          <p:cNvSpPr txBox="1"/>
          <p:nvPr/>
        </p:nvSpPr>
        <p:spPr>
          <a:xfrm>
            <a:off x="964367" y="373078"/>
            <a:ext cx="1047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	Гусєв О. П. 25 років віч-на-віч з «Чорнобилем»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Документально-публіцистичний твір. – К.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ПП «Золоті ворота», 2011. – 624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FE2CC-F9ED-4703-93A7-8F656E7071E7}"/>
              </a:ext>
            </a:extLst>
          </p:cNvPr>
          <p:cNvSpPr txBox="1"/>
          <p:nvPr/>
        </p:nvSpPr>
        <p:spPr>
          <a:xfrm>
            <a:off x="3812498" y="1454042"/>
            <a:ext cx="76299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Книга, задумана автором 26 квітня 1986 року і закінчена на початку 2011, висвітлює найважчі фрагменти боротьби України, країн СНД та інших держав, котрі допомагають нам мінімізувати наслідки цієї аварії.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наводить низку документів про зусилля України і допомогу міжнародного співтовариства в організації виведення ЧАЕС з експлуатації, забезпечення соціального захисту персоналу станції, її вивільнених працівників, а також мешканців міста Славутича.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України по закриттю ЧАЕС – унікальний, відомий практично усьому світові як єдино можливий інструмент активної боротьби з атомним лихом, аби подібна трагедія ніколи не повторилася, підкреслює автор документально-публіцистичної повісті про історію ЧАЕС та її сьогоденн</a:t>
            </a:r>
            <a:r>
              <a:rPr lang="uk-UA" dirty="0"/>
              <a:t>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9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F9D4006E-E0C4-4A19-8B42-2F99BD1D15D9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C:\Users\User\AppData\Local\Microsoft\Windows\INetCache\Content.MSO\8F6F900B.tmp">
            <a:extLst>
              <a:ext uri="{FF2B5EF4-FFF2-40B4-BE49-F238E27FC236}">
                <a16:creationId xmlns:a16="http://schemas.microsoft.com/office/drawing/2014/main" id="{3CDF6842-F035-49B3-B443-B68F497D1B0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r="27060"/>
          <a:stretch/>
        </p:blipFill>
        <p:spPr bwMode="auto">
          <a:xfrm>
            <a:off x="705474" y="1413063"/>
            <a:ext cx="2488368" cy="40318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7CFB1-4C92-4AB7-A224-468DB847BA81}"/>
              </a:ext>
            </a:extLst>
          </p:cNvPr>
          <p:cNvSpPr txBox="1"/>
          <p:nvPr/>
        </p:nvSpPr>
        <p:spPr>
          <a:xfrm>
            <a:off x="834297" y="373077"/>
            <a:ext cx="7674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	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Завгородній Юрій. Задовгий день «Ч». Зона поза часом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Роман / Юрій Завгородній. – Львів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Кальварія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2012. – 176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B2C6C-D7C1-4BF6-97C8-749728420BF0}"/>
              </a:ext>
            </a:extLst>
          </p:cNvPr>
          <p:cNvSpPr txBox="1"/>
          <p:nvPr/>
        </p:nvSpPr>
        <p:spPr>
          <a:xfrm>
            <a:off x="9588864" y="373077"/>
            <a:ext cx="2488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учорашньої ночі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ще триває задовгий день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ми –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журби охочі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співаємо журних пісень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відходять до іншого виміру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друзі з отих ще недавніх світліших днів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нема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 ніякого вибору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і потрібних на часі слів –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самотнім залишиться над горами сонце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Самотньо палахкотітиме степ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постукає в їхні віконця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Різдво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озветься до них вертеп…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колись і садив і сіяв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 чи зійде хоч щось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нас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 стікає Дніпро повз Київ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Прип'ять тече у ньому 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чорний час…</a:t>
            </a:r>
          </a:p>
          <a:p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Юрій Завгородній</a:t>
            </a:r>
            <a:endParaRPr lang="ru-RU" sz="12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3418DD-2188-401B-BAC7-1B6FDB5A3DD2}"/>
              </a:ext>
            </a:extLst>
          </p:cNvPr>
          <p:cNvSpPr/>
          <p:nvPr/>
        </p:nvSpPr>
        <p:spPr>
          <a:xfrm>
            <a:off x="3422754" y="1413063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Книжка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Юрія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Завгороднього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хоча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і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творилася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деякою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мірою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за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спогадами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власного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перебування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серед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активних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учасників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післяаварійної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роботи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в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Чорнобильській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зоні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, але на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сьогодні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вже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проминуло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досить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багато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часу з тих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днів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, тому автор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значно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віддалився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від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конкретизації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тодішніх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подій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та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реальних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осіб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.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Ця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річ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є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цілковитими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художніми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фантазіями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поета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роздумами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над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загальнолюдськими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проблемами,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візіями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зболеної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пам'яті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поета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які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не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створюють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цілісного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епічного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полотна, а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намагаються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змалювати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давні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події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через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окремі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фрагменти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доль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двох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людей,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які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з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різних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причин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опинилися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в "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Зоні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поза часом",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що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є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тільки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тлом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подій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одного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задовгого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дня. Автор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запевняє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що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головні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персонажі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цієї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книжки, як і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всі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допоміжні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діючі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особи, не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мають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реальних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err="1">
                <a:solidFill>
                  <a:srgbClr val="2D435B"/>
                </a:solidFill>
                <a:latin typeface="verdana" panose="020B0604030504040204" pitchFamily="34" charset="0"/>
              </a:rPr>
              <a:t>прототипів</a:t>
            </a:r>
            <a:r>
              <a:rPr lang="ru-RU" sz="1600" dirty="0">
                <a:solidFill>
                  <a:srgbClr val="2D435B"/>
                </a:solidFill>
                <a:latin typeface="verdana" panose="020B0604030504040204" pitchFamily="34" charset="0"/>
              </a:rPr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40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9D5FD981-4C6F-40EA-9A01-21D686E60C67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6FE2DD-13AC-413E-A8F2-E1B6A9A4E8F5}"/>
              </a:ext>
            </a:extLst>
          </p:cNvPr>
          <p:cNvSpPr/>
          <p:nvPr/>
        </p:nvSpPr>
        <p:spPr>
          <a:xfrm>
            <a:off x="699581" y="356051"/>
            <a:ext cx="8554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Біль і тривоги Чорнобиля. – К.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ВАТ «Вид-во «Київ. правда», 2006. – 288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1B587F-87A6-4D42-A2D3-3881D9D5DA37}"/>
              </a:ext>
            </a:extLst>
          </p:cNvPr>
          <p:cNvSpPr/>
          <p:nvPr/>
        </p:nvSpPr>
        <p:spPr>
          <a:xfrm>
            <a:off x="3542674" y="1288597"/>
            <a:ext cx="81945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катастрофу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часу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минуло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десятка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АЕС,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1986-го,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розмірковують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долями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болючими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відчуженої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тридцяти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ЧАЕС.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фотосюжетами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Ю.В. Сафонов. Біль і тривоги Чорнобиля">
            <a:extLst>
              <a:ext uri="{FF2B5EF4-FFF2-40B4-BE49-F238E27FC236}">
                <a16:creationId xmlns:a16="http://schemas.microsoft.com/office/drawing/2014/main" id="{2C8D6F07-AD28-41CB-87DE-454BBC6E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0" y="1288597"/>
            <a:ext cx="3147857" cy="44399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Чорнобиль. Трагедія… Біль… Пам'ять … – ЗЗСО №4">
            <a:extLst>
              <a:ext uri="{FF2B5EF4-FFF2-40B4-BE49-F238E27FC236}">
                <a16:creationId xmlns:a16="http://schemas.microsoft.com/office/drawing/2014/main" id="{E060755E-4B7D-4B43-9590-558B16F8909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7733" r="9389" b="17733"/>
          <a:stretch/>
        </p:blipFill>
        <p:spPr bwMode="auto">
          <a:xfrm>
            <a:off x="5936103" y="4137285"/>
            <a:ext cx="3317865" cy="192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4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66338A1B-D241-4521-BCE9-30877C2616F4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Купити книгу Марія з полином наприкінці століття (Володимир Яворівський) -  978-966-03-7469-0 | Інтернет-магазин Yakaboo.ua">
            <a:extLst>
              <a:ext uri="{FF2B5EF4-FFF2-40B4-BE49-F238E27FC236}">
                <a16:creationId xmlns:a16="http://schemas.microsoft.com/office/drawing/2014/main" id="{55DC063F-8BB7-458F-857B-7CEE646208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8" y="1862527"/>
            <a:ext cx="2518348" cy="37025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9822A0-FA83-453B-AF67-58D9ECDA4344}"/>
              </a:ext>
            </a:extLst>
          </p:cNvPr>
          <p:cNvSpPr/>
          <p:nvPr/>
        </p:nvSpPr>
        <p:spPr>
          <a:xfrm>
            <a:off x="3407764" y="1843949"/>
            <a:ext cx="57662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Яворівського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полином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наприкінці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долю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Мировичів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Городища,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атомної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приховуючи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правду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наміри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шляхи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дешевого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нехтування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долями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BB60E-3CC6-4BA5-8DFF-D7361275B99A}"/>
              </a:ext>
            </a:extLst>
          </p:cNvPr>
          <p:cNvSpPr txBox="1"/>
          <p:nvPr/>
        </p:nvSpPr>
        <p:spPr>
          <a:xfrm>
            <a:off x="914400" y="539646"/>
            <a:ext cx="990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Яворівський В. Марія з полином наприкінці століття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роман / Володимир Яворівський. – Харків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фоліо. 2016. – 203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6" descr="Про соціальний захист учасників ліквідації наслідків аварії на  Чорнобильській АЕС">
            <a:extLst>
              <a:ext uri="{FF2B5EF4-FFF2-40B4-BE49-F238E27FC236}">
                <a16:creationId xmlns:a16="http://schemas.microsoft.com/office/drawing/2014/main" id="{3B5BB30D-AD08-4E95-95F0-7E1C8FA67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3099" r="5312" b="5930"/>
          <a:stretch/>
        </p:blipFill>
        <p:spPr bwMode="auto">
          <a:xfrm>
            <a:off x="9243033" y="1843949"/>
            <a:ext cx="2948967" cy="2650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491871F4-54D3-423D-A3B1-CF669624E860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Купити книгу Пройти крізь Чорнобиль (Галя Аккерман) - 978-966-06-0759-0,  979-10-94841-19-8 | Інтернет-магазин Yakaboo.ua">
            <a:extLst>
              <a:ext uri="{FF2B5EF4-FFF2-40B4-BE49-F238E27FC236}">
                <a16:creationId xmlns:a16="http://schemas.microsoft.com/office/drawing/2014/main" id="{EF6ADE90-8C16-4A33-B86E-8234F52CE5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3" y="1582164"/>
            <a:ext cx="2628275" cy="40642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5A30F-A450-4092-95C8-062B9F84797B}"/>
              </a:ext>
            </a:extLst>
          </p:cNvPr>
          <p:cNvSpPr txBox="1"/>
          <p:nvPr/>
        </p:nvSpPr>
        <p:spPr>
          <a:xfrm>
            <a:off x="1528997" y="389744"/>
            <a:ext cx="667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Аккерман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Г. Пройти крізь Чорнобиль / Галя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Аккерман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– К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.: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Либідь, 2018. – 168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05BE10-DF3E-4E69-89E9-BCC8F6D28868}"/>
              </a:ext>
            </a:extLst>
          </p:cNvPr>
          <p:cNvSpPr/>
          <p:nvPr/>
        </p:nvSpPr>
        <p:spPr>
          <a:xfrm>
            <a:off x="3048000" y="1566952"/>
            <a:ext cx="473938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Аккерман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драму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соціокультурних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аспектах.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вогонь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драму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про один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найстрашніших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злочинів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Незаперечна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 тому,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 -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суміщає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єврейську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Гірчить полин чорнобильського лиха Вірш презентація - YouTube">
            <a:extLst>
              <a:ext uri="{FF2B5EF4-FFF2-40B4-BE49-F238E27FC236}">
                <a16:creationId xmlns:a16="http://schemas.microsoft.com/office/drawing/2014/main" id="{8CAE94AA-E1E3-43AE-A662-FDD0260C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43687"/>
            <a:ext cx="4129789" cy="3097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DF8ED255-7288-4D10-BEA9-FADCC6008A3E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Аномальна зона - фото книги">
            <a:extLst>
              <a:ext uri="{FF2B5EF4-FFF2-40B4-BE49-F238E27FC236}">
                <a16:creationId xmlns:a16="http://schemas.microsoft.com/office/drawing/2014/main" id="{3A72DF17-0314-4C7E-AB73-FA8F535EF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013" y="865685"/>
            <a:ext cx="2878112" cy="4317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Сайт Заводської ЗОШ І-ІІІ ступенів № 1">
            <a:extLst>
              <a:ext uri="{FF2B5EF4-FFF2-40B4-BE49-F238E27FC236}">
                <a16:creationId xmlns:a16="http://schemas.microsoft.com/office/drawing/2014/main" id="{E60B4F2C-D415-4419-BF25-5F654327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" y="1468146"/>
            <a:ext cx="4152276" cy="3267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25D93B-5E62-4B84-AB6E-58EBF989F542}"/>
              </a:ext>
            </a:extLst>
          </p:cNvPr>
          <p:cNvSpPr/>
          <p:nvPr/>
        </p:nvSpPr>
        <p:spPr>
          <a:xfrm>
            <a:off x="4497048" y="1219628"/>
            <a:ext cx="469691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solidFill>
                  <a:srgbClr val="000000"/>
                </a:solidFill>
                <a:latin typeface="OpenSans"/>
              </a:rPr>
              <a:t>Українське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Полісся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Покинуті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села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Житомирщини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Кажуть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в одному з них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із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людьми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відбуваються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дива.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Спочатку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люди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зникають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а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потім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–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повертаються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але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вже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нічого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не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пам’ятають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Чудова байка для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жовтої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преси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Але молода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жінка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Тамара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Томіліна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справді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зникає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аномальній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зоні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І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справді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повертається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без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пам’яті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Отже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це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не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казка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Історія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ще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більше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заплутується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коли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стає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відомо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: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жінка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яка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втратила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пам’ять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незрозумілим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чином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причетна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до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вбивства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крупного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житомирського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бізнесмена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. А коли в покинутому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поліському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селі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зникає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ще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одна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людина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капітан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Сергій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Бражник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приймає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рішення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йти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в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небезпечне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місце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сам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Які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жахливі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таємниці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приховує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безлюдне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поліське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село? Про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це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розкаже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свою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історію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Sans"/>
              </a:rPr>
              <a:t>Андрій</a:t>
            </a:r>
            <a:r>
              <a:rPr lang="ru-RU" sz="1600" dirty="0">
                <a:solidFill>
                  <a:srgbClr val="000000"/>
                </a:solidFill>
                <a:latin typeface="OpenSans"/>
              </a:rPr>
              <a:t> КОКОТЮХА.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C88852-E7E1-4C4C-AFD9-CFD4D7DE285D}"/>
              </a:ext>
            </a:extLst>
          </p:cNvPr>
          <p:cNvSpPr txBox="1"/>
          <p:nvPr/>
        </p:nvSpPr>
        <p:spPr>
          <a:xfrm>
            <a:off x="569626" y="511742"/>
            <a:ext cx="785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Кокотюха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А. Аномальна зона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роман / Андрій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Кокотюха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– К.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Нора-Друк, 2009. – 246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45173550-027D-4458-92D8-4A96652EEBEA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9"/>
            <a:ext cx="12192000" cy="6094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40B085-8722-4C0F-9542-379BCE8EB27A}"/>
              </a:ext>
            </a:extLst>
          </p:cNvPr>
          <p:cNvSpPr/>
          <p:nvPr/>
        </p:nvSpPr>
        <p:spPr>
          <a:xfrm>
            <a:off x="5002626" y="218298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 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похмурих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торжества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музейний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пам`ятка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один раз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Прип`яті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з`явилося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мертвих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Книга-альбом про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обкладинкою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оживають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ІТ-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14D1C8-1F88-47E7-A568-509B41211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" y="2311030"/>
            <a:ext cx="4988549" cy="36576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275800-AB00-4974-AD2C-2302AEA13FFA}"/>
              </a:ext>
            </a:extLst>
          </p:cNvPr>
          <p:cNvSpPr/>
          <p:nvPr/>
        </p:nvSpPr>
        <p:spPr>
          <a:xfrm>
            <a:off x="3772527" y="181482"/>
            <a:ext cx="7730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Сирота О. Чорнобиль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Живий альбом. – К.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ТОВ «Основа-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принт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Плюс», 2021. -  80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CB4D6-C6DC-4653-8AD6-82115F77AB0B}"/>
              </a:ext>
            </a:extLst>
          </p:cNvPr>
          <p:cNvSpPr txBox="1"/>
          <p:nvPr/>
        </p:nvSpPr>
        <p:spPr>
          <a:xfrm>
            <a:off x="4409837" y="1241317"/>
            <a:ext cx="668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Цей альбом містить фото, що оживають </a:t>
            </a:r>
            <a:endParaRPr lang="ru-RU" sz="24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234511-5804-4B47-8477-D164353D2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39" y="112736"/>
            <a:ext cx="2489274" cy="2489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E7E532-BAD9-4BA9-8245-92EDC56CE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948" y="819134"/>
            <a:ext cx="1456493" cy="13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B6566F18-10AF-4B94-8FA0-363707A4C627}"/>
              </a:ext>
            </a:extLst>
          </p:cNvPr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9"/>
            <a:ext cx="12192000" cy="6094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6C1ECD-D5B3-4EEB-8B2E-D09639AE2C5F}"/>
              </a:ext>
            </a:extLst>
          </p:cNvPr>
          <p:cNvSpPr/>
          <p:nvPr/>
        </p:nvSpPr>
        <p:spPr>
          <a:xfrm>
            <a:off x="1404078" y="263263"/>
            <a:ext cx="8669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Біль і тривоги Чорнобиля. – К.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ВАТ «Вид-во «Київ. правда», 2006. – 288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D3D004-9AB3-4B98-8ADD-2647006A0A84}"/>
              </a:ext>
            </a:extLst>
          </p:cNvPr>
          <p:cNvSpPr/>
          <p:nvPr/>
        </p:nvSpPr>
        <p:spPr>
          <a:xfrm>
            <a:off x="7465102" y="952644"/>
            <a:ext cx="44734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«Біль і тривоги Чорнобиля» - колективна розповідь про найбільшу техногенну катастрофу в історії людства, з часу якої минуло вже три десятка літ. Автори, що були безпосередніми свідками і учасниками ліквідації аварії на чорнобильській АЕС, діляться своїми спогадами про тривожні для України й усього світу дні весни і літа 1986-го, розмірковують над долями чорнобильців, болючими проблемами відчуженої тридцяти кілометрової зони і самої станції, розглядають і прогнозують розвиток ситуації навколо ЧАЕС.</a:t>
            </a:r>
          </a:p>
          <a:p>
            <a:pPr lvl="0"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Їхня розповідь доповнена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фотосюжетами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подолання наслідків Чорнобильської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Ю.В. Сафонов. Біль і тривоги Чорнобиля">
            <a:extLst>
              <a:ext uri="{FF2B5EF4-FFF2-40B4-BE49-F238E27FC236}">
                <a16:creationId xmlns:a16="http://schemas.microsoft.com/office/drawing/2014/main" id="{FC8A6ACD-DAD5-4112-9903-8DECD101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25" y="1206556"/>
            <a:ext cx="3036605" cy="42830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орнобиль - кровоточива рана Землы">
            <a:extLst>
              <a:ext uri="{FF2B5EF4-FFF2-40B4-BE49-F238E27FC236}">
                <a16:creationId xmlns:a16="http://schemas.microsoft.com/office/drawing/2014/main" id="{DB87FB8C-C7B0-4345-9CED-A4230016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62" y="1350050"/>
            <a:ext cx="4487540" cy="40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7D7F43-06DE-480E-8238-1356A85F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8009B-430A-4712-8BE1-9708A88FD337}"/>
              </a:ext>
            </a:extLst>
          </p:cNvPr>
          <p:cNvSpPr txBox="1"/>
          <p:nvPr/>
        </p:nvSpPr>
        <p:spPr>
          <a:xfrm>
            <a:off x="346099" y="180532"/>
            <a:ext cx="8341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Купрієнко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Ольга. Чорнобильська хроніка. Люди / Ольга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Купрієнко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– Харків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Фоліо, 2021. – 206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8E29A5-FE2E-48B8-BAE8-AD53F81F6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76" y="1407477"/>
            <a:ext cx="3100318" cy="44012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BBC396-DE87-480E-A1BF-84D34880AD4F}"/>
              </a:ext>
            </a:extLst>
          </p:cNvPr>
          <p:cNvSpPr/>
          <p:nvPr/>
        </p:nvSpPr>
        <p:spPr>
          <a:xfrm>
            <a:off x="7674963" y="827008"/>
            <a:ext cx="43826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книжка-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героям,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порятунку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Вона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шістнадцяти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ЧАЕС: атомники,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медики, монтажники,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по-рентгенівськи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безкомпромісно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Згадують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Прип’ять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техногенною катастрофою.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є членами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Промінь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5-2»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ЧАЕС.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Гірчить полин чорнобильського лиха Вірш презентація - YouTube">
            <a:extLst>
              <a:ext uri="{FF2B5EF4-FFF2-40B4-BE49-F238E27FC236}">
                <a16:creationId xmlns:a16="http://schemas.microsoft.com/office/drawing/2014/main" id="{A06D4FDB-F7BF-4E65-8FC7-FE5CA423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34" y="1175736"/>
            <a:ext cx="3315165" cy="2486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E413AB-902C-4349-9504-3551ECB4E1C9}"/>
              </a:ext>
            </a:extLst>
          </p:cNvPr>
          <p:cNvSpPr/>
          <p:nvPr/>
        </p:nvSpPr>
        <p:spPr>
          <a:xfrm>
            <a:off x="3257862" y="3709504"/>
            <a:ext cx="411363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Кожна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сторінка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книжки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варта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найуважнішого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прочитання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адже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не все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ще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сказане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почуте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суспільством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Кожне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слово,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промовлене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очевидцями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тих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подій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величезну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вагу для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майбутніх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поколінь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. Справа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живих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lang="ru-RU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пам’ятати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5FE69E-F00F-4627-B8C8-676A5AB0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"/>
            <a:ext cx="1219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9443B-DEE7-48A8-9F5F-648323202A61}"/>
              </a:ext>
            </a:extLst>
          </p:cNvPr>
          <p:cNvSpPr txBox="1"/>
          <p:nvPr/>
        </p:nvSpPr>
        <p:spPr>
          <a:xfrm>
            <a:off x="629587" y="269823"/>
            <a:ext cx="702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Векленко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Олег. Чорнобиль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етюди з натури / Олег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Векленко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– Харків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Вид-во «Ранок» Фабула, 2019. – 144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D3A5F-4BC1-40AE-A248-3CFE2B27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15" y="237968"/>
            <a:ext cx="4042348" cy="3031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Чорнобиль: етюди з натури Олег Векленко">
            <a:extLst>
              <a:ext uri="{FF2B5EF4-FFF2-40B4-BE49-F238E27FC236}">
                <a16:creationId xmlns:a16="http://schemas.microsoft.com/office/drawing/2014/main" id="{1287BA6D-E2BC-46E4-956C-DCE9691C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775"/>
            <a:ext cx="3349493" cy="4097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EBFE-7925-4B31-AA3D-1262B6B2775E}"/>
              </a:ext>
            </a:extLst>
          </p:cNvPr>
          <p:cNvSpPr txBox="1"/>
          <p:nvPr/>
        </p:nvSpPr>
        <p:spPr>
          <a:xfrm>
            <a:off x="3122950" y="1440779"/>
            <a:ext cx="4042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спогадів учасника ліквідації наслідків аварії на Чорнобильській АЕС Олега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Векленка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його особисті відчуття, пережиті в період перебування в Чорнобилі в травні-червні 1986 року.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3027E-0659-46E0-B72F-AE8097422ADD}"/>
              </a:ext>
            </a:extLst>
          </p:cNvPr>
          <p:cNvSpPr txBox="1"/>
          <p:nvPr/>
        </p:nvSpPr>
        <p:spPr>
          <a:xfrm>
            <a:off x="6377875" y="3544665"/>
            <a:ext cx="52245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розказує, яким було повсякденне життя ліквідаторів у таборі неподалік станції, про примітивні засоби захисту і про те, що усвідомлення справжньої небезпеки прийшло набагато пізніше. Щирі історії про ті дні написані живою мовою і доповнені авторськими малюнками та фотографіями.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Чорнобиль. Трагедія… Біль… Пам'ять … – ЗЗСО №4">
            <a:extLst>
              <a:ext uri="{FF2B5EF4-FFF2-40B4-BE49-F238E27FC236}">
                <a16:creationId xmlns:a16="http://schemas.microsoft.com/office/drawing/2014/main" id="{64B46FD8-0A34-47F7-A218-357CD0AA5FA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7733" r="9389" b="17733"/>
          <a:stretch/>
        </p:blipFill>
        <p:spPr bwMode="auto">
          <a:xfrm>
            <a:off x="3262052" y="3932209"/>
            <a:ext cx="3328971" cy="1607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5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8D09D-FF35-4B92-8D83-131E3B998B4A}"/>
              </a:ext>
            </a:extLst>
          </p:cNvPr>
          <p:cNvSpPr txBox="1"/>
          <p:nvPr/>
        </p:nvSpPr>
        <p:spPr>
          <a:xfrm>
            <a:off x="1499017" y="355124"/>
            <a:ext cx="670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Демський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Анатолій. Чорнобильський роман / Анатолій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Демський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– К.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Саміт-книга, 2021. – 368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Книга Чорнобильський роман, Анатолій Демський в інтернет-магазині Наш Формат">
            <a:extLst>
              <a:ext uri="{FF2B5EF4-FFF2-40B4-BE49-F238E27FC236}">
                <a16:creationId xmlns:a16="http://schemas.microsoft.com/office/drawing/2014/main" id="{1F966298-731E-4279-8730-FF04CDBF0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4" y="1466127"/>
            <a:ext cx="2915000" cy="4439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A3388-F6D7-49DE-8643-5DF981531528}"/>
              </a:ext>
            </a:extLst>
          </p:cNvPr>
          <p:cNvSpPr txBox="1"/>
          <p:nvPr/>
        </p:nvSpPr>
        <p:spPr>
          <a:xfrm>
            <a:off x="2941039" y="1564475"/>
            <a:ext cx="5861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«Чорнобильський роман» Анатолія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Деемського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результат понад десяти років творчої роботи і десятиліть розмислів та досліджень.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рівні сюжету роман  розповідає про знайомство головного героя з жінкою мрії. Одна обставина – знайомство це в зоні ЧАЕС. Там, де вахтове життя ділить існування на тут і там. Де можливе життя тут і тепер, альтернативне до того, що десь там, за межами Зони.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Автор перемежовує історію кохання і флірту глибокими екскурсами в історію Чорнобиля і не тільки. Йому важлива вдумлива розмова з читачем, якого не злякає детальний виклад обставин і формул.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Чорнобильська трагедія до… - презентація з виховної роботи">
            <a:extLst>
              <a:ext uri="{FF2B5EF4-FFF2-40B4-BE49-F238E27FC236}">
                <a16:creationId xmlns:a16="http://schemas.microsoft.com/office/drawing/2014/main" id="{769C9231-E01C-4631-95CC-087DDEA1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59" y="172327"/>
            <a:ext cx="3389807" cy="2540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Чорнобиль. Трагедія… Біль… Пам'ять … – ЗЗСО №4">
            <a:extLst>
              <a:ext uri="{FF2B5EF4-FFF2-40B4-BE49-F238E27FC236}">
                <a16:creationId xmlns:a16="http://schemas.microsoft.com/office/drawing/2014/main" id="{2749EFE1-37B8-4F9C-A516-27423BA3EAE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7733" r="9389" b="17733"/>
          <a:stretch/>
        </p:blipFill>
        <p:spPr bwMode="auto">
          <a:xfrm>
            <a:off x="8802193" y="3685670"/>
            <a:ext cx="3328971" cy="1607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7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E0DF5C3F-22D6-4347-880A-C8272E0735E8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Мужність і біль Чорнобиля: Повість-хроніка: Поеми. Вірші. – К.: Моло: 80  грн. - Художественная литература Львов на BESPLATKA.ua 37134125">
            <a:extLst>
              <a:ext uri="{FF2B5EF4-FFF2-40B4-BE49-F238E27FC236}">
                <a16:creationId xmlns:a16="http://schemas.microsoft.com/office/drawing/2014/main" id="{EA91077A-91B0-4E97-971D-396211E49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3" r="2267" b="3557"/>
          <a:stretch/>
        </p:blipFill>
        <p:spPr bwMode="auto">
          <a:xfrm>
            <a:off x="639695" y="1076694"/>
            <a:ext cx="2601096" cy="42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8B90C3-2425-49FC-8C20-C1BDEF405EB1}"/>
              </a:ext>
            </a:extLst>
          </p:cNvPr>
          <p:cNvSpPr/>
          <p:nvPr/>
        </p:nvSpPr>
        <p:spPr>
          <a:xfrm>
            <a:off x="369719" y="251088"/>
            <a:ext cx="10103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Мужність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і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біль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Чорнобиля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Повість-хроніка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Поеми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Вірші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.– К.: Молодь, 1988.– 144с.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B71EA2C-282B-43A6-9177-70C8ADAA13A9}"/>
              </a:ext>
            </a:extLst>
          </p:cNvPr>
          <p:cNvSpPr/>
          <p:nvPr/>
        </p:nvSpPr>
        <p:spPr>
          <a:xfrm>
            <a:off x="3533345" y="772393"/>
            <a:ext cx="431436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книга є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даниною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загиблих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вдячності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брав участь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АЕС.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повість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Трегубова „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Приборкувачі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Павличко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І. Драча та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брав участь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Чорнобильської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АЕС.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Чорнобиль. Трагедія… Біль… Пам'ять … – ЗЗСО №4">
            <a:extLst>
              <a:ext uri="{FF2B5EF4-FFF2-40B4-BE49-F238E27FC236}">
                <a16:creationId xmlns:a16="http://schemas.microsoft.com/office/drawing/2014/main" id="{54F92003-8BB6-4CF7-BC80-3298D856023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17733" r="9389" b="17733"/>
          <a:stretch/>
        </p:blipFill>
        <p:spPr bwMode="auto">
          <a:xfrm>
            <a:off x="4431514" y="4477752"/>
            <a:ext cx="3328971" cy="1607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Тема: Чорнобиль. Чорний - біль нашої землі.">
            <a:extLst>
              <a:ext uri="{FF2B5EF4-FFF2-40B4-BE49-F238E27FC236}">
                <a16:creationId xmlns:a16="http://schemas.microsoft.com/office/drawing/2014/main" id="{04C141FC-023A-4ACF-A66E-911815C1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711" y="1502204"/>
            <a:ext cx="3967398" cy="2975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4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D1F29C6D-ADAD-40B5-B708-625721BD93FB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купити: Книга Чорнобильська молитва">
            <a:extLst>
              <a:ext uri="{FF2B5EF4-FFF2-40B4-BE49-F238E27FC236}">
                <a16:creationId xmlns:a16="http://schemas.microsoft.com/office/drawing/2014/main" id="{6F31BD2B-9C15-4378-A7AD-74F6D59DB3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" y="1040946"/>
            <a:ext cx="2285061" cy="39838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C88FC9-65F6-461F-9E3F-DBF85540EB74}"/>
              </a:ext>
            </a:extLst>
          </p:cNvPr>
          <p:cNvSpPr/>
          <p:nvPr/>
        </p:nvSpPr>
        <p:spPr>
          <a:xfrm>
            <a:off x="375815" y="319188"/>
            <a:ext cx="9144000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Алексієвич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С. Чорнобильська молитва/ Світлана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Алексієвич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Харків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Фоліо, 2020. – 283 с.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38D674-CD2B-4A95-916A-4A4349D96008}"/>
              </a:ext>
            </a:extLst>
          </p:cNvPr>
          <p:cNvSpPr/>
          <p:nvPr/>
        </p:nvSpPr>
        <p:spPr>
          <a:xfrm>
            <a:off x="3795378" y="1262527"/>
            <a:ext cx="4601243" cy="392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just"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Книга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Чорнобильська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молитва» —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розповіді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очевидців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Прип’яті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ліквідаторів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званих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самоселів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тих,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часом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повернувся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домівок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заборони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радіацію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залишилося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книжці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знайдете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розповідей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причини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жахливої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план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евакуації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ліквідації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наслідків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трагічні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кохання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боротьбу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голоси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зливаються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одну молитву.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Чорнобильську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молитву...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Чорнобильська молитва: хроніка майбутнього: роман - Алексієвич С. - изображение 1">
            <a:extLst>
              <a:ext uri="{FF2B5EF4-FFF2-40B4-BE49-F238E27FC236}">
                <a16:creationId xmlns:a16="http://schemas.microsoft.com/office/drawing/2014/main" id="{49A5D642-F3CA-45D3-AD68-810D4AF387F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20" y="2478223"/>
            <a:ext cx="1819630" cy="3211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Чорнобиль: події, долі, пам`ять - Комунальний заклад">
            <a:extLst>
              <a:ext uri="{FF2B5EF4-FFF2-40B4-BE49-F238E27FC236}">
                <a16:creationId xmlns:a16="http://schemas.microsoft.com/office/drawing/2014/main" id="{1FEBC4D3-24DA-4C6C-BBD2-36BD1D2B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692" y="1436119"/>
            <a:ext cx="3349237" cy="3402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6 квітня в Україні – День чорнобильської трагедії » Профспілка працівників  освіти і науки України">
            <a:extLst>
              <a:ext uri="{FF2B5EF4-FFF2-40B4-BE49-F238E27FC236}">
                <a16:creationId xmlns:a16="http://schemas.microsoft.com/office/drawing/2014/main" id="{673596C2-9E04-45BF-A266-099D24235E88}"/>
              </a:ext>
            </a:extLst>
          </p:cNvPr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Купити книгу Чорнобиль: Я бачив (Володимир Шовкошитний) - 978-617-7656-48-6  | Інтернет-магазин Yakaboo.ua">
            <a:extLst>
              <a:ext uri="{FF2B5EF4-FFF2-40B4-BE49-F238E27FC236}">
                <a16:creationId xmlns:a16="http://schemas.microsoft.com/office/drawing/2014/main" id="{B3550B4A-7C95-47D3-B55A-925C6734637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r="11291"/>
          <a:stretch/>
        </p:blipFill>
        <p:spPr bwMode="auto">
          <a:xfrm>
            <a:off x="454702" y="1436097"/>
            <a:ext cx="2407645" cy="40777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4B50A5-51E0-4CA9-9AE5-843801250DDB}"/>
              </a:ext>
            </a:extLst>
          </p:cNvPr>
          <p:cNvSpPr/>
          <p:nvPr/>
        </p:nvSpPr>
        <p:spPr>
          <a:xfrm>
            <a:off x="2862347" y="1386376"/>
            <a:ext cx="60081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Художньо-документальна повість "Я бачив" - це нова спроба одного з провідних українських сучасних письменників Володимира </a:t>
            </a:r>
            <a:r>
              <a:rPr lang="uk-UA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Шовкошитного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самовидця Чорнобильської аварії й активного ліквідатора її наслідків, поєднати воєдино літературу пам'яті й літературу </a:t>
            </a:r>
            <a:r>
              <a:rPr lang="uk-UA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факту.Адже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його думку, не існує жанрів поза життям, а воно, життя, є жанром </a:t>
            </a:r>
            <a:r>
              <a:rPr lang="uk-UA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всеохопним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Отож, у творі поєднані спогади очевидців найбільшої техногенної катастрофи в історії людства, учасників ліквідації її наслідків, простежені долі літературних героїв, проаналізовані техногенні, економічні, соціальні й медичні наслідки </a:t>
            </a:r>
            <a:r>
              <a:rPr lang="uk-UA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наймасштабнішого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рукотворного лиха, показані перспективи повернення забруднених територій в народногосподарський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обіг. Ця книга дає відповідь на головні питання, що постали після Чорнобиля, вона показує духовний зв'язок героїв Чорнобиля,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майданівців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учасників АТО.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 роки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епіцентрі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спростовується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безліч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міфів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породжених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серіалом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НВО "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E4070-D442-4FD4-B881-601E2E283DAF}"/>
              </a:ext>
            </a:extLst>
          </p:cNvPr>
          <p:cNvSpPr txBox="1"/>
          <p:nvPr/>
        </p:nvSpPr>
        <p:spPr>
          <a:xfrm>
            <a:off x="454702" y="349408"/>
            <a:ext cx="9173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	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Шовкошитний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В. Чорнобиль я бачив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Повість/ Володимир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Шовкошитний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–К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.: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Укр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Пріоритет, 2019. – 328 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Цього не могло бути. Ніколи». Володимир Шовкошитний – про Чорнобиль та книгу,  яка спростовує міфи | Переяслав.City">
            <a:extLst>
              <a:ext uri="{FF2B5EF4-FFF2-40B4-BE49-F238E27FC236}">
                <a16:creationId xmlns:a16="http://schemas.microsoft.com/office/drawing/2014/main" id="{B6E85AC4-BCC6-415E-90A8-1C7EACCCD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7"/>
          <a:stretch/>
        </p:blipFill>
        <p:spPr bwMode="auto">
          <a:xfrm>
            <a:off x="9103473" y="1216562"/>
            <a:ext cx="2731683" cy="442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792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1059</TotalTime>
  <Words>1972</Words>
  <Application>Microsoft Office PowerPoint</Application>
  <PresentationFormat>Широкоэкранный</PresentationFormat>
  <Paragraphs>73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Gill Sans MT</vt:lpstr>
      <vt:lpstr>OpenSans</vt:lpstr>
      <vt:lpstr>Times New Roman</vt:lpstr>
      <vt:lpstr>verdana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newlib</cp:lastModifiedBy>
  <cp:revision>60</cp:revision>
  <dcterms:created xsi:type="dcterms:W3CDTF">2021-04-15T09:59:23Z</dcterms:created>
  <dcterms:modified xsi:type="dcterms:W3CDTF">2026-04-02T12:57:52Z</dcterms:modified>
</cp:coreProperties>
</file>