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82" r:id="rId2"/>
    <p:sldId id="287" r:id="rId3"/>
    <p:sldId id="286" r:id="rId4"/>
    <p:sldId id="281" r:id="rId5"/>
    <p:sldId id="283" r:id="rId6"/>
    <p:sldId id="284" r:id="rId7"/>
    <p:sldId id="285" r:id="rId8"/>
    <p:sldId id="266" r:id="rId9"/>
    <p:sldId id="267" r:id="rId10"/>
    <p:sldId id="268" r:id="rId11"/>
    <p:sldId id="270" r:id="rId12"/>
    <p:sldId id="263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87" d="100"/>
          <a:sy n="87" d="100"/>
        </p:scale>
        <p:origin x="11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E9D603-EE9A-45E1-AECA-78A870CF9927}" type="datetimeFigureOut">
              <a:rPr lang="ru-RU" smtClean="0"/>
              <a:t>05.03.2023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CFBCAD-BA78-4596-8242-61DE6AEA0A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65671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65740A-2539-4599-90A2-046D38E0C6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41948FD-77AA-45E0-A295-E37E513932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CA9990-F364-4741-9522-05A8F7E24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D29AC-059E-422D-9CF7-BAF67DC62785}" type="datetimeFigureOut">
              <a:rPr lang="ru-RU" smtClean="0"/>
              <a:t>05.03.2023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0EEE9B-4724-4958-A02E-1B568F0D5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020688-E3BA-429C-9FDD-1DB9947FE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5ADD2-753C-4B73-A0F5-24E38C0192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9574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1E369A-82D8-4996-9505-88F759502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A518112-A77D-4E81-A4D2-E2BA67F944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96241F-011E-4B7D-9CB7-D7BB8A3F0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D29AC-059E-422D-9CF7-BAF67DC62785}" type="datetimeFigureOut">
              <a:rPr lang="ru-RU" smtClean="0"/>
              <a:t>05.03.2023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798B81-052B-4499-BEF6-E4198E257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BF570BF-EFEE-4C01-8CED-7A8F8F483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5ADD2-753C-4B73-A0F5-24E38C0192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8438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7F90E68-7E3D-404F-AF31-F636EAF342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8F6BC29-ECBE-45FB-B141-F658B1EFE2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CB0313-8AA8-4F9B-9DBA-7944AC223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D29AC-059E-422D-9CF7-BAF67DC62785}" type="datetimeFigureOut">
              <a:rPr lang="ru-RU" smtClean="0"/>
              <a:t>05.03.2023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A82440-250A-426F-99B7-1F4D60F5F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109944-36B6-4693-B2C6-5F75339EC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5ADD2-753C-4B73-A0F5-24E38C0192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5947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92D722-51F2-440B-97C9-C85F54C74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B9EE60-1E3F-4FB5-97D9-202DF9CCBB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3805AB-1AAD-468B-A88A-8C9FBF407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D29AC-059E-422D-9CF7-BAF67DC62785}" type="datetimeFigureOut">
              <a:rPr lang="ru-RU" smtClean="0"/>
              <a:t>05.03.2023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AA0C0EA-B4E5-4800-AE0D-6A27A114A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A987D9-A5A8-404D-B7CB-6C2F9FFC8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5ADD2-753C-4B73-A0F5-24E38C0192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688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9349ED-8C2E-49C8-BD5D-39A4824F4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0FEE20-7115-46EB-9D7C-03E3C3879A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384F70-535A-4E22-BE75-AACBC0FA6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D29AC-059E-422D-9CF7-BAF67DC62785}" type="datetimeFigureOut">
              <a:rPr lang="ru-RU" smtClean="0"/>
              <a:t>05.03.2023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C70A98-30AC-4709-B0D1-2C928CA36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844F383-B306-4A56-AC7D-50DEE508D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5ADD2-753C-4B73-A0F5-24E38C0192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9330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5A894A-2004-4CE0-81E8-BE06E277F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A9DE9B-A05B-4A73-AE6C-8D0ACB7F9D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678940A-C955-4906-BE13-35FD4B4916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1CDFD6F-D8B8-41B8-935E-D492B4CB9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D29AC-059E-422D-9CF7-BAF67DC62785}" type="datetimeFigureOut">
              <a:rPr lang="ru-RU" smtClean="0"/>
              <a:t>05.03.2023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714531-225D-4B5A-A372-FE1F2B9A5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4F982E6-1AA3-47B6-96BE-C8BB32AF0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5ADD2-753C-4B73-A0F5-24E38C0192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5139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B1FE51-3663-48FE-8E91-F8F1466B7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7D725D6-813A-425E-B949-52F98C1759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932D117-72FD-45A5-8C0A-CBA92D6F80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29CA780-3E12-41C0-B9E8-06AACCF6A1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967F009-EF53-4899-B1C6-B0E981F7C9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58B09B1-0B68-4146-8FF5-A5E376505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D29AC-059E-422D-9CF7-BAF67DC62785}" type="datetimeFigureOut">
              <a:rPr lang="ru-RU" smtClean="0"/>
              <a:t>05.03.2023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8919951-F5AE-4DB3-8D8F-1AD0856BB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EDB0A60-E6C2-4D8C-8A5F-9281686D8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5ADD2-753C-4B73-A0F5-24E38C0192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5254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BBE349-AD68-410A-BC4E-2A770C324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1306603-A043-43B8-BF33-49D7F6E78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D29AC-059E-422D-9CF7-BAF67DC62785}" type="datetimeFigureOut">
              <a:rPr lang="ru-RU" smtClean="0"/>
              <a:t>05.03.2023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00DD688-94BF-441E-995D-2FA0F8994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A706E29-12DE-400B-9C19-BB3215F8B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5ADD2-753C-4B73-A0F5-24E38C0192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6403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EBBD37A-9922-4E73-BC14-8894BAB2F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D29AC-059E-422D-9CF7-BAF67DC62785}" type="datetimeFigureOut">
              <a:rPr lang="ru-RU" smtClean="0"/>
              <a:t>05.03.2023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FCCF258-D414-4E91-BE74-2ECA017AB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5CB421A-3D7E-47EB-8347-6B2923731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5ADD2-753C-4B73-A0F5-24E38C0192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3785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078A03-8CDB-4EBA-8904-1448F99EE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F28949-4551-4CA4-AA75-66EB3697BE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CABC477-1049-4545-B8C1-38E72A47BA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8DFBE9-52D4-42BE-B027-40381E515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D29AC-059E-422D-9CF7-BAF67DC62785}" type="datetimeFigureOut">
              <a:rPr lang="ru-RU" smtClean="0"/>
              <a:t>05.03.2023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D7ED151-88D1-453F-9DBB-7CE2B1395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99D6DFA-A7FE-4E97-A58D-FD3D13A86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5ADD2-753C-4B73-A0F5-24E38C0192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1007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4E4E4A-1988-403E-992D-EA72826D9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18AC2B-00B0-4685-8322-01712B02F3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0292E41-7E27-4779-8D34-DE49C3DAB2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5A1F1D4-8BAE-4A8C-AF95-2E3471213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D29AC-059E-422D-9CF7-BAF67DC62785}" type="datetimeFigureOut">
              <a:rPr lang="ru-RU" smtClean="0"/>
              <a:t>05.03.2023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A6EF272-47FC-4E0D-A223-27BB0F8CB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4745B5A-A4A1-4372-B951-53CE6659D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5ADD2-753C-4B73-A0F5-24E38C0192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320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2978AF-7EAA-4040-872B-3CB922643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334202C-C286-463F-8545-B95E5C550B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8BE70EE-B0F5-49E9-81E3-09EA9AF88B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4D29AC-059E-422D-9CF7-BAF67DC62785}" type="datetimeFigureOut">
              <a:rPr lang="ru-RU" smtClean="0"/>
              <a:t>05.03.2023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166245-6F68-428B-9FE6-32C7814672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12264D-B1BA-49F4-ABA7-B29D9E62FE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45ADD2-753C-4B73-A0F5-24E38C0192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2368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28.jpeg"/><Relationship Id="rId5" Type="http://schemas.openxmlformats.org/officeDocument/2006/relationships/image" Target="../media/image2.pn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OS0DmxSkPzU?feature=oembed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BDE65C0-4117-484B-A30E-A9B9D181E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0031" y="1712139"/>
            <a:ext cx="4316342" cy="323725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EEE5D7B-0394-43CD-ACC5-E58E77263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1117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496AC4-DEDC-405D-9B8A-93D6749A492B}"/>
              </a:ext>
            </a:extLst>
          </p:cNvPr>
          <p:cNvSpPr>
            <a:spLocks noGrp="1"/>
          </p:cNvSpPr>
          <p:nvPr/>
        </p:nvSpPr>
        <p:spPr>
          <a:xfrm>
            <a:off x="4044561" y="816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b="1" i="1" dirty="0"/>
              <a:t>        </a:t>
            </a:r>
            <a:r>
              <a:rPr lang="uk-UA" b="1" i="1" dirty="0">
                <a:solidFill>
                  <a:srgbClr val="C00000"/>
                </a:solidFill>
              </a:rPr>
              <a:t>ВИНОГРАДІВСЬКА</a:t>
            </a:r>
            <a:br>
              <a:rPr lang="uk-UA" b="1" i="1" dirty="0">
                <a:solidFill>
                  <a:srgbClr val="C00000"/>
                </a:solidFill>
              </a:rPr>
            </a:br>
            <a:r>
              <a:rPr lang="uk-UA" b="1" i="1" dirty="0">
                <a:solidFill>
                  <a:srgbClr val="C00000"/>
                </a:solidFill>
              </a:rPr>
              <a:t>ЦЕНТРАЛЬНА ПУБЛІЧНА</a:t>
            </a:r>
            <a:br>
              <a:rPr lang="uk-UA" b="1" i="1" dirty="0">
                <a:solidFill>
                  <a:srgbClr val="C00000"/>
                </a:solidFill>
              </a:rPr>
            </a:br>
            <a:r>
              <a:rPr lang="uk-UA" b="1" i="1" dirty="0">
                <a:solidFill>
                  <a:srgbClr val="C00000"/>
                </a:solidFill>
              </a:rPr>
              <a:t>      Б І Б Л І О ТЕ К А </a:t>
            </a:r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6A4CFF-D500-4458-BA79-3FCB66590C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6623" y="914751"/>
            <a:ext cx="3542083" cy="370059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DB779B4-195D-4754-87E4-BD148B3D0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8226" y="1300750"/>
            <a:ext cx="2289147" cy="171686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A2B2064-C21D-4380-BC5A-A10DBB6F5F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1789" y="3017611"/>
            <a:ext cx="5002020" cy="226782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5A4CC09-6D72-4485-8F5E-CB5D846B4C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220" y="353646"/>
            <a:ext cx="1603667" cy="23421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F7B972C-ED6C-407C-9B36-548AE1D9B78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48258"/>
          <a:stretch/>
        </p:blipFill>
        <p:spPr>
          <a:xfrm>
            <a:off x="1749563" y="1068464"/>
            <a:ext cx="1332581" cy="240152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DC34901-6335-4556-A995-6FC3BDEC5A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366" y="2269228"/>
            <a:ext cx="1398965" cy="212307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789229F-AC9F-4AA0-8C81-F25EB7B9DA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97769" y="3356560"/>
            <a:ext cx="1494018" cy="212307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4C3D759-168C-439D-847C-D8A64F3B56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86283" y="5039207"/>
            <a:ext cx="1258278" cy="178510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5B44200-8B22-497A-A779-7E43BAE45F5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56641" y="1187298"/>
            <a:ext cx="1242834" cy="190150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97933B5-F0EF-4638-BC16-75FA94A6D3D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30000" y="5038238"/>
            <a:ext cx="1258278" cy="179351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F823E41-133E-4ECE-BF76-9131B85937F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80998" y="5053103"/>
            <a:ext cx="1248080" cy="179351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53CF83E-AC70-4D7D-AD51-6D5D045494F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54649" y="4907604"/>
            <a:ext cx="1112394" cy="364681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71610C4-C67D-4ADB-AAE4-2B5B1CA14A7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969250" y="4432414"/>
            <a:ext cx="1554930" cy="4560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196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8204">
        <p14:reveal dir="r"/>
      </p:transition>
    </mc:Choice>
    <mc:Fallback>
      <p:transition spd="slow" advTm="182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EB787C3-6366-4660-AF23-B71D2CD7F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37"/>
            <a:ext cx="12192000" cy="6856863"/>
          </a:xfrm>
          <a:prstGeom prst="rect">
            <a:avLst/>
          </a:prstGeom>
        </p:spPr>
      </p:pic>
      <p:pic>
        <p:nvPicPr>
          <p:cNvPr id="4098" name="Picture 2" descr="Книга «Шевченкова Криниця» Тарас Шевченко купить на YAKABOO.ua |  978-966-757-535-9">
            <a:extLst>
              <a:ext uri="{FF2B5EF4-FFF2-40B4-BE49-F238E27FC236}">
                <a16:creationId xmlns:a16="http://schemas.microsoft.com/office/drawing/2014/main" id="{502183A4-87D8-49AF-8725-CA5D7954311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048" y="1652985"/>
            <a:ext cx="3065190" cy="435133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1772D-A27B-4687-B4A1-5876246FA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uk-UA" sz="2800" b="1" i="1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Шевченкова криниця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:</a:t>
            </a:r>
            <a:r>
              <a:rPr lang="uk-UA" sz="2800" b="1" i="1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 Збірник афоризмів із творів Тараса Шевченка. – К.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:</a:t>
            </a:r>
            <a:r>
              <a:rPr lang="uk-UA" sz="2800" b="1" i="1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 Криниця, 2003. – 288с.</a:t>
            </a:r>
            <a:br>
              <a:rPr lang="uk-UA" sz="2800" b="1" i="1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</a:br>
            <a:endParaRPr lang="ru-RU" sz="28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677D1C-B08C-48E4-88C4-F5B56E0D047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1422" t="-2528"/>
          <a:stretch/>
        </p:blipFill>
        <p:spPr>
          <a:xfrm>
            <a:off x="11146220" y="-173420"/>
            <a:ext cx="1045779" cy="70314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4F0BC2-9145-4128-8F7A-6D5EFF33370B}"/>
              </a:ext>
            </a:extLst>
          </p:cNvPr>
          <p:cNvSpPr txBox="1"/>
          <p:nvPr/>
        </p:nvSpPr>
        <p:spPr>
          <a:xfrm>
            <a:off x="7734235" y="1165306"/>
            <a:ext cx="341198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  <a:p>
            <a:r>
              <a:rPr lang="uk-UA" sz="1600" dirty="0"/>
              <a:t>«Шевченкова криниця» - це збірник найвідоміших, особливо яскравих і змістовних висловів і ширших уривків із поетичних творів Тараса Шевченка та його прозової спадщини повістей драматичних творів, листів, щоденника тощо.</a:t>
            </a:r>
          </a:p>
          <a:p>
            <a:r>
              <a:rPr lang="uk-UA" sz="1600" dirty="0"/>
              <a:t>Кожен, кого цікавить світогляд Кобзаря, кому потрібно писати чи говорити про нього, з допомогою цього збірника зможе швидко підшукати цитату на необхідну тему про Бога, людей і Україну про громаду і родину, слово і красу. Особливо цінна ця книжка тим, що при її укладанні використано і прозові твори поета, які менш відомі та доступні читачам.</a:t>
            </a:r>
            <a:endParaRPr lang="ru-RU" sz="1600" dirty="0"/>
          </a:p>
        </p:txBody>
      </p:sp>
      <p:pic>
        <p:nvPicPr>
          <p:cNvPr id="6146" name="Picture 2" descr="Презентация на тему: &quot;Учітесь, читайте, і чужому научайтесь, й свого не  цурайтесь. Т.Г. Шевченко.&quot;. Скачать бесплатно и без регистрации.">
            <a:extLst>
              <a:ext uri="{FF2B5EF4-FFF2-40B4-BE49-F238E27FC236}">
                <a16:creationId xmlns:a16="http://schemas.microsoft.com/office/drawing/2014/main" id="{745F2AE3-C67B-48D3-815C-4F868A3D17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42" b="3391"/>
          <a:stretch/>
        </p:blipFill>
        <p:spPr bwMode="auto">
          <a:xfrm>
            <a:off x="918552" y="1418514"/>
            <a:ext cx="3754499" cy="2855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2981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4099">
        <p14:reveal dir="r"/>
      </p:transition>
    </mc:Choice>
    <mc:Fallback>
      <p:transition spd="slow" advTm="340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Шаблон презентації &quot;Моя Україна&quot;8 (виправлено)">
            <a:extLst>
              <a:ext uri="{FF2B5EF4-FFF2-40B4-BE49-F238E27FC236}">
                <a16:creationId xmlns:a16="http://schemas.microsoft.com/office/drawing/2014/main" id="{284267BA-1AF6-49E8-AFF2-78C816958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8989" cy="6895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D4685A-62E9-4D52-B026-EFB02FB2D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uk-UA" sz="2800" b="1" i="1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Шевченко Т. Сотник / Тарас Шевченко. – К.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:</a:t>
            </a:r>
            <a:r>
              <a:rPr lang="uk-UA" sz="2800" b="1" i="1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 Видавець Вадим Карпенко, 2003. – 20 с.</a:t>
            </a:r>
            <a:br>
              <a:rPr lang="uk-UA" sz="2800" b="1" i="1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</a:br>
            <a:endParaRPr lang="ru-RU" sz="2800" b="1" i="1" dirty="0">
              <a:solidFill>
                <a:srgbClr val="002060"/>
              </a:solidFill>
            </a:endParaRPr>
          </a:p>
        </p:txBody>
      </p:sp>
      <p:pic>
        <p:nvPicPr>
          <p:cNvPr id="6146" name="Picture 2" descr="Твори Т. Г. Шевченка дітям">
            <a:extLst>
              <a:ext uri="{FF2B5EF4-FFF2-40B4-BE49-F238E27FC236}">
                <a16:creationId xmlns:a16="http://schemas.microsoft.com/office/drawing/2014/main" id="{B9E7607D-46FC-4D4F-A82B-5BF42FBB47F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263" y="1903788"/>
            <a:ext cx="2742185" cy="382462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0961F7-0BE4-488D-B152-62CD53FA9E44}"/>
              </a:ext>
            </a:extLst>
          </p:cNvPr>
          <p:cNvSpPr txBox="1"/>
          <p:nvPr/>
        </p:nvSpPr>
        <p:spPr>
          <a:xfrm>
            <a:off x="5781207" y="1387010"/>
            <a:ext cx="4771868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400" dirty="0"/>
              <a:t>Чи завжди батьки розуміють своїх дітей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400" dirty="0"/>
              <a:t>Чи завжди вони бувають щирими у своїх вимогах до молодого покоління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400" dirty="0"/>
              <a:t>І, врешті, чи завжди їх треба слухатися</a:t>
            </a:r>
          </a:p>
          <a:p>
            <a:r>
              <a:rPr lang="uk-UA" sz="2400" dirty="0"/>
              <a:t>Про те, що «вік» не завжди означає «розум» в оптимістичній поемі великого Кобзаря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244457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9713">
        <p14:reveal dir="r"/>
      </p:transition>
    </mc:Choice>
    <mc:Fallback>
      <p:transition spd="slow" advTm="9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6DC32B6-2FBF-4D0C-9C96-5B2060ACCD19}"/>
              </a:ext>
            </a:extLst>
          </p:cNvPr>
          <p:cNvSpPr/>
          <p:nvPr/>
        </p:nvSpPr>
        <p:spPr>
          <a:xfrm>
            <a:off x="6229350" y="1443841"/>
            <a:ext cx="44577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dirty="0">
                <a:solidFill>
                  <a:srgbClr val="000000"/>
                </a:solidFill>
              </a:rPr>
              <a:t> В історії кожного народу є імена, які він свято береже у своїй пам’яті, і з великою любов’ю та повагою передає із покоління в покоління. Як для нас, так і для всього світу, Шевченко – це Україна, а Україна – передусім це Шевченко. Він – вершина нашого родового дерева.</a:t>
            </a:r>
          </a:p>
          <a:p>
            <a:r>
              <a:rPr lang="uk-UA" dirty="0">
                <a:solidFill>
                  <a:srgbClr val="000000"/>
                </a:solidFill>
              </a:rPr>
              <a:t>             Цій події  присвячена віртуальна виставка «Шевченко іде по планеті».</a:t>
            </a:r>
          </a:p>
          <a:p>
            <a:endParaRPr lang="uk-UA" dirty="0">
              <a:solidFill>
                <a:srgbClr val="000000"/>
              </a:solidFill>
            </a:endParaRPr>
          </a:p>
          <a:p>
            <a:r>
              <a:rPr lang="uk-UA" dirty="0">
                <a:solidFill>
                  <a:srgbClr val="000000"/>
                </a:solidFill>
              </a:rPr>
              <a:t>Шевченко наш. Він для усіх століть.</a:t>
            </a:r>
          </a:p>
        </p:txBody>
      </p:sp>
      <p:pic>
        <p:nvPicPr>
          <p:cNvPr id="3" name="Picture 4" descr="Презентация на тему: &quot;Тарас Григорович Шевченко ( ) Невмирущий Кобзар.&quot;.  Скачать бесплатно и без регистрации.">
            <a:extLst>
              <a:ext uri="{FF2B5EF4-FFF2-40B4-BE49-F238E27FC236}">
                <a16:creationId xmlns:a16="http://schemas.microsoft.com/office/drawing/2014/main" id="{2E556C50-255E-4B1C-A0F5-E51E83E52F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01"/>
          <a:stretch/>
        </p:blipFill>
        <p:spPr bwMode="auto">
          <a:xfrm>
            <a:off x="0" y="22352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EC1FB2-BD93-4692-B377-CB9BB3A52298}"/>
              </a:ext>
            </a:extLst>
          </p:cNvPr>
          <p:cNvSpPr txBox="1"/>
          <p:nvPr/>
        </p:nvSpPr>
        <p:spPr>
          <a:xfrm>
            <a:off x="1110812" y="4044553"/>
            <a:ext cx="55737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i="1" dirty="0">
                <a:solidFill>
                  <a:schemeClr val="accent4">
                    <a:lumMod val="50000"/>
                  </a:schemeClr>
                </a:solidFill>
              </a:rPr>
              <a:t>Література про життєвий та творчий шлях</a:t>
            </a:r>
            <a:endParaRPr lang="ru-RU" sz="3200" b="1" i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221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8929">
        <p14:reveal dir="r"/>
      </p:transition>
    </mc:Choice>
    <mc:Fallback>
      <p:transition spd="slow" advTm="89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Шаблон презентації &quot;Моя Україна&quot;8 (виправлено)">
            <a:extLst>
              <a:ext uri="{FF2B5EF4-FFF2-40B4-BE49-F238E27FC236}">
                <a16:creationId xmlns:a16="http://schemas.microsoft.com/office/drawing/2014/main" id="{C807C649-789E-4411-B0C8-04D716BD4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0" y="0"/>
            <a:ext cx="12258989" cy="6895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D209C3-311B-4B0D-9189-703E4AA90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390" y="365125"/>
            <a:ext cx="10424410" cy="1448685"/>
          </a:xfr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uk-UA" sz="2400" b="1" i="1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Палієнко М. Свята пора Кобзаря</a:t>
            </a:r>
            <a:r>
              <a:rPr lang="en-US" sz="2400" b="1" i="1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:</a:t>
            </a:r>
            <a:r>
              <a:rPr lang="uk-UA" sz="2400" b="1" i="1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 Поезії / Микола Палієнко. – Одеса</a:t>
            </a:r>
            <a:r>
              <a:rPr lang="en-US" sz="2400" b="1" i="1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:</a:t>
            </a:r>
            <a:r>
              <a:rPr lang="uk-UA" sz="2400" b="1" i="1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 Маяк, 2007. – 176с.</a:t>
            </a:r>
            <a:br>
              <a:rPr lang="uk-UA" sz="2400" b="1" i="1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</a:br>
            <a:endParaRPr lang="ru-RU" sz="2400" b="1" i="1" dirty="0">
              <a:solidFill>
                <a:srgbClr val="00206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F4B158-421D-41EB-81AD-CFAC7AF47615}"/>
              </a:ext>
            </a:extLst>
          </p:cNvPr>
          <p:cNvSpPr txBox="1"/>
          <p:nvPr/>
        </p:nvSpPr>
        <p:spPr>
          <a:xfrm>
            <a:off x="7037080" y="1648918"/>
            <a:ext cx="4027357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  <a:p>
            <a:r>
              <a:rPr lang="uk-UA" sz="2000" dirty="0"/>
              <a:t>Невмируще слово воістину народного речника, людини-борця завжди виснажуватиме наші серця, кликатиме до високих веж у духовному поступі. </a:t>
            </a:r>
            <a:r>
              <a:rPr lang="uk-UA" sz="2000" dirty="0" err="1"/>
              <a:t>Життєстверджувати</a:t>
            </a:r>
            <a:r>
              <a:rPr lang="uk-UA" sz="2000" dirty="0"/>
              <a:t>   заповіти генія, любити і плекати материнську мову – наскрізний стержень нової книжки сучасного українського поета</a:t>
            </a:r>
            <a:endParaRPr lang="ru-RU" sz="2000" dirty="0"/>
          </a:p>
        </p:txBody>
      </p:sp>
      <p:pic>
        <p:nvPicPr>
          <p:cNvPr id="7170" name="Picture 2" descr="До 200-річчя з дня народження геніального сина українського народу Т.Г.  Шевченка — Нaукова Бібліотека УІПА">
            <a:extLst>
              <a:ext uri="{FF2B5EF4-FFF2-40B4-BE49-F238E27FC236}">
                <a16:creationId xmlns:a16="http://schemas.microsoft.com/office/drawing/2014/main" id="{8E1D1C06-1A76-4E79-A0EF-80E0B37F172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216" y="1648918"/>
            <a:ext cx="259210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C807CF-4E86-4C92-8AA8-ED6F106AF53E}"/>
              </a:ext>
            </a:extLst>
          </p:cNvPr>
          <p:cNvSpPr txBox="1"/>
          <p:nvPr/>
        </p:nvSpPr>
        <p:spPr>
          <a:xfrm>
            <a:off x="419726" y="1648918"/>
            <a:ext cx="382249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>
                <a:solidFill>
                  <a:srgbClr val="C00000"/>
                </a:solidFill>
                <a:latin typeface="Monotype Corsiva" panose="03010101010201010101" pitchFamily="66" charset="0"/>
              </a:rPr>
              <a:t>До його приходьмо «Заповіту»</a:t>
            </a:r>
          </a:p>
          <a:p>
            <a:r>
              <a:rPr lang="uk-UA" sz="2000" dirty="0">
                <a:solidFill>
                  <a:srgbClr val="C00000"/>
                </a:solidFill>
                <a:latin typeface="Monotype Corsiva" panose="03010101010201010101" pitchFamily="66" charset="0"/>
              </a:rPr>
              <a:t>Хоч би і тернистими стежками,</a:t>
            </a:r>
          </a:p>
          <a:p>
            <a:r>
              <a:rPr lang="uk-UA" sz="2000" dirty="0">
                <a:solidFill>
                  <a:srgbClr val="C00000"/>
                </a:solidFill>
                <a:latin typeface="Monotype Corsiva" panose="03010101010201010101" pitchFamily="66" charset="0"/>
              </a:rPr>
              <a:t>Щоб свободи </a:t>
            </a:r>
            <a:r>
              <a:rPr lang="uk-UA" sz="2000" dirty="0" err="1">
                <a:solidFill>
                  <a:srgbClr val="C00000"/>
                </a:solidFill>
                <a:latin typeface="Monotype Corsiva" panose="03010101010201010101" pitchFamily="66" charset="0"/>
              </a:rPr>
              <a:t>дніпрорвійний</a:t>
            </a:r>
            <a:r>
              <a:rPr lang="uk-UA" sz="2000" dirty="0">
                <a:solidFill>
                  <a:srgbClr val="C00000"/>
                </a:solidFill>
                <a:latin typeface="Monotype Corsiva" panose="03010101010201010101" pitchFamily="66" charset="0"/>
              </a:rPr>
              <a:t> вітер</a:t>
            </a:r>
          </a:p>
          <a:p>
            <a:r>
              <a:rPr lang="uk-UA" sz="2000" dirty="0">
                <a:solidFill>
                  <a:srgbClr val="C00000"/>
                </a:solidFill>
                <a:latin typeface="Monotype Corsiva" panose="03010101010201010101" pitchFamily="66" charset="0"/>
              </a:rPr>
              <a:t>віяв, </a:t>
            </a:r>
            <a:r>
              <a:rPr lang="uk-UA" sz="2000" dirty="0" err="1">
                <a:solidFill>
                  <a:srgbClr val="C00000"/>
                </a:solidFill>
                <a:latin typeface="Monotype Corsiva" panose="03010101010201010101" pitchFamily="66" charset="0"/>
              </a:rPr>
              <a:t>повівався</a:t>
            </a:r>
            <a:r>
              <a:rPr lang="uk-UA" sz="2000" dirty="0">
                <a:solidFill>
                  <a:srgbClr val="C00000"/>
                </a:solidFill>
                <a:latin typeface="Monotype Corsiva" panose="03010101010201010101" pitchFamily="66" charset="0"/>
              </a:rPr>
              <a:t> понад нами.</a:t>
            </a:r>
          </a:p>
          <a:p>
            <a:r>
              <a:rPr lang="uk-UA" sz="2000" dirty="0">
                <a:solidFill>
                  <a:srgbClr val="C00000"/>
                </a:solidFill>
                <a:latin typeface="Monotype Corsiva" panose="03010101010201010101" pitchFamily="66" charset="0"/>
              </a:rPr>
              <a:t>		Микола	Палієнко </a:t>
            </a:r>
            <a:endParaRPr lang="ru-RU" sz="2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658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8914">
        <p14:reveal dir="r"/>
      </p:transition>
    </mc:Choice>
    <mc:Fallback>
      <p:transition spd="slow" advTm="189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CBD16D1-8A7B-4901-9F4C-8D5194AFFC94}"/>
              </a:ext>
            </a:extLst>
          </p:cNvPr>
          <p:cNvSpPr txBox="1"/>
          <p:nvPr/>
        </p:nvSpPr>
        <p:spPr>
          <a:xfrm>
            <a:off x="5506387" y="4572000"/>
            <a:ext cx="5496393" cy="13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7" name="Picture 2" descr="Шаблон презентації &quot;Моя Україна&quot;8 (виправлено)">
            <a:extLst>
              <a:ext uri="{FF2B5EF4-FFF2-40B4-BE49-F238E27FC236}">
                <a16:creationId xmlns:a16="http://schemas.microsoft.com/office/drawing/2014/main" id="{1BD091FF-603D-4CC6-8015-0212FDE2C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989" y="0"/>
            <a:ext cx="12258989" cy="6895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777739-E89F-45C5-9076-FC6235B6F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400" b="1" i="1" dirty="0" err="1">
                <a:solidFill>
                  <a:srgbClr val="002060"/>
                </a:solidFill>
              </a:rPr>
              <a:t>Цвілюк</a:t>
            </a:r>
            <a:r>
              <a:rPr lang="uk-UA" sz="2400" b="1" i="1" dirty="0">
                <a:solidFill>
                  <a:srgbClr val="002060"/>
                </a:solidFill>
              </a:rPr>
              <a:t> С. Історична мудрість Великого Кобзаря. Історизм та соціально-політичний вимір епічних творів Т. Шевченка / С. </a:t>
            </a:r>
            <a:r>
              <a:rPr lang="uk-UA" sz="2400" b="1" i="1" dirty="0" err="1">
                <a:solidFill>
                  <a:srgbClr val="002060"/>
                </a:solidFill>
              </a:rPr>
              <a:t>Цвілюк</a:t>
            </a:r>
            <a:r>
              <a:rPr lang="uk-UA" sz="2400" b="1" i="1" dirty="0">
                <a:solidFill>
                  <a:srgbClr val="002060"/>
                </a:solidFill>
              </a:rPr>
              <a:t>. – Одеса Маяк, 2008. – 312 с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  <p:pic>
        <p:nvPicPr>
          <p:cNvPr id="8194" name="Picture 2" descr="Бібліотека ДНУ">
            <a:extLst>
              <a:ext uri="{FF2B5EF4-FFF2-40B4-BE49-F238E27FC236}">
                <a16:creationId xmlns:a16="http://schemas.microsoft.com/office/drawing/2014/main" id="{2F99D675-E3B8-49E4-A8A8-A384CBEB429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260" y="1692726"/>
            <a:ext cx="2483678" cy="355207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B73B2BE-78E8-426D-AF5D-6443D5B51AFC}"/>
              </a:ext>
            </a:extLst>
          </p:cNvPr>
          <p:cNvSpPr/>
          <p:nvPr/>
        </p:nvSpPr>
        <p:spPr>
          <a:xfrm>
            <a:off x="5379206" y="2028422"/>
            <a:ext cx="6096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000" b="1" i="1" dirty="0">
                <a:solidFill>
                  <a:srgbClr val="C00000"/>
                </a:solidFill>
                <a:latin typeface="Calibri Light" panose="020F0302020204030204"/>
                <a:ea typeface="+mj-ea"/>
                <a:cs typeface="+mj-cs"/>
              </a:rPr>
              <a:t>«Шевченко – наш поет і  перший історик. Шевченко перший всіх запитав наші німі могили, що вони таке, і одному тільки йому дали вони ясну, як Боже слово, оповідь»</a:t>
            </a:r>
          </a:p>
          <a:p>
            <a:r>
              <a:rPr lang="uk-UA" sz="2000" b="1" i="1" dirty="0">
                <a:solidFill>
                  <a:srgbClr val="C00000"/>
                </a:solidFill>
                <a:latin typeface="Calibri Light" panose="020F0302020204030204"/>
                <a:ea typeface="+mj-ea"/>
                <a:cs typeface="+mj-cs"/>
              </a:rPr>
              <a:t>			Пантелеймон Куліш</a:t>
            </a:r>
            <a:endParaRPr lang="ru-RU" sz="2000" b="1" i="1" dirty="0">
              <a:solidFill>
                <a:srgbClr val="C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4E387E-2C78-4A21-93FF-08041855AC3E}"/>
              </a:ext>
            </a:extLst>
          </p:cNvPr>
          <p:cNvSpPr txBox="1"/>
          <p:nvPr/>
        </p:nvSpPr>
        <p:spPr>
          <a:xfrm>
            <a:off x="4508938" y="3741680"/>
            <a:ext cx="6096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В творчому доробку Шевченка, поряд з емоційною лірикою, виділяються епічні твори, у яких з надзвичайною силою поетичного осмислення і зображення подано сторінки героїчної і глибоко драматичної минувшини українського народу, його боротьби за національну свободу. Поеми й вірші історичної тематики – це вершинне досягнення геніального поета.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131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8992">
        <p14:reveal dir="r"/>
      </p:transition>
    </mc:Choice>
    <mc:Fallback>
      <p:transition spd="slow" advTm="89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Шаблон презентації &quot;Моя Україна&quot;8 (виправлено)">
            <a:extLst>
              <a:ext uri="{FF2B5EF4-FFF2-40B4-BE49-F238E27FC236}">
                <a16:creationId xmlns:a16="http://schemas.microsoft.com/office/drawing/2014/main" id="{352DE321-0E9C-44D8-9A94-1CA9BAE4B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33"/>
            <a:ext cx="12258989" cy="6895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Купити книгу Шевченків міф України. Спроба філософського аналізу (Оксана  Забужко) - 978-966-359-237-4 | Інтернет-магазин Yakaboo.ua">
            <a:extLst>
              <a:ext uri="{FF2B5EF4-FFF2-40B4-BE49-F238E27FC236}">
                <a16:creationId xmlns:a16="http://schemas.microsoft.com/office/drawing/2014/main" id="{3FA7E5D5-BEE4-411F-B470-A2397C2310A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723" y="1591297"/>
            <a:ext cx="2784850" cy="395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6FDDC0-E372-40BD-9976-CEA0F2CEE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400" b="1" i="1" dirty="0">
                <a:solidFill>
                  <a:srgbClr val="002060"/>
                </a:solidFill>
              </a:rPr>
              <a:t>Забужко, Оксана. Шевченків міф України. Спроба філософського аналізу / Оксана Забужко. – К.</a:t>
            </a:r>
            <a:r>
              <a:rPr lang="en-US" sz="2400" b="1" i="1" dirty="0">
                <a:solidFill>
                  <a:srgbClr val="002060"/>
                </a:solidFill>
              </a:rPr>
              <a:t>:</a:t>
            </a:r>
            <a:r>
              <a:rPr lang="uk-UA" sz="2400" b="1" i="1" dirty="0">
                <a:solidFill>
                  <a:srgbClr val="002060"/>
                </a:solidFill>
              </a:rPr>
              <a:t> Факт, 2006. – 148 с.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AEF722-58ED-452A-913A-F2FD78482696}"/>
              </a:ext>
            </a:extLst>
          </p:cNvPr>
          <p:cNvSpPr txBox="1"/>
          <p:nvPr/>
        </p:nvSpPr>
        <p:spPr>
          <a:xfrm>
            <a:off x="5108028" y="2128345"/>
            <a:ext cx="588053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dirty="0"/>
              <a:t>У чому все-таки причина дотеперішньої загадкової абсолютності постаті Шевченка в українській духовній культурі</a:t>
            </a:r>
            <a:r>
              <a:rPr lang="en-US" dirty="0"/>
              <a:t>?</a:t>
            </a:r>
            <a:r>
              <a:rPr lang="uk-UA" dirty="0"/>
              <a:t>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dirty="0"/>
              <a:t>На який образ-себе запрограмував він Україну своїм міфом, у культурі Нового часу типологічно найближчим до </a:t>
            </a:r>
            <a:r>
              <a:rPr lang="uk-UA" dirty="0" err="1"/>
              <a:t>дантівського</a:t>
            </a:r>
            <a:r>
              <a:rPr lang="en-US" dirty="0"/>
              <a:t>?</a:t>
            </a:r>
            <a:endParaRPr lang="uk-UA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dirty="0"/>
              <a:t>Які метафізичні смисли земної історії </a:t>
            </a:r>
            <a:r>
              <a:rPr lang="uk-UA" dirty="0" err="1"/>
              <a:t>чаяться</a:t>
            </a:r>
            <a:r>
              <a:rPr lang="uk-UA" dirty="0"/>
              <a:t> зашифрованими в Шевченковому тексті, коли підходити до нього з ключем традиційної української демонології</a:t>
            </a:r>
            <a:r>
              <a:rPr lang="en-US" dirty="0"/>
              <a:t>?</a:t>
            </a:r>
            <a:endParaRPr lang="uk-UA" dirty="0"/>
          </a:p>
          <a:p>
            <a:r>
              <a:rPr lang="uk-UA" dirty="0"/>
              <a:t>На ці та інші питання шукає відповіді Оксана Забужко в своїй книжці.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5641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1057">
        <p14:reveal dir="r"/>
      </p:transition>
    </mc:Choice>
    <mc:Fallback>
      <p:transition spd="slow" advTm="110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Шаблон презентації &quot;Моя Україна&quot;8 (виправлено)">
            <a:extLst>
              <a:ext uri="{FF2B5EF4-FFF2-40B4-BE49-F238E27FC236}">
                <a16:creationId xmlns:a16="http://schemas.microsoft.com/office/drawing/2014/main" id="{5D0C9A41-C1CE-48DA-9BDC-5B90F82E7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8989" cy="6895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Життя Тараса Шевченка, Павло Зайцев &gt; Харківська ОУНБ">
            <a:extLst>
              <a:ext uri="{FF2B5EF4-FFF2-40B4-BE49-F238E27FC236}">
                <a16:creationId xmlns:a16="http://schemas.microsoft.com/office/drawing/2014/main" id="{2110A548-DCBE-46DE-B4F8-7EB42C7C26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736" y="1988973"/>
            <a:ext cx="2705671" cy="360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AB2C4C-CC53-4F4C-9307-B0455FB12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400" b="1" i="1" dirty="0">
                <a:solidFill>
                  <a:srgbClr val="002060"/>
                </a:solidFill>
              </a:rPr>
              <a:t>Зайцев П. Життя Тараса Шевченка / Павло Зайцев. – 2-ге вид. – К.</a:t>
            </a:r>
            <a:r>
              <a:rPr lang="en-US" sz="2400" b="1" i="1" dirty="0">
                <a:solidFill>
                  <a:srgbClr val="002060"/>
                </a:solidFill>
              </a:rPr>
              <a:t>:</a:t>
            </a:r>
            <a:r>
              <a:rPr lang="uk-UA" sz="2400" b="1" i="1" dirty="0">
                <a:solidFill>
                  <a:srgbClr val="002060"/>
                </a:solidFill>
              </a:rPr>
              <a:t> Обереги, 2004. – 480 с.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  <p:pic>
        <p:nvPicPr>
          <p:cNvPr id="10244" name="Picture 4" descr="Зайцев П. І. Життя Тараса Шевченка. Відділ мистецтв. ХОУНБ ім. Олеся Гончара">
            <a:extLst>
              <a:ext uri="{FF2B5EF4-FFF2-40B4-BE49-F238E27FC236}">
                <a16:creationId xmlns:a16="http://schemas.microsoft.com/office/drawing/2014/main" id="{DB0C45BB-992B-46EC-9D58-6A84E62E5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00" y="1690688"/>
            <a:ext cx="3642193" cy="224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529AF6-41BD-4278-BFD1-A53C5F89D87D}"/>
              </a:ext>
            </a:extLst>
          </p:cNvPr>
          <p:cNvSpPr txBox="1"/>
          <p:nvPr/>
        </p:nvSpPr>
        <p:spPr>
          <a:xfrm>
            <a:off x="3717369" y="2384371"/>
            <a:ext cx="428822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dirty="0"/>
              <a:t>Монографія видатного шевченкознавця своєчасно не дійшла до свого основного читача. Внаслідок драматичного перебігу історичних подій в Україні ця, єдина у своєму роді, правдива біографія Шевченка була неприйнятною для цензурних приписів різної, часом протилежної орієнтації.</a:t>
            </a:r>
          </a:p>
          <a:p>
            <a:pPr algn="just"/>
            <a:r>
              <a:rPr lang="uk-UA" dirty="0"/>
              <a:t>Книга розкриває і утверджує перед читачем новий, нетрадиційний образ Шевченка й водночас повертає із забуття добре ім'я її автора.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2762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3761">
        <p14:reveal dir="r"/>
      </p:transition>
    </mc:Choice>
    <mc:Fallback>
      <p:transition spd="slow" advTm="137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Шаблон презентації &quot;Моя Україна&quot;8 (виправлено)">
            <a:extLst>
              <a:ext uri="{FF2B5EF4-FFF2-40B4-BE49-F238E27FC236}">
                <a16:creationId xmlns:a16="http://schemas.microsoft.com/office/drawing/2014/main" id="{26A506C6-C81C-4305-9082-C30DE666A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8989" cy="6895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B556BA-640E-433B-8696-6CBCB7A7A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400" b="1" i="1" dirty="0">
                <a:solidFill>
                  <a:srgbClr val="002060"/>
                </a:solidFill>
              </a:rPr>
              <a:t>Дзюба, Іван. Тарас Шевченко / Іван Дзюба. – К.</a:t>
            </a:r>
            <a:r>
              <a:rPr lang="en-US" sz="2400" b="1" i="1" dirty="0">
                <a:solidFill>
                  <a:srgbClr val="002060"/>
                </a:solidFill>
              </a:rPr>
              <a:t>:</a:t>
            </a:r>
            <a:r>
              <a:rPr lang="uk-UA" sz="2400" b="1" i="1" dirty="0">
                <a:solidFill>
                  <a:srgbClr val="002060"/>
                </a:solidFill>
              </a:rPr>
              <a:t> Видавничий дім «Альтернативи», 2005. – 704 с.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  <p:pic>
        <p:nvPicPr>
          <p:cNvPr id="11266" name="Picture 2" descr="Тарас Шевченко">
            <a:extLst>
              <a:ext uri="{FF2B5EF4-FFF2-40B4-BE49-F238E27FC236}">
                <a16:creationId xmlns:a16="http://schemas.microsoft.com/office/drawing/2014/main" id="{44FE4011-59F9-4971-8126-22CB23C1AB7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993" y="1862397"/>
            <a:ext cx="2368441" cy="334989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B397229-B44A-4D96-BE8D-6CBD41D6CBAA}"/>
              </a:ext>
            </a:extLst>
          </p:cNvPr>
          <p:cNvSpPr txBox="1"/>
          <p:nvPr/>
        </p:nvSpPr>
        <p:spPr>
          <a:xfrm>
            <a:off x="7867756" y="1690688"/>
            <a:ext cx="307351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1600" dirty="0"/>
              <a:t>Пропонована книга є спробою поєднати докладну розповідь про життєвий шлях Тараса Шевченка з текстологічним аналізом його поетичних і прозових творів та коротким оглядом малярської спадщини.</a:t>
            </a:r>
          </a:p>
          <a:p>
            <a:pPr algn="just"/>
            <a:r>
              <a:rPr lang="uk-UA" sz="1600" dirty="0"/>
              <a:t>Автор прагнув охопити весь обшир літературної та громадської діяльності великого сина України, розкрити центральне місце Шевченка в усьому національному житті.</a:t>
            </a:r>
            <a:endParaRPr lang="ru-RU" sz="1600" dirty="0"/>
          </a:p>
        </p:txBody>
      </p:sp>
      <p:pic>
        <p:nvPicPr>
          <p:cNvPr id="8198" name="Picture 6" descr="Цитати Тараса Шевченко про Україну, родину та любов - Моя Династия">
            <a:extLst>
              <a:ext uri="{FF2B5EF4-FFF2-40B4-BE49-F238E27FC236}">
                <a16:creationId xmlns:a16="http://schemas.microsoft.com/office/drawing/2014/main" id="{9054CB54-02FD-4CC5-B307-6391DB2EAA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30" b="14805"/>
          <a:stretch/>
        </p:blipFill>
        <p:spPr bwMode="auto">
          <a:xfrm>
            <a:off x="220716" y="1862398"/>
            <a:ext cx="5360277" cy="2159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76F3734-0BA1-4702-8E0D-BD05D4D6F2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0559" y="4820758"/>
            <a:ext cx="2566638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539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3529">
        <p14:reveal dir="r"/>
      </p:transition>
    </mc:Choice>
    <mc:Fallback>
      <p:transition spd="slow" advTm="135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Шаблон презентації &quot;Моя Україна&quot;8 (виправлено)">
            <a:extLst>
              <a:ext uri="{FF2B5EF4-FFF2-40B4-BE49-F238E27FC236}">
                <a16:creationId xmlns:a16="http://schemas.microsoft.com/office/drawing/2014/main" id="{AE7C45AC-92BF-48B2-993C-48F1D40A1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8989" cy="6895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Книга Тарас Шевченко серед поетів світу, Іван Дзюба з доставкою">
            <a:extLst>
              <a:ext uri="{FF2B5EF4-FFF2-40B4-BE49-F238E27FC236}">
                <a16:creationId xmlns:a16="http://schemas.microsoft.com/office/drawing/2014/main" id="{ECFAF330-BC23-414B-B296-B58F7C9544B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012" y="1447253"/>
            <a:ext cx="2545532" cy="435133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ED95A5-9190-4479-B3DB-518F300EF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400" b="1" i="1" dirty="0">
                <a:solidFill>
                  <a:srgbClr val="002060"/>
                </a:solidFill>
              </a:rPr>
              <a:t>Дзюба, Іван. Тарас Шевченко серед поетів світу / Іван Дзюба. – К.</a:t>
            </a:r>
            <a:r>
              <a:rPr lang="en-US" sz="2400" b="1" i="1" dirty="0">
                <a:solidFill>
                  <a:srgbClr val="002060"/>
                </a:solidFill>
              </a:rPr>
              <a:t>:</a:t>
            </a:r>
            <a:r>
              <a:rPr lang="uk-UA" sz="2400" b="1" i="1" dirty="0">
                <a:solidFill>
                  <a:srgbClr val="002060"/>
                </a:solidFill>
              </a:rPr>
              <a:t> Либідь, 2016. – 424 с.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46E7D5-43CE-4FAD-9DCF-88BFD457A22A}"/>
              </a:ext>
            </a:extLst>
          </p:cNvPr>
          <p:cNvSpPr txBox="1"/>
          <p:nvPr/>
        </p:nvSpPr>
        <p:spPr>
          <a:xfrm>
            <a:off x="6716110" y="2241453"/>
            <a:ext cx="4227186" cy="39703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Творчість українського генія аналізується у контексті тодішньої європейської літератури, зокрема таких близьких йому за духом поетів і мислителів, як Ш. Петефі, </a:t>
            </a:r>
            <a:r>
              <a:rPr lang="uk-UA" sz="28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Ф.Шиллер</a:t>
            </a:r>
            <a:r>
              <a:rPr lang="uk-UA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 </a:t>
            </a:r>
            <a:r>
              <a:rPr lang="uk-UA" sz="28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В.Гюго</a:t>
            </a:r>
            <a:r>
              <a:rPr lang="uk-UA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 Ю. Словацький.</a:t>
            </a:r>
            <a:endParaRPr lang="ru-RU" sz="2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9220" name="Picture 4" descr="вірш #кобзар #шевченко #тарас #вірші #поезія | Quotes, Omak, Library">
            <a:extLst>
              <a:ext uri="{FF2B5EF4-FFF2-40B4-BE49-F238E27FC236}">
                <a16:creationId xmlns:a16="http://schemas.microsoft.com/office/drawing/2014/main" id="{65F8FE58-1608-460D-8C3B-082EC6DE8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549" y="1522287"/>
            <a:ext cx="2770897" cy="27708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1654182633_d090d180d182d0b5d0bc20d09fd0b8d0b2d0bd0b2d0b0d180d0bd0b220_20drfv2020d094d183d0bcd0b8 (1)">
            <a:hlinkClick r:id="" action="ppaction://media"/>
            <a:extLst>
              <a:ext uri="{FF2B5EF4-FFF2-40B4-BE49-F238E27FC236}">
                <a16:creationId xmlns:a16="http://schemas.microsoft.com/office/drawing/2014/main" id="{459E5B21-7290-4634-93E6-15C5C40507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561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8536">
        <p14:reveal dir="r"/>
      </p:transition>
    </mc:Choice>
    <mc:Fallback>
      <p:transition spd="slow" advTm="85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A5A99E-6FC5-40B6-B512-D63DED9EB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304450" y="-329792"/>
            <a:ext cx="9724426" cy="1325563"/>
          </a:xfrm>
        </p:spPr>
        <p:txBody>
          <a:bodyPr>
            <a:normAutofit/>
          </a:bodyPr>
          <a:lstStyle/>
          <a:p>
            <a:pPr algn="r"/>
            <a:endParaRPr lang="ru-RU" sz="2400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D7DEB59-F118-462A-A020-A5B877995EDB}"/>
              </a:ext>
            </a:extLst>
          </p:cNvPr>
          <p:cNvSpPr txBox="1">
            <a:spLocks/>
          </p:cNvSpPr>
          <p:nvPr/>
        </p:nvSpPr>
        <p:spPr>
          <a:xfrm>
            <a:off x="838200" y="36512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ru-RU" sz="2400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0C59631B-9677-441B-88BC-82B80E40BEEF}"/>
              </a:ext>
            </a:extLst>
          </p:cNvPr>
          <p:cNvSpPr txBox="1">
            <a:spLocks/>
          </p:cNvSpPr>
          <p:nvPr/>
        </p:nvSpPr>
        <p:spPr>
          <a:xfrm>
            <a:off x="838200" y="36512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ru-RU" sz="2400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898F0AD6-8BB5-4C8F-9ACB-9D4FF52C49AB}"/>
              </a:ext>
            </a:extLst>
          </p:cNvPr>
          <p:cNvSpPr txBox="1">
            <a:spLocks/>
          </p:cNvSpPr>
          <p:nvPr/>
        </p:nvSpPr>
        <p:spPr>
          <a:xfrm>
            <a:off x="838200" y="36512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ru-RU" sz="2400" dirty="0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316DD3AE-4430-47F4-A5F0-0D17AE3A532E}"/>
              </a:ext>
            </a:extLst>
          </p:cNvPr>
          <p:cNvSpPr txBox="1">
            <a:spLocks/>
          </p:cNvSpPr>
          <p:nvPr/>
        </p:nvSpPr>
        <p:spPr>
          <a:xfrm>
            <a:off x="838200" y="424368"/>
            <a:ext cx="972442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ru-RU" sz="2400" dirty="0"/>
          </a:p>
        </p:txBody>
      </p:sp>
      <p:pic>
        <p:nvPicPr>
          <p:cNvPr id="16" name="Picture 2" descr="Шаблон презентації &quot;Моя Україна&quot;8 (виправлено)">
            <a:extLst>
              <a:ext uri="{FF2B5EF4-FFF2-40B4-BE49-F238E27FC236}">
                <a16:creationId xmlns:a16="http://schemas.microsoft.com/office/drawing/2014/main" id="{2E2477BE-C6AB-4C0A-8B12-4235F9C61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8989" cy="6895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20A4FDF4-4956-4221-8965-D6E9F0C3D9C1}"/>
              </a:ext>
            </a:extLst>
          </p:cNvPr>
          <p:cNvSpPr txBox="1">
            <a:spLocks/>
          </p:cNvSpPr>
          <p:nvPr/>
        </p:nvSpPr>
        <p:spPr>
          <a:xfrm>
            <a:off x="838200" y="424367"/>
            <a:ext cx="972442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ru-RU" sz="2400" dirty="0"/>
          </a:p>
        </p:txBody>
      </p:sp>
      <p:pic>
        <p:nvPicPr>
          <p:cNvPr id="13314" name="Picture 2" descr="Україна Тараса Шевченка. Фото 1">
            <a:extLst>
              <a:ext uri="{FF2B5EF4-FFF2-40B4-BE49-F238E27FC236}">
                <a16:creationId xmlns:a16="http://schemas.microsoft.com/office/drawing/2014/main" id="{97172DCE-48DA-4EF1-9D20-B17ED663161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7" r="16332"/>
          <a:stretch/>
        </p:blipFill>
        <p:spPr bwMode="auto">
          <a:xfrm>
            <a:off x="1725025" y="661107"/>
            <a:ext cx="2601773" cy="368886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48BD351E-5835-4F44-A8BE-AE21EC45630C}"/>
              </a:ext>
            </a:extLst>
          </p:cNvPr>
          <p:cNvSpPr txBox="1">
            <a:spLocks/>
          </p:cNvSpPr>
          <p:nvPr/>
        </p:nvSpPr>
        <p:spPr>
          <a:xfrm>
            <a:off x="838200" y="424366"/>
            <a:ext cx="972442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ru-RU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EDBC0A-0F8E-4EB8-91F2-D41D4921CBDD}"/>
              </a:ext>
            </a:extLst>
          </p:cNvPr>
          <p:cNvSpPr txBox="1"/>
          <p:nvPr/>
        </p:nvSpPr>
        <p:spPr>
          <a:xfrm>
            <a:off x="4540468" y="2587771"/>
            <a:ext cx="6637284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D312C6FB-F434-4588-9BDF-3DF65D74EC47}"/>
              </a:ext>
            </a:extLst>
          </p:cNvPr>
          <p:cNvSpPr txBox="1">
            <a:spLocks/>
          </p:cNvSpPr>
          <p:nvPr/>
        </p:nvSpPr>
        <p:spPr>
          <a:xfrm>
            <a:off x="1629374" y="424365"/>
            <a:ext cx="972442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ru-RU" sz="240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FE05C34-7A28-4E3E-8757-1833A42A5234}"/>
              </a:ext>
            </a:extLst>
          </p:cNvPr>
          <p:cNvSpPr/>
          <p:nvPr/>
        </p:nvSpPr>
        <p:spPr>
          <a:xfrm>
            <a:off x="4319433" y="1168859"/>
            <a:ext cx="4488470" cy="526297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400" b="1" i="1" dirty="0">
                <a:solidFill>
                  <a:srgbClr val="002060"/>
                </a:solidFill>
                <a:latin typeface="Calibri Light" panose="020F0302020204030204"/>
                <a:ea typeface="+mj-ea"/>
                <a:cs typeface="+mj-cs"/>
              </a:rPr>
              <a:t>Україна Тараса Шевченка / </a:t>
            </a:r>
            <a:r>
              <a:rPr lang="uk-UA" sz="2400" b="1" i="1" dirty="0" err="1">
                <a:solidFill>
                  <a:srgbClr val="002060"/>
                </a:solidFill>
                <a:latin typeface="Calibri Light" panose="020F0302020204030204"/>
                <a:ea typeface="+mj-ea"/>
                <a:cs typeface="+mj-cs"/>
              </a:rPr>
              <a:t>Упоряд</a:t>
            </a:r>
            <a:r>
              <a:rPr lang="uk-UA" sz="2400" b="1" i="1" dirty="0">
                <a:solidFill>
                  <a:srgbClr val="002060"/>
                </a:solidFill>
                <a:latin typeface="Calibri Light" panose="020F0302020204030204"/>
                <a:ea typeface="+mj-ea"/>
                <a:cs typeface="+mj-cs"/>
              </a:rPr>
              <a:t>. Р. Маньковська, В. Мельниченко. – Харків</a:t>
            </a:r>
            <a:r>
              <a:rPr lang="en-US" sz="2400" b="1" i="1" dirty="0">
                <a:solidFill>
                  <a:srgbClr val="002060"/>
                </a:solidFill>
                <a:latin typeface="Calibri Light" panose="020F0302020204030204"/>
                <a:ea typeface="+mj-ea"/>
                <a:cs typeface="+mj-cs"/>
              </a:rPr>
              <a:t>:</a:t>
            </a:r>
            <a:r>
              <a:rPr lang="uk-UA" sz="2400" b="1" i="1" dirty="0">
                <a:solidFill>
                  <a:srgbClr val="002060"/>
                </a:solidFill>
                <a:latin typeface="Calibri Light" panose="020F0302020204030204"/>
                <a:ea typeface="+mj-ea"/>
                <a:cs typeface="+mj-cs"/>
              </a:rPr>
              <a:t> Фоліо, 2014. – 573 с.</a:t>
            </a:r>
          </a:p>
          <a:p>
            <a:r>
              <a:rPr lang="uk-UA" sz="2000" dirty="0">
                <a:latin typeface="Calibri Light" panose="020F0302020204030204"/>
                <a:ea typeface="+mj-ea"/>
                <a:cs typeface="+mj-cs"/>
              </a:rPr>
              <a:t>Тарас Шевченко – головний символ нашої держави, саме тому з'явилася ця книжка, що підбиває підсумки увічнення його пам'яті у кожній області України. До видання увійшло 26 нарисів, підготовлених дослідниками з усіх областей України, кожен з яким висвітлює місця, пов'язані з життям і творчістю                  Т. Шевченка, розповідає про людей, з якими спілкувався поет, а також про музеї та пам'ятники Великому Кобзареві</a:t>
            </a:r>
            <a:r>
              <a:rPr lang="uk-UA" sz="2000" b="1" i="1" dirty="0">
                <a:latin typeface="Calibri Light" panose="020F0302020204030204"/>
                <a:ea typeface="+mj-ea"/>
                <a:cs typeface="+mj-cs"/>
              </a:rPr>
              <a:t>.</a:t>
            </a:r>
            <a:endParaRPr lang="ru-RU" sz="2000" b="1" i="1" dirty="0"/>
          </a:p>
        </p:txBody>
      </p:sp>
      <p:pic>
        <p:nvPicPr>
          <p:cNvPr id="1026" name="Picture 2" descr="Портал Шевченка - Погруддя Т.Г. Шевченка в місті Виноградів">
            <a:extLst>
              <a:ext uri="{FF2B5EF4-FFF2-40B4-BE49-F238E27FC236}">
                <a16:creationId xmlns:a16="http://schemas.microsoft.com/office/drawing/2014/main" id="{A79651E2-E0CF-4354-8884-24AD14683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206" y="1488610"/>
            <a:ext cx="2369849" cy="36059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963110-9617-4A27-A765-AD8A5F63131A}"/>
              </a:ext>
            </a:extLst>
          </p:cNvPr>
          <p:cNvSpPr txBox="1"/>
          <p:nvPr/>
        </p:nvSpPr>
        <p:spPr>
          <a:xfrm>
            <a:off x="8866207" y="5174369"/>
            <a:ext cx="2832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Пам'ятник </a:t>
            </a:r>
            <a:r>
              <a:rPr lang="uk-UA" dirty="0" err="1"/>
              <a:t>Т.Г.Шевченку</a:t>
            </a:r>
            <a:r>
              <a:rPr lang="uk-UA" dirty="0"/>
              <a:t> у Виноградові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2124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1993">
        <p14:reveal dir="r"/>
      </p:transition>
    </mc:Choice>
    <mc:Fallback>
      <p:transition spd="slow" advTm="119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E7E0A9F-4789-4F3F-ABEC-4AB6860A8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05280089-817A-44E5-9101-DE589A9212B4}"/>
              </a:ext>
            </a:extLst>
          </p:cNvPr>
          <p:cNvSpPr>
            <a:spLocks noGrp="1"/>
          </p:cNvSpPr>
          <p:nvPr/>
        </p:nvSpPr>
        <p:spPr>
          <a:xfrm>
            <a:off x="4247286" y="405205"/>
            <a:ext cx="10515600" cy="1934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ВИНОГРАДІВСЬКА</a:t>
            </a:r>
            <a:br>
              <a:rPr lang="uk-UA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uk-UA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ЦЕНТРАЛЬНА ПУБЛІЧНА</a:t>
            </a:r>
            <a:br>
              <a:rPr lang="uk-UA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uk-UA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Б І Б Л І О ТЕ К А </a:t>
            </a:r>
            <a:endParaRPr lang="ru-RU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28C4EF0-559C-428D-AF8B-445C754B3EC7}"/>
              </a:ext>
            </a:extLst>
          </p:cNvPr>
          <p:cNvSpPr/>
          <p:nvPr/>
        </p:nvSpPr>
        <p:spPr>
          <a:xfrm>
            <a:off x="4402372" y="2437255"/>
            <a:ext cx="31889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5400" b="1" dirty="0">
                <a:ln/>
                <a:solidFill>
                  <a:srgbClr val="002060"/>
                </a:solidFill>
              </a:rPr>
              <a:t>п</a:t>
            </a:r>
            <a:r>
              <a:rPr lang="ru-RU" sz="5400" b="1" dirty="0" err="1">
                <a:ln/>
                <a:solidFill>
                  <a:srgbClr val="002060"/>
                </a:solidFill>
              </a:rPr>
              <a:t>резентує</a:t>
            </a:r>
            <a:endParaRPr lang="ru-RU" sz="54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8BEEADB-32C3-49DB-8523-97FEE2260E4A}"/>
              </a:ext>
            </a:extLst>
          </p:cNvPr>
          <p:cNvSpPr/>
          <p:nvPr/>
        </p:nvSpPr>
        <p:spPr>
          <a:xfrm>
            <a:off x="2947296" y="3806329"/>
            <a:ext cx="7112653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5400" b="1" cap="none" spc="0" dirty="0">
                <a:ln/>
                <a:solidFill>
                  <a:schemeClr val="accent2">
                    <a:lumMod val="50000"/>
                  </a:schemeClr>
                </a:solidFill>
                <a:effectLst/>
              </a:rPr>
              <a:t>Віртуальну виставку</a:t>
            </a:r>
          </a:p>
          <a:p>
            <a:pPr algn="ctr"/>
            <a:r>
              <a:rPr lang="uk-UA" sz="5400" b="1" dirty="0">
                <a:ln/>
                <a:solidFill>
                  <a:schemeClr val="accent2">
                    <a:lumMod val="50000"/>
                  </a:schemeClr>
                </a:solidFill>
              </a:rPr>
              <a:t>«Живе слово Кобзаря»</a:t>
            </a:r>
            <a:endParaRPr lang="uk-UA" sz="5400" b="1" cap="none" spc="0" dirty="0">
              <a:ln/>
              <a:solidFill>
                <a:schemeClr val="accent2">
                  <a:lumMod val="50000"/>
                </a:schemeClr>
              </a:solidFill>
              <a:effectLst/>
            </a:endParaRPr>
          </a:p>
          <a:p>
            <a:pPr algn="ctr"/>
            <a:endParaRPr lang="ru-RU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4815961-7C68-4BBE-A65A-40438B531E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154"/>
          <a:stretch/>
        </p:blipFill>
        <p:spPr>
          <a:xfrm>
            <a:off x="132203" y="195603"/>
            <a:ext cx="3284396" cy="28560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7514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Шаблон презентації &quot;Моя Україна&quot;8 (виправлено)">
            <a:extLst>
              <a:ext uri="{FF2B5EF4-FFF2-40B4-BE49-F238E27FC236}">
                <a16:creationId xmlns:a16="http://schemas.microsoft.com/office/drawing/2014/main" id="{891CE950-9FCD-4C6F-8732-157FF5358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8989" cy="6895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F2D4FA-EA24-4E96-8F27-A7B6C454B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400" b="1" i="1" dirty="0" err="1">
                <a:solidFill>
                  <a:srgbClr val="002060"/>
                </a:solidFill>
              </a:rPr>
              <a:t>Чанін</a:t>
            </a:r>
            <a:r>
              <a:rPr lang="uk-UA" sz="2400" b="1" i="1" dirty="0">
                <a:solidFill>
                  <a:srgbClr val="002060"/>
                </a:solidFill>
              </a:rPr>
              <a:t>, </a:t>
            </a:r>
            <a:r>
              <a:rPr lang="uk-UA" sz="2400" b="1" i="1" dirty="0" err="1">
                <a:solidFill>
                  <a:srgbClr val="002060"/>
                </a:solidFill>
              </a:rPr>
              <a:t>С.Великий</a:t>
            </a:r>
            <a:r>
              <a:rPr lang="uk-UA" sz="2400" b="1" i="1" dirty="0">
                <a:solidFill>
                  <a:srgbClr val="002060"/>
                </a:solidFill>
              </a:rPr>
              <a:t> рід великої людини Науково-популярний нарис. / С. </a:t>
            </a:r>
            <a:r>
              <a:rPr lang="uk-UA" sz="2400" b="1" i="1" dirty="0" err="1">
                <a:solidFill>
                  <a:srgbClr val="002060"/>
                </a:solidFill>
              </a:rPr>
              <a:t>Чанін</a:t>
            </a:r>
            <a:r>
              <a:rPr lang="uk-UA" sz="2400" b="1" i="1" dirty="0">
                <a:solidFill>
                  <a:srgbClr val="002060"/>
                </a:solidFill>
              </a:rPr>
              <a:t>. – К. </a:t>
            </a:r>
            <a:r>
              <a:rPr lang="uk-UA" sz="2400" b="1" i="1" dirty="0" err="1">
                <a:solidFill>
                  <a:srgbClr val="002060"/>
                </a:solidFill>
              </a:rPr>
              <a:t>Елібре</a:t>
            </a:r>
            <a:r>
              <a:rPr lang="uk-UA" sz="2400" b="1" i="1" dirty="0">
                <a:solidFill>
                  <a:srgbClr val="002060"/>
                </a:solidFill>
              </a:rPr>
              <a:t>, 2008. – 160 с.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  <p:pic>
        <p:nvPicPr>
          <p:cNvPr id="14338" name="Picture 2" descr="Чанін С.В. Великий рід великої людини [PDF] - Все для студента">
            <a:extLst>
              <a:ext uri="{FF2B5EF4-FFF2-40B4-BE49-F238E27FC236}">
                <a16:creationId xmlns:a16="http://schemas.microsoft.com/office/drawing/2014/main" id="{E43A8995-C63D-4313-8431-0F9B8538D70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61" y="1550948"/>
            <a:ext cx="2275490" cy="344771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0E97AD-6E39-45F4-9DD1-277F055B6BD4}"/>
              </a:ext>
            </a:extLst>
          </p:cNvPr>
          <p:cNvSpPr txBox="1"/>
          <p:nvPr/>
        </p:nvSpPr>
        <p:spPr>
          <a:xfrm>
            <a:off x="4877484" y="3026894"/>
            <a:ext cx="3474928" cy="286232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uk-UA" dirty="0"/>
              <a:t>Використовуючи документальні та мемуарні джерела автор спробував відстежити поворотні моменти в долі українського класика, прагнув виявити, наскільки це було можливо, маловивчені лінії двоюрідних родичів поета і тим самим доповнити вже наявні  дані генеалогічних досліджень.</a:t>
            </a:r>
            <a:endParaRPr lang="ru-RU" dirty="0"/>
          </a:p>
        </p:txBody>
      </p:sp>
      <p:pic>
        <p:nvPicPr>
          <p:cNvPr id="2050" name="Picture 2" descr="Мала батьківщина Тараса Шевченка на фото його внучатого небожа | Історична  правда">
            <a:extLst>
              <a:ext uri="{FF2B5EF4-FFF2-40B4-BE49-F238E27FC236}">
                <a16:creationId xmlns:a16="http://schemas.microsoft.com/office/drawing/2014/main" id="{1E153431-7537-4C84-B0C6-49B76F8C0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085" y="1550948"/>
            <a:ext cx="4027924" cy="295189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1402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4897">
        <p14:reveal dir="r"/>
      </p:transition>
    </mc:Choice>
    <mc:Fallback>
      <p:transition spd="slow" advTm="148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Шаблон презентації &quot;Моя Україна&quot;8 (виправлено)">
            <a:extLst>
              <a:ext uri="{FF2B5EF4-FFF2-40B4-BE49-F238E27FC236}">
                <a16:creationId xmlns:a16="http://schemas.microsoft.com/office/drawing/2014/main" id="{CB36D4F0-0AE5-4A8D-A5C3-7E6EFE85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8989" cy="6895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88815B-817E-4105-A1D7-E8F793A98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400" b="1" i="1" dirty="0">
                <a:solidFill>
                  <a:srgbClr val="002060"/>
                </a:solidFill>
              </a:rPr>
              <a:t>Симоненко Р. Тарас Шевченко та його доба</a:t>
            </a:r>
            <a:r>
              <a:rPr lang="en-US" sz="2400" b="1" i="1" dirty="0">
                <a:solidFill>
                  <a:srgbClr val="002060"/>
                </a:solidFill>
              </a:rPr>
              <a:t>.</a:t>
            </a:r>
            <a:r>
              <a:rPr lang="uk-UA" sz="2400" b="1" i="1" dirty="0">
                <a:solidFill>
                  <a:srgbClr val="002060"/>
                </a:solidFill>
              </a:rPr>
              <a:t> У 3-х томах / </a:t>
            </a:r>
            <a:r>
              <a:rPr lang="uk-UA" sz="2400" b="1" i="1" dirty="0" err="1">
                <a:solidFill>
                  <a:srgbClr val="002060"/>
                </a:solidFill>
              </a:rPr>
              <a:t>Р.Симоненко</a:t>
            </a:r>
            <a:r>
              <a:rPr lang="uk-UA" sz="2400" b="1" i="1" dirty="0">
                <a:solidFill>
                  <a:srgbClr val="002060"/>
                </a:solidFill>
              </a:rPr>
              <a:t>, В. </a:t>
            </a:r>
            <a:r>
              <a:rPr lang="uk-UA" sz="2400" b="1" i="1" dirty="0" err="1">
                <a:solidFill>
                  <a:srgbClr val="002060"/>
                </a:solidFill>
              </a:rPr>
              <a:t>Берестенко</a:t>
            </a:r>
            <a:r>
              <a:rPr lang="uk-UA" sz="2400" b="1" i="1" dirty="0">
                <a:solidFill>
                  <a:srgbClr val="002060"/>
                </a:solidFill>
              </a:rPr>
              <a:t>. – Харків</a:t>
            </a:r>
            <a:r>
              <a:rPr lang="en-US" sz="2400" b="1" i="1" dirty="0">
                <a:solidFill>
                  <a:srgbClr val="002060"/>
                </a:solidFill>
              </a:rPr>
              <a:t>:</a:t>
            </a:r>
            <a:r>
              <a:rPr lang="uk-UA" sz="2400" b="1" i="1" dirty="0">
                <a:solidFill>
                  <a:srgbClr val="002060"/>
                </a:solidFill>
              </a:rPr>
              <a:t> Фоліо, 2013. – 495 с.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  <p:pic>
        <p:nvPicPr>
          <p:cNvPr id="15362" name="Picture 2" descr="Національний заповідник &quot;Батьківщина Тараса Шевченка&quot; - Шевченкіана">
            <a:extLst>
              <a:ext uri="{FF2B5EF4-FFF2-40B4-BE49-F238E27FC236}">
                <a16:creationId xmlns:a16="http://schemas.microsoft.com/office/drawing/2014/main" id="{11C908F7-C87D-464A-A3B6-4B3ABFEF694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220" y="1590982"/>
            <a:ext cx="2507004" cy="317888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0F739-4C77-4144-AB3B-14AB6790384B}"/>
              </a:ext>
            </a:extLst>
          </p:cNvPr>
          <p:cNvSpPr txBox="1"/>
          <p:nvPr/>
        </p:nvSpPr>
        <p:spPr>
          <a:xfrm>
            <a:off x="7948448" y="1958280"/>
            <a:ext cx="34053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У тритомнику «Тарас Шевченко та його доба» висвітлюється життя й діяльність видатного сина України. У ньому зібрані ретельно перевірені документи, що збереглися, спогади сучасників – друзів, соратників Шевченка, які близько знали поета, а також наукові дослідження, що базуються на об'єктивному відборі фактів, ґрунтовному їх викладенні.</a:t>
            </a:r>
            <a:endParaRPr lang="ru-RU" dirty="0"/>
          </a:p>
        </p:txBody>
      </p:sp>
      <p:pic>
        <p:nvPicPr>
          <p:cNvPr id="10242" name="Picture 2" descr="Стенд вислови Т.Г. Шевченка - 4094, цена 456 грн., купить в Киеве — Prom.ua  (ID#520985021)">
            <a:extLst>
              <a:ext uri="{FF2B5EF4-FFF2-40B4-BE49-F238E27FC236}">
                <a16:creationId xmlns:a16="http://schemas.microsoft.com/office/drawing/2014/main" id="{F0C4E94E-67F1-4BD0-9AC1-6263D8D2F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77"/>
          <a:stretch/>
        </p:blipFill>
        <p:spPr bwMode="auto">
          <a:xfrm>
            <a:off x="3689130" y="1483400"/>
            <a:ext cx="3965028" cy="150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Село Великий Хутір. Козоріз В.П.">
            <a:extLst>
              <a:ext uri="{FF2B5EF4-FFF2-40B4-BE49-F238E27FC236}">
                <a16:creationId xmlns:a16="http://schemas.microsoft.com/office/drawing/2014/main" id="{85A1A75F-36F0-4B30-950D-198085CF9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129" y="3666440"/>
            <a:ext cx="3965029" cy="255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2194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6017">
        <p14:reveal dir="r"/>
      </p:transition>
    </mc:Choice>
    <mc:Fallback>
      <p:transition spd="slow" advTm="160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DF24C0-E1CE-46D2-8330-5A3236520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Шаблон презентації &quot;Моя Україна&quot;8 (виправлено)">
            <a:extLst>
              <a:ext uri="{FF2B5EF4-FFF2-40B4-BE49-F238E27FC236}">
                <a16:creationId xmlns:a16="http://schemas.microsoft.com/office/drawing/2014/main" id="{54B60441-8405-43AE-9635-5E65B1D46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8989" cy="6895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74174389-2152-44CE-AF87-1B58CFFF9D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73587" y="2515550"/>
            <a:ext cx="4645573" cy="34841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CC18A6-2458-4D60-B8C3-B05264FA1FB3}"/>
              </a:ext>
            </a:extLst>
          </p:cNvPr>
          <p:cNvSpPr txBox="1"/>
          <p:nvPr/>
        </p:nvSpPr>
        <p:spPr>
          <a:xfrm>
            <a:off x="993228" y="376784"/>
            <a:ext cx="90336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i="1" dirty="0">
                <a:latin typeface="Arial Narrow" panose="020B0606020202030204" pitchFamily="34" charset="0"/>
              </a:rPr>
              <a:t>Шановні друзі! Запрошуємо Вас до Виноградівської публічної бібліотеки і переглянути книжкову виставку :  «Він Світоч наш і мова наша вічна»</a:t>
            </a:r>
            <a:endParaRPr lang="ru-RU" sz="2800" i="1" dirty="0">
              <a:latin typeface="Arial Narrow" panose="020B0606020202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F19ADB-1F57-48D1-A2FB-F0FE742809E5}"/>
              </a:ext>
            </a:extLst>
          </p:cNvPr>
          <p:cNvSpPr txBox="1"/>
          <p:nvPr/>
        </p:nvSpPr>
        <p:spPr>
          <a:xfrm>
            <a:off x="7898526" y="5200213"/>
            <a:ext cx="32004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>
                <a:latin typeface="Arial Narrow" panose="020B0606020202030204" pitchFamily="34" charset="0"/>
              </a:rPr>
              <a:t>Підготувала :</a:t>
            </a:r>
          </a:p>
          <a:p>
            <a:r>
              <a:rPr lang="uk-UA" sz="2000" b="1" i="1" dirty="0">
                <a:latin typeface="Arial Narrow" panose="020B0606020202030204" pitchFamily="34" charset="0"/>
              </a:rPr>
              <a:t>Бібліотекар абонементу</a:t>
            </a:r>
          </a:p>
          <a:p>
            <a:r>
              <a:rPr lang="uk-UA" sz="2000" b="1" i="1" dirty="0" err="1">
                <a:latin typeface="Arial Narrow" panose="020B0606020202030204" pitchFamily="34" charset="0"/>
              </a:rPr>
              <a:t>Бідзіля</a:t>
            </a:r>
            <a:r>
              <a:rPr lang="uk-UA" sz="2000" b="1" i="1" dirty="0">
                <a:latin typeface="Arial Narrow" panose="020B0606020202030204" pitchFamily="34" charset="0"/>
              </a:rPr>
              <a:t> О. Г.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743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4994">
        <p14:reveal dir="r"/>
      </p:transition>
    </mc:Choice>
    <mc:Fallback>
      <p:transition spd="slow" advTm="149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Мультимедиа в Интернете 1" title="kar ￐ﾠ￐ﾵ￐ﾲ￐ﾵ ￑ﾂ￐ﾰ ￑ﾁ￑ﾂ￐ﾾ￐ﾳ￐ﾽ￐ﾵ ￐ﾔ￐ﾽ￑ﾖ￐﾿￑ﾀ ￑ﾈ￐ﾸ￑ﾀ￐ﾾ￐ﾺ￐ﾸ￐ﾹ">
            <a:hlinkClick r:id="" action="ppaction://media"/>
            <a:extLst>
              <a:ext uri="{FF2B5EF4-FFF2-40B4-BE49-F238E27FC236}">
                <a16:creationId xmlns:a16="http://schemas.microsoft.com/office/drawing/2014/main" id="{3E1CA1F8-D0A1-4412-BCAC-3843557E564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510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2C77879-5ABE-42DE-9F0E-51FA33097C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7C0BD7C-F542-4E1E-9F41-2676E7FCD754}"/>
              </a:ext>
            </a:extLst>
          </p:cNvPr>
          <p:cNvSpPr/>
          <p:nvPr/>
        </p:nvSpPr>
        <p:spPr>
          <a:xfrm>
            <a:off x="1949669" y="783788"/>
            <a:ext cx="8292663" cy="529042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«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Вічне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слово Великого Кобзаря»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історії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кожного народу є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імена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які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він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свято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береже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своїй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пам’яті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з великою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любов’ю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повагою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передає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покоління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покоління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Для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українців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такою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святинею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є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видатний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український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поет,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прозаїк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драматург, художник,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політичний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громадський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діяч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натхненник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національних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ідей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провідник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добра,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волі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щастя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правди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Тарас Шевченко.</a:t>
            </a:r>
            <a:r>
              <a:rPr lang="uk-UA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Ким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був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і ким є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нині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світу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У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чому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полягають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невмирущі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чари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поезії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сакральний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вплив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світове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українство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не в тому,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саме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поезія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зіграла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непересічну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роль у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поширенні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прищепленні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всьому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українському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етнічному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просторі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єдиної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назви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Україна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та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етноніму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українець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5">
              <a:lnSpc>
                <a:spcPct val="107000"/>
              </a:lnSpc>
              <a:spcAft>
                <a:spcPts val="800"/>
              </a:spcAft>
            </a:pPr>
            <a:r>
              <a:rPr lang="ru-RU" sz="16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 так </a:t>
            </a:r>
            <a:r>
              <a:rPr lang="ru-RU" sz="16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16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я так люблю</a:t>
            </a:r>
            <a:br>
              <a:rPr lang="ru-RU" sz="16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Мою </a:t>
            </a:r>
            <a:r>
              <a:rPr lang="ru-RU" sz="16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Україну</a:t>
            </a:r>
            <a:r>
              <a:rPr lang="ru-RU" sz="16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убогу</a:t>
            </a:r>
            <a:r>
              <a:rPr lang="ru-RU" sz="16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16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6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прокляну святого Бога,</a:t>
            </a:r>
            <a:br>
              <a:rPr lang="ru-RU" sz="16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16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неї</a:t>
            </a:r>
            <a:r>
              <a:rPr lang="ru-RU" sz="16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душу погублю</a:t>
            </a:r>
            <a:endParaRPr lang="ru-RU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Спадок, який  створив Т. Шевченко понад 2 століття тому став джерелом натхнення для багатьох сучасних митців. Завдяки креативному підходу та свіжому погляду безліч текстів, образів, картин Кобзаря отримали друге життя у 21 столітті. Тому 207-ий день народження Шевченка – це привід не лише вшанувати пам'ять Великого Кобзаря, але і згадати творчість, яка не втрачає своєї актуальності у наші дні.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Пропонуємо Вашій увазі відео презентацію «Вічне слово Великого Кобзаря»</a:t>
            </a:r>
            <a:endParaRPr lang="ru-RU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078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8817">
        <p14:reveal dir="r"/>
      </p:transition>
    </mc:Choice>
    <mc:Fallback>
      <p:transition spd="slow" advTm="188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A143D0B-8C75-4829-9213-4A9C729C2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C9925CE-D31C-4DF6-92AF-28D6BD02CB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9261" y="61407"/>
            <a:ext cx="6669602" cy="30238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9BE18A-531F-4C3D-B3CE-DC72523202E3}"/>
              </a:ext>
            </a:extLst>
          </p:cNvPr>
          <p:cNvSpPr txBox="1"/>
          <p:nvPr/>
        </p:nvSpPr>
        <p:spPr>
          <a:xfrm>
            <a:off x="822471" y="940653"/>
            <a:ext cx="35976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i="1" dirty="0">
                <a:solidFill>
                  <a:srgbClr val="002060"/>
                </a:solidFill>
              </a:rPr>
              <a:t>Літературна спадщина Тараса Шевченка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DFB2649-E0F1-48C4-9543-DE74360915B2}"/>
              </a:ext>
            </a:extLst>
          </p:cNvPr>
          <p:cNvSpPr/>
          <p:nvPr/>
        </p:nvSpPr>
        <p:spPr>
          <a:xfrm>
            <a:off x="1609457" y="3221224"/>
            <a:ext cx="9766300" cy="32316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ru-RU" sz="1200" b="1" i="1" dirty="0">
                <a:solidFill>
                  <a:srgbClr val="000000"/>
                </a:solidFill>
                <a:latin typeface="arial, sans-serif"/>
              </a:rPr>
              <a:t>1. Шевченко Т. Г. </a:t>
            </a:r>
            <a:r>
              <a:rPr lang="ru-RU" sz="1200" b="1" i="1" dirty="0" err="1">
                <a:solidFill>
                  <a:srgbClr val="000000"/>
                </a:solidFill>
                <a:latin typeface="arial, sans-serif"/>
              </a:rPr>
              <a:t>Повне</a:t>
            </a:r>
            <a:r>
              <a:rPr lang="ru-RU" sz="1200" b="1" i="1" dirty="0">
                <a:solidFill>
                  <a:srgbClr val="000000"/>
                </a:solidFill>
                <a:latin typeface="arial, sans-serif"/>
              </a:rPr>
              <a:t> </a:t>
            </a:r>
            <a:r>
              <a:rPr lang="ru-RU" sz="1200" b="1" i="1" dirty="0" err="1">
                <a:solidFill>
                  <a:srgbClr val="000000"/>
                </a:solidFill>
                <a:latin typeface="arial, sans-serif"/>
              </a:rPr>
              <a:t>зібрання</a:t>
            </a:r>
            <a:r>
              <a:rPr lang="ru-RU" sz="1200" b="1" i="1" dirty="0">
                <a:solidFill>
                  <a:srgbClr val="000000"/>
                </a:solidFill>
                <a:latin typeface="arial, sans-serif"/>
              </a:rPr>
              <a:t> </a:t>
            </a:r>
            <a:r>
              <a:rPr lang="ru-RU" sz="1200" b="1" i="1" dirty="0" err="1">
                <a:solidFill>
                  <a:srgbClr val="000000"/>
                </a:solidFill>
                <a:latin typeface="arial, sans-serif"/>
              </a:rPr>
              <a:t>творів</a:t>
            </a:r>
            <a:r>
              <a:rPr lang="ru-RU" sz="1200" b="1" i="1" dirty="0">
                <a:solidFill>
                  <a:srgbClr val="000000"/>
                </a:solidFill>
                <a:latin typeface="arial, sans-serif"/>
              </a:rPr>
              <a:t>: У 12 т. / </a:t>
            </a:r>
            <a:r>
              <a:rPr lang="ru-RU" sz="1200" b="1" i="1" dirty="0" err="1">
                <a:solidFill>
                  <a:srgbClr val="000000"/>
                </a:solidFill>
                <a:latin typeface="arial, sans-serif"/>
              </a:rPr>
              <a:t>Редкол</a:t>
            </a:r>
            <a:r>
              <a:rPr lang="ru-RU" sz="1200" b="1" i="1" dirty="0">
                <a:solidFill>
                  <a:srgbClr val="000000"/>
                </a:solidFill>
                <a:latin typeface="arial, sans-serif"/>
              </a:rPr>
              <a:t>.: </a:t>
            </a:r>
            <a:r>
              <a:rPr lang="ru-RU" sz="1200" b="1" i="1" dirty="0" err="1">
                <a:solidFill>
                  <a:srgbClr val="000000"/>
                </a:solidFill>
                <a:latin typeface="arial, sans-serif"/>
              </a:rPr>
              <a:t>М.Г.Жулинський</a:t>
            </a:r>
            <a:r>
              <a:rPr lang="ru-RU" sz="1200" b="1" i="1" dirty="0">
                <a:solidFill>
                  <a:srgbClr val="000000"/>
                </a:solidFill>
                <a:latin typeface="arial, sans-serif"/>
              </a:rPr>
              <a:t> (голова) та </a:t>
            </a:r>
            <a:r>
              <a:rPr lang="ru-RU" sz="1200" b="1" i="1" dirty="0" err="1">
                <a:solidFill>
                  <a:srgbClr val="000000"/>
                </a:solidFill>
                <a:latin typeface="arial, sans-serif"/>
              </a:rPr>
              <a:t>ін</a:t>
            </a:r>
            <a:r>
              <a:rPr lang="ru-RU" sz="1200" b="1" i="1" dirty="0">
                <a:solidFill>
                  <a:srgbClr val="000000"/>
                </a:solidFill>
                <a:latin typeface="arial, sans-serif"/>
              </a:rPr>
              <a:t>. — К.: Наук. думка, </a:t>
            </a:r>
            <a:endParaRPr lang="ru-RU" sz="1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0"/>
            <a:r>
              <a:rPr lang="ru-RU" sz="1200" b="1" i="1" dirty="0">
                <a:solidFill>
                  <a:srgbClr val="000000"/>
                </a:solidFill>
                <a:latin typeface="arial, sans-serif"/>
              </a:rPr>
              <a:t>2001 — </a:t>
            </a:r>
            <a:r>
              <a:rPr lang="en-US" sz="1200" b="1" i="1" dirty="0">
                <a:solidFill>
                  <a:srgbClr val="000000"/>
                </a:solidFill>
                <a:latin typeface="arial, sans-serif"/>
              </a:rPr>
              <a:t>ISBN 966-00-0625-X</a:t>
            </a:r>
            <a:br>
              <a:rPr lang="en-US" sz="1200" dirty="0">
                <a:solidFill>
                  <a:srgbClr val="000000"/>
                </a:solidFill>
                <a:latin typeface="arial, sans-serif"/>
              </a:rPr>
            </a:br>
            <a:endParaRPr lang="en-US" sz="1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0"/>
            <a:r>
              <a:rPr lang="ru-RU" sz="1200" dirty="0">
                <a:solidFill>
                  <a:srgbClr val="000000"/>
                </a:solidFill>
                <a:latin typeface="arial, sans-serif"/>
              </a:rPr>
              <a:t>Т. 1: </a:t>
            </a:r>
            <a:r>
              <a:rPr lang="ru-RU" sz="1200" dirty="0" err="1">
                <a:solidFill>
                  <a:srgbClr val="000000"/>
                </a:solidFill>
                <a:latin typeface="arial, sans-serif"/>
              </a:rPr>
              <a:t>Поезія</a:t>
            </a:r>
            <a:r>
              <a:rPr lang="ru-RU" sz="1200" dirty="0">
                <a:solidFill>
                  <a:srgbClr val="000000"/>
                </a:solidFill>
                <a:latin typeface="arial, sans-serif"/>
              </a:rPr>
              <a:t> 1837-1847 / Перед. слово І. М. </a:t>
            </a:r>
            <a:r>
              <a:rPr lang="ru-RU" sz="1200" dirty="0" err="1">
                <a:solidFill>
                  <a:srgbClr val="000000"/>
                </a:solidFill>
                <a:latin typeface="arial, sans-serif"/>
              </a:rPr>
              <a:t>Дзюби</a:t>
            </a:r>
            <a:r>
              <a:rPr lang="ru-RU" sz="1200" dirty="0">
                <a:solidFill>
                  <a:srgbClr val="000000"/>
                </a:solidFill>
                <a:latin typeface="arial, sans-serif"/>
              </a:rPr>
              <a:t>, М. Г. </a:t>
            </a:r>
            <a:r>
              <a:rPr lang="ru-RU" sz="1200" dirty="0" err="1">
                <a:solidFill>
                  <a:srgbClr val="000000"/>
                </a:solidFill>
                <a:latin typeface="arial, sans-serif"/>
              </a:rPr>
              <a:t>Жулинського</a:t>
            </a:r>
            <a:r>
              <a:rPr lang="ru-RU" sz="1200" dirty="0">
                <a:solidFill>
                  <a:srgbClr val="000000"/>
                </a:solidFill>
                <a:latin typeface="arial, sans-serif"/>
              </a:rPr>
              <a:t>. — 784 с: </a:t>
            </a:r>
            <a:r>
              <a:rPr lang="ru-RU" sz="1200" dirty="0" err="1">
                <a:solidFill>
                  <a:srgbClr val="000000"/>
                </a:solidFill>
                <a:latin typeface="arial, sans-serif"/>
              </a:rPr>
              <a:t>портр</a:t>
            </a:r>
            <a:r>
              <a:rPr lang="ru-RU" sz="1200" dirty="0">
                <a:solidFill>
                  <a:srgbClr val="000000"/>
                </a:solidFill>
                <a:latin typeface="arial, sans-serif"/>
              </a:rPr>
              <a:t>. </a:t>
            </a:r>
            <a:r>
              <a:rPr lang="en-US" sz="1200" dirty="0">
                <a:solidFill>
                  <a:srgbClr val="000000"/>
                </a:solidFill>
                <a:latin typeface="arial, sans-serif"/>
              </a:rPr>
              <a:t>ISBN 966-00-0712-4.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0"/>
            <a:r>
              <a:rPr lang="ru-RU" sz="1200" dirty="0">
                <a:solidFill>
                  <a:srgbClr val="000000"/>
                </a:solidFill>
                <a:latin typeface="arial, sans-serif"/>
              </a:rPr>
              <a:t>Т. 2: </a:t>
            </a:r>
            <a:r>
              <a:rPr lang="ru-RU" sz="1200" dirty="0" err="1">
                <a:solidFill>
                  <a:srgbClr val="000000"/>
                </a:solidFill>
                <a:latin typeface="arial, sans-serif"/>
              </a:rPr>
              <a:t>Поезія</a:t>
            </a:r>
            <a:r>
              <a:rPr lang="ru-RU" sz="1200" dirty="0">
                <a:solidFill>
                  <a:srgbClr val="000000"/>
                </a:solidFill>
                <a:latin typeface="arial, sans-serif"/>
              </a:rPr>
              <a:t> 1847-1861. — 784 с.: </a:t>
            </a:r>
            <a:r>
              <a:rPr lang="ru-RU" sz="1200" dirty="0" err="1">
                <a:solidFill>
                  <a:srgbClr val="000000"/>
                </a:solidFill>
                <a:latin typeface="arial, sans-serif"/>
              </a:rPr>
              <a:t>портр</a:t>
            </a:r>
            <a:r>
              <a:rPr lang="ru-RU" sz="1200" dirty="0">
                <a:solidFill>
                  <a:srgbClr val="000000"/>
                </a:solidFill>
                <a:latin typeface="arial, sans-serif"/>
              </a:rPr>
              <a:t>. </a:t>
            </a:r>
            <a:r>
              <a:rPr lang="en-US" sz="1200" dirty="0">
                <a:solidFill>
                  <a:srgbClr val="000000"/>
                </a:solidFill>
                <a:latin typeface="arial, sans-serif"/>
              </a:rPr>
              <a:t>ISBN 966-00-0708-6.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0"/>
            <a:r>
              <a:rPr lang="ru-RU" sz="1200" dirty="0">
                <a:solidFill>
                  <a:srgbClr val="000000"/>
                </a:solidFill>
                <a:latin typeface="arial, sans-serif"/>
              </a:rPr>
              <a:t>Т. 3: </a:t>
            </a:r>
            <a:r>
              <a:rPr lang="ru-RU" sz="1200" dirty="0" err="1">
                <a:solidFill>
                  <a:srgbClr val="000000"/>
                </a:solidFill>
                <a:latin typeface="arial, sans-serif"/>
              </a:rPr>
              <a:t>Драматичні</a:t>
            </a:r>
            <a:r>
              <a:rPr lang="ru-RU" sz="1200" dirty="0">
                <a:solidFill>
                  <a:srgbClr val="000000"/>
                </a:solidFill>
                <a:latin typeface="arial, sans-serif"/>
              </a:rPr>
              <a:t> твори. </a:t>
            </a:r>
            <a:r>
              <a:rPr lang="ru-RU" sz="1200" dirty="0" err="1">
                <a:solidFill>
                  <a:srgbClr val="000000"/>
                </a:solidFill>
                <a:latin typeface="arial, sans-serif"/>
              </a:rPr>
              <a:t>Повісті</a:t>
            </a:r>
            <a:r>
              <a:rPr lang="ru-RU" sz="1200" dirty="0">
                <a:solidFill>
                  <a:srgbClr val="000000"/>
                </a:solidFill>
                <a:latin typeface="arial, sans-serif"/>
              </a:rPr>
              <a:t>. — 2003. — 592 с: </a:t>
            </a:r>
            <a:r>
              <a:rPr lang="ru-RU" sz="1200" dirty="0" err="1">
                <a:solidFill>
                  <a:srgbClr val="000000"/>
                </a:solidFill>
                <a:latin typeface="arial, sans-serif"/>
              </a:rPr>
              <a:t>портр</a:t>
            </a:r>
            <a:r>
              <a:rPr lang="ru-RU" sz="1200" dirty="0">
                <a:solidFill>
                  <a:srgbClr val="000000"/>
                </a:solidFill>
                <a:latin typeface="arial, sans-serif"/>
              </a:rPr>
              <a:t>. </a:t>
            </a:r>
            <a:r>
              <a:rPr lang="en-US" sz="1200" dirty="0">
                <a:solidFill>
                  <a:srgbClr val="000000"/>
                </a:solidFill>
                <a:latin typeface="arial, sans-serif"/>
              </a:rPr>
              <a:t>ISBN 966-00-0708-6.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0"/>
            <a:r>
              <a:rPr lang="ru-RU" sz="1200" dirty="0">
                <a:solidFill>
                  <a:srgbClr val="000000"/>
                </a:solidFill>
                <a:latin typeface="arial, sans-serif"/>
              </a:rPr>
              <a:t>Т. 4: </a:t>
            </a:r>
            <a:r>
              <a:rPr lang="ru-RU" sz="1200" dirty="0" err="1">
                <a:solidFill>
                  <a:srgbClr val="000000"/>
                </a:solidFill>
                <a:latin typeface="arial, sans-serif"/>
              </a:rPr>
              <a:t>Повісті</a:t>
            </a:r>
            <a:r>
              <a:rPr lang="ru-RU" sz="1200" dirty="0">
                <a:solidFill>
                  <a:srgbClr val="000000"/>
                </a:solidFill>
                <a:latin typeface="arial, sans-serif"/>
              </a:rPr>
              <a:t>. — 2003. — 600 с: </a:t>
            </a:r>
            <a:r>
              <a:rPr lang="ru-RU" sz="1200" dirty="0" err="1">
                <a:solidFill>
                  <a:srgbClr val="000000"/>
                </a:solidFill>
                <a:latin typeface="arial, sans-serif"/>
              </a:rPr>
              <a:t>портр</a:t>
            </a:r>
            <a:r>
              <a:rPr lang="ru-RU" sz="1200" dirty="0">
                <a:solidFill>
                  <a:srgbClr val="000000"/>
                </a:solidFill>
                <a:latin typeface="arial, sans-serif"/>
              </a:rPr>
              <a:t>. </a:t>
            </a:r>
            <a:r>
              <a:rPr lang="en-US" sz="1200" dirty="0">
                <a:solidFill>
                  <a:srgbClr val="000000"/>
                </a:solidFill>
                <a:latin typeface="arial, sans-serif"/>
              </a:rPr>
              <a:t>ISBN 966-00-0746-9.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0"/>
            <a:r>
              <a:rPr lang="ru-RU" sz="1200" dirty="0">
                <a:solidFill>
                  <a:srgbClr val="000000"/>
                </a:solidFill>
                <a:latin typeface="arial, sans-serif"/>
              </a:rPr>
              <a:t>Т. 5: </a:t>
            </a:r>
            <a:r>
              <a:rPr lang="ru-RU" sz="1200" dirty="0" err="1">
                <a:solidFill>
                  <a:srgbClr val="000000"/>
                </a:solidFill>
                <a:latin typeface="arial, sans-serif"/>
              </a:rPr>
              <a:t>Щоденник</a:t>
            </a:r>
            <a:r>
              <a:rPr lang="ru-RU" sz="1200" dirty="0">
                <a:solidFill>
                  <a:srgbClr val="000000"/>
                </a:solidFill>
                <a:latin typeface="arial, sans-serif"/>
              </a:rPr>
              <a:t>. </a:t>
            </a:r>
            <a:r>
              <a:rPr lang="ru-RU" sz="1200" dirty="0" err="1">
                <a:solidFill>
                  <a:srgbClr val="000000"/>
                </a:solidFill>
                <a:latin typeface="arial, sans-serif"/>
              </a:rPr>
              <a:t>Автобіографія</a:t>
            </a:r>
            <a:r>
              <a:rPr lang="ru-RU" sz="1200" dirty="0">
                <a:solidFill>
                  <a:srgbClr val="000000"/>
                </a:solidFill>
                <a:latin typeface="arial, sans-serif"/>
              </a:rPr>
              <a:t>. </a:t>
            </a:r>
            <a:r>
              <a:rPr lang="ru-RU" sz="1200" dirty="0" err="1">
                <a:solidFill>
                  <a:srgbClr val="000000"/>
                </a:solidFill>
                <a:latin typeface="arial, sans-serif"/>
              </a:rPr>
              <a:t>Статті</a:t>
            </a:r>
            <a:r>
              <a:rPr lang="ru-RU" sz="1200" dirty="0">
                <a:solidFill>
                  <a:srgbClr val="000000"/>
                </a:solidFill>
                <a:latin typeface="arial, sans-serif"/>
              </a:rPr>
              <a:t>. </a:t>
            </a:r>
            <a:r>
              <a:rPr lang="ru-RU" sz="1200" dirty="0" err="1">
                <a:solidFill>
                  <a:srgbClr val="000000"/>
                </a:solidFill>
                <a:latin typeface="arial, sans-serif"/>
              </a:rPr>
              <a:t>Археологічні</a:t>
            </a:r>
            <a:r>
              <a:rPr lang="ru-RU" sz="1200" dirty="0">
                <a:solidFill>
                  <a:srgbClr val="000000"/>
                </a:solidFill>
                <a:latin typeface="arial, sans-serif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arial, sans-serif"/>
              </a:rPr>
              <a:t>нотатки</a:t>
            </a:r>
            <a:r>
              <a:rPr lang="ru-RU" sz="1200" dirty="0">
                <a:solidFill>
                  <a:srgbClr val="000000"/>
                </a:solidFill>
                <a:latin typeface="arial, sans-serif"/>
              </a:rPr>
              <a:t>. «Букварь южнорусский». Записи </a:t>
            </a:r>
            <a:r>
              <a:rPr lang="ru-RU" sz="1200" dirty="0" err="1">
                <a:solidFill>
                  <a:srgbClr val="000000"/>
                </a:solidFill>
                <a:latin typeface="arial, sans-serif"/>
              </a:rPr>
              <a:t>народної</a:t>
            </a:r>
            <a:r>
              <a:rPr lang="ru-RU" sz="1200" dirty="0">
                <a:solidFill>
                  <a:srgbClr val="000000"/>
                </a:solidFill>
                <a:latin typeface="arial, sans-serif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arial, sans-serif"/>
              </a:rPr>
              <a:t>творчості</a:t>
            </a:r>
            <a:r>
              <a:rPr lang="ru-RU" sz="1200" dirty="0">
                <a:solidFill>
                  <a:srgbClr val="000000"/>
                </a:solidFill>
                <a:latin typeface="arial, sans-serif"/>
              </a:rPr>
              <a:t>. — 496 с: </a:t>
            </a:r>
            <a:r>
              <a:rPr lang="ru-RU" sz="1200" dirty="0" err="1">
                <a:solidFill>
                  <a:srgbClr val="000000"/>
                </a:solidFill>
                <a:latin typeface="arial, sans-serif"/>
              </a:rPr>
              <a:t>портр</a:t>
            </a:r>
            <a:r>
              <a:rPr lang="ru-RU" sz="1200" dirty="0">
                <a:solidFill>
                  <a:srgbClr val="000000"/>
                </a:solidFill>
                <a:latin typeface="arial, sans-serif"/>
              </a:rPr>
              <a:t>. </a:t>
            </a:r>
            <a:r>
              <a:rPr lang="en-US" sz="1200" dirty="0">
                <a:solidFill>
                  <a:srgbClr val="000000"/>
                </a:solidFill>
                <a:latin typeface="arial, sans-serif"/>
              </a:rPr>
              <a:t>ISBN 966-00-0186-X.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0"/>
            <a:r>
              <a:rPr lang="ru-RU" sz="1200" dirty="0">
                <a:solidFill>
                  <a:srgbClr val="000000"/>
                </a:solidFill>
                <a:latin typeface="arial, sans-serif"/>
              </a:rPr>
              <a:t>Т. 6: </a:t>
            </a:r>
            <a:r>
              <a:rPr lang="ru-RU" sz="1200" dirty="0" err="1">
                <a:solidFill>
                  <a:srgbClr val="000000"/>
                </a:solidFill>
                <a:latin typeface="arial, sans-serif"/>
              </a:rPr>
              <a:t>Листи</a:t>
            </a:r>
            <a:r>
              <a:rPr lang="ru-RU" sz="1200" dirty="0">
                <a:solidFill>
                  <a:srgbClr val="000000"/>
                </a:solidFill>
                <a:latin typeface="arial, sans-serif"/>
              </a:rPr>
              <a:t>. </a:t>
            </a:r>
            <a:r>
              <a:rPr lang="ru-RU" sz="1200" dirty="0" err="1">
                <a:solidFill>
                  <a:srgbClr val="000000"/>
                </a:solidFill>
                <a:latin typeface="arial, sans-serif"/>
              </a:rPr>
              <a:t>Дарчі</a:t>
            </a:r>
            <a:r>
              <a:rPr lang="ru-RU" sz="1200" dirty="0">
                <a:solidFill>
                  <a:srgbClr val="000000"/>
                </a:solidFill>
                <a:latin typeface="arial, sans-serif"/>
              </a:rPr>
              <a:t> та </a:t>
            </a:r>
            <a:r>
              <a:rPr lang="ru-RU" sz="1200" dirty="0" err="1">
                <a:solidFill>
                  <a:srgbClr val="000000"/>
                </a:solidFill>
                <a:latin typeface="arial, sans-serif"/>
              </a:rPr>
              <a:t>власницькі</a:t>
            </a:r>
            <a:r>
              <a:rPr lang="ru-RU" sz="1200" dirty="0">
                <a:solidFill>
                  <a:srgbClr val="000000"/>
                </a:solidFill>
                <a:latin typeface="arial, sans-serif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arial, sans-serif"/>
              </a:rPr>
              <a:t>написи</a:t>
            </a:r>
            <a:r>
              <a:rPr lang="ru-RU" sz="1200" dirty="0">
                <a:solidFill>
                  <a:srgbClr val="000000"/>
                </a:solidFill>
                <a:latin typeface="arial, sans-serif"/>
              </a:rPr>
              <a:t>. </a:t>
            </a:r>
            <a:r>
              <a:rPr lang="ru-RU" sz="1200" dirty="0" err="1">
                <a:solidFill>
                  <a:srgbClr val="000000"/>
                </a:solidFill>
                <a:latin typeface="arial, sans-serif"/>
              </a:rPr>
              <a:t>Документи</a:t>
            </a:r>
            <a:r>
              <a:rPr lang="ru-RU" sz="1200" dirty="0">
                <a:solidFill>
                  <a:srgbClr val="000000"/>
                </a:solidFill>
                <a:latin typeface="arial, sans-serif"/>
              </a:rPr>
              <a:t>, </a:t>
            </a:r>
            <a:r>
              <a:rPr lang="ru-RU" sz="1200" dirty="0" err="1">
                <a:solidFill>
                  <a:srgbClr val="000000"/>
                </a:solidFill>
                <a:latin typeface="arial, sans-serif"/>
              </a:rPr>
              <a:t>складені</a:t>
            </a:r>
            <a:r>
              <a:rPr lang="ru-RU" sz="1200" dirty="0">
                <a:solidFill>
                  <a:srgbClr val="000000"/>
                </a:solidFill>
                <a:latin typeface="arial, sans-serif"/>
              </a:rPr>
              <a:t> Т. Шевченком </a:t>
            </a:r>
            <a:r>
              <a:rPr lang="ru-RU" sz="1200" dirty="0" err="1">
                <a:solidFill>
                  <a:srgbClr val="000000"/>
                </a:solidFill>
                <a:latin typeface="arial, sans-serif"/>
              </a:rPr>
              <a:t>або</a:t>
            </a:r>
            <a:r>
              <a:rPr lang="ru-RU" sz="1200" dirty="0">
                <a:solidFill>
                  <a:srgbClr val="000000"/>
                </a:solidFill>
                <a:latin typeface="arial, sans-serif"/>
              </a:rPr>
              <a:t> за </a:t>
            </a:r>
            <a:r>
              <a:rPr lang="ru-RU" sz="1200" dirty="0" err="1">
                <a:solidFill>
                  <a:srgbClr val="000000"/>
                </a:solidFill>
                <a:latin typeface="arial, sans-serif"/>
              </a:rPr>
              <a:t>його</a:t>
            </a:r>
            <a:r>
              <a:rPr lang="ru-RU" sz="1200" dirty="0">
                <a:solidFill>
                  <a:srgbClr val="000000"/>
                </a:solidFill>
                <a:latin typeface="arial, sans-serif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arial, sans-serif"/>
              </a:rPr>
              <a:t>участю</a:t>
            </a:r>
            <a:r>
              <a:rPr lang="ru-RU" sz="1200" dirty="0">
                <a:solidFill>
                  <a:srgbClr val="000000"/>
                </a:solidFill>
                <a:latin typeface="arial, sans-serif"/>
              </a:rPr>
              <a:t>. — 2003. — 632 с: </a:t>
            </a:r>
            <a:r>
              <a:rPr lang="ru-RU" sz="1200" dirty="0" err="1">
                <a:solidFill>
                  <a:srgbClr val="000000"/>
                </a:solidFill>
                <a:latin typeface="arial, sans-serif"/>
              </a:rPr>
              <a:t>портр</a:t>
            </a:r>
            <a:r>
              <a:rPr lang="ru-RU" sz="1200" dirty="0">
                <a:solidFill>
                  <a:srgbClr val="000000"/>
                </a:solidFill>
                <a:latin typeface="arial, sans-serif"/>
              </a:rPr>
              <a:t>. </a:t>
            </a:r>
            <a:r>
              <a:rPr lang="en-US" sz="1200" dirty="0">
                <a:solidFill>
                  <a:srgbClr val="000000"/>
                </a:solidFill>
                <a:latin typeface="arial, sans-serif"/>
              </a:rPr>
              <a:t>ISBN 966-00-0726-4.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0"/>
            <a:br>
              <a:rPr lang="en-US" sz="1200" dirty="0">
                <a:solidFill>
                  <a:srgbClr val="000000"/>
                </a:solidFill>
                <a:latin typeface="arial, sans-serif"/>
              </a:rPr>
            </a:br>
            <a:endParaRPr lang="en-US" sz="1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0"/>
            <a:r>
              <a:rPr lang="en-US" sz="1200" dirty="0">
                <a:solidFill>
                  <a:srgbClr val="000000"/>
                </a:solidFill>
                <a:latin typeface="arial, sans-serif"/>
              </a:rPr>
              <a:t>     </a:t>
            </a:r>
            <a:r>
              <a:rPr lang="ru-RU" sz="1200" dirty="0" err="1">
                <a:solidFill>
                  <a:srgbClr val="000000"/>
                </a:solidFill>
                <a:latin typeface="arial, sans-serif"/>
              </a:rPr>
              <a:t>Це</a:t>
            </a:r>
            <a:r>
              <a:rPr lang="ru-RU" sz="1200" dirty="0">
                <a:solidFill>
                  <a:srgbClr val="000000"/>
                </a:solidFill>
                <a:latin typeface="arial, sans-serif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arial, sans-serif"/>
              </a:rPr>
              <a:t>видання</a:t>
            </a:r>
            <a:r>
              <a:rPr lang="ru-RU" sz="1200" dirty="0">
                <a:solidFill>
                  <a:srgbClr val="000000"/>
                </a:solidFill>
                <a:latin typeface="arial, sans-serif"/>
              </a:rPr>
              <a:t> становить </a:t>
            </a:r>
            <a:r>
              <a:rPr lang="ru-RU" sz="1200" dirty="0" err="1">
                <a:solidFill>
                  <a:srgbClr val="000000"/>
                </a:solidFill>
                <a:latin typeface="arial, sans-serif"/>
              </a:rPr>
              <a:t>повне</a:t>
            </a:r>
            <a:r>
              <a:rPr lang="ru-RU" sz="1200" dirty="0">
                <a:solidFill>
                  <a:srgbClr val="000000"/>
                </a:solidFill>
                <a:latin typeface="arial, sans-serif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arial, sans-serif"/>
              </a:rPr>
              <a:t>зібрання</a:t>
            </a:r>
            <a:r>
              <a:rPr lang="ru-RU" sz="1200" dirty="0">
                <a:solidFill>
                  <a:srgbClr val="000000"/>
                </a:solidFill>
                <a:latin typeface="arial, sans-serif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arial, sans-serif"/>
              </a:rPr>
              <a:t>творів</a:t>
            </a:r>
            <a:r>
              <a:rPr lang="ru-RU" sz="1200" dirty="0">
                <a:solidFill>
                  <a:srgbClr val="000000"/>
                </a:solidFill>
                <a:latin typeface="arial, sans-serif"/>
              </a:rPr>
              <a:t> Тараса Шевченка і </a:t>
            </a:r>
            <a:r>
              <a:rPr lang="ru-RU" sz="1200" dirty="0" err="1">
                <a:solidFill>
                  <a:srgbClr val="000000"/>
                </a:solidFill>
                <a:latin typeface="arial, sans-serif"/>
              </a:rPr>
              <a:t>містить</a:t>
            </a:r>
            <a:r>
              <a:rPr lang="ru-RU" sz="1200" dirty="0">
                <a:solidFill>
                  <a:srgbClr val="000000"/>
                </a:solidFill>
                <a:latin typeface="arial, sans-serif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arial, sans-serif"/>
              </a:rPr>
              <a:t>усю</a:t>
            </a:r>
            <a:r>
              <a:rPr lang="ru-RU" sz="1200" dirty="0">
                <a:solidFill>
                  <a:srgbClr val="000000"/>
                </a:solidFill>
                <a:latin typeface="arial, sans-serif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arial, sans-serif"/>
              </a:rPr>
              <a:t>відому</a:t>
            </a:r>
            <a:r>
              <a:rPr lang="ru-RU" sz="1200" dirty="0">
                <a:solidFill>
                  <a:srgbClr val="000000"/>
                </a:solidFill>
                <a:latin typeface="arial, sans-serif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arial, sans-serif"/>
              </a:rPr>
              <a:t>сьогодні</a:t>
            </a:r>
            <a:r>
              <a:rPr lang="ru-RU" sz="1200" dirty="0">
                <a:solidFill>
                  <a:srgbClr val="000000"/>
                </a:solidFill>
                <a:latin typeface="arial, sans-serif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arial, sans-serif"/>
              </a:rPr>
              <a:t>його</a:t>
            </a:r>
            <a:r>
              <a:rPr lang="ru-RU" sz="1200" dirty="0">
                <a:solidFill>
                  <a:srgbClr val="000000"/>
                </a:solidFill>
                <a:latin typeface="arial, sans-serif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arial, sans-serif"/>
              </a:rPr>
              <a:t>літературну</a:t>
            </a:r>
            <a:r>
              <a:rPr lang="ru-RU" sz="1200" dirty="0">
                <a:solidFill>
                  <a:srgbClr val="000000"/>
                </a:solidFill>
                <a:latin typeface="arial, sans-serif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arial, sans-serif"/>
              </a:rPr>
              <a:t>спадщину</a:t>
            </a:r>
            <a:r>
              <a:rPr lang="ru-RU" sz="1200" dirty="0">
                <a:solidFill>
                  <a:srgbClr val="000000"/>
                </a:solidFill>
                <a:latin typeface="arial, sans-serif"/>
              </a:rPr>
              <a:t>: </a:t>
            </a:r>
            <a:r>
              <a:rPr lang="ru-RU" sz="1200" dirty="0" err="1">
                <a:solidFill>
                  <a:srgbClr val="000000"/>
                </a:solidFill>
                <a:latin typeface="arial, sans-serif"/>
              </a:rPr>
              <a:t>поетичні</a:t>
            </a:r>
            <a:r>
              <a:rPr lang="ru-RU" sz="1200" dirty="0">
                <a:solidFill>
                  <a:srgbClr val="000000"/>
                </a:solidFill>
                <a:latin typeface="arial, sans-serif"/>
              </a:rPr>
              <a:t>, </a:t>
            </a:r>
            <a:r>
              <a:rPr lang="ru-RU" sz="1200" dirty="0" err="1">
                <a:solidFill>
                  <a:srgbClr val="000000"/>
                </a:solidFill>
                <a:latin typeface="arial, sans-serif"/>
              </a:rPr>
              <a:t>драматичні</a:t>
            </a:r>
            <a:r>
              <a:rPr lang="ru-RU" sz="1200" dirty="0">
                <a:solidFill>
                  <a:srgbClr val="000000"/>
                </a:solidFill>
                <a:latin typeface="arial, sans-serif"/>
              </a:rPr>
              <a:t> та </a:t>
            </a:r>
            <a:r>
              <a:rPr lang="ru-RU" sz="1200" dirty="0" err="1">
                <a:solidFill>
                  <a:srgbClr val="000000"/>
                </a:solidFill>
                <a:latin typeface="arial, sans-serif"/>
              </a:rPr>
              <a:t>прозові</a:t>
            </a:r>
            <a:r>
              <a:rPr lang="ru-RU" sz="1200" dirty="0">
                <a:solidFill>
                  <a:srgbClr val="000000"/>
                </a:solidFill>
                <a:latin typeface="arial, sans-serif"/>
              </a:rPr>
              <a:t> твори; </a:t>
            </a:r>
            <a:r>
              <a:rPr lang="ru-RU" sz="1200" dirty="0" err="1">
                <a:solidFill>
                  <a:srgbClr val="000000"/>
                </a:solidFill>
                <a:latin typeface="arial, sans-serif"/>
              </a:rPr>
              <a:t>щоденник</a:t>
            </a:r>
            <a:r>
              <a:rPr lang="ru-RU" sz="1200" dirty="0">
                <a:solidFill>
                  <a:srgbClr val="000000"/>
                </a:solidFill>
                <a:latin typeface="arial, sans-serif"/>
              </a:rPr>
              <a:t>, </a:t>
            </a:r>
            <a:r>
              <a:rPr lang="ru-RU" sz="1200" dirty="0" err="1">
                <a:solidFill>
                  <a:srgbClr val="000000"/>
                </a:solidFill>
                <a:latin typeface="arial, sans-serif"/>
              </a:rPr>
              <a:t>автобіографію</a:t>
            </a:r>
            <a:r>
              <a:rPr lang="ru-RU" sz="1200" dirty="0">
                <a:solidFill>
                  <a:srgbClr val="000000"/>
                </a:solidFill>
                <a:latin typeface="arial, sans-serif"/>
              </a:rPr>
              <a:t>, </a:t>
            </a:r>
            <a:r>
              <a:rPr lang="ru-RU" sz="1200" dirty="0" err="1">
                <a:solidFill>
                  <a:srgbClr val="000000"/>
                </a:solidFill>
                <a:latin typeface="arial, sans-serif"/>
              </a:rPr>
              <a:t>статті</a:t>
            </a:r>
            <a:r>
              <a:rPr lang="ru-RU" sz="1200" dirty="0">
                <a:solidFill>
                  <a:srgbClr val="000000"/>
                </a:solidFill>
                <a:latin typeface="arial, sans-serif"/>
              </a:rPr>
              <a:t>, </a:t>
            </a:r>
            <a:r>
              <a:rPr lang="ru-RU" sz="1200" dirty="0" err="1">
                <a:solidFill>
                  <a:srgbClr val="000000"/>
                </a:solidFill>
                <a:latin typeface="arial, sans-serif"/>
              </a:rPr>
              <a:t>археологічні</a:t>
            </a:r>
            <a:r>
              <a:rPr lang="ru-RU" sz="1200" dirty="0">
                <a:solidFill>
                  <a:srgbClr val="000000"/>
                </a:solidFill>
                <a:latin typeface="arial, sans-serif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arial, sans-serif"/>
              </a:rPr>
              <a:t>нотатки</a:t>
            </a:r>
            <a:r>
              <a:rPr lang="ru-RU" sz="1200" dirty="0">
                <a:solidFill>
                  <a:srgbClr val="000000"/>
                </a:solidFill>
                <a:latin typeface="arial, sans-serif"/>
              </a:rPr>
              <a:t>, записи </a:t>
            </a:r>
            <a:r>
              <a:rPr lang="ru-RU" sz="1200" dirty="0" err="1">
                <a:solidFill>
                  <a:srgbClr val="000000"/>
                </a:solidFill>
                <a:latin typeface="arial, sans-serif"/>
              </a:rPr>
              <a:t>народної</a:t>
            </a:r>
            <a:r>
              <a:rPr lang="ru-RU" sz="1200" dirty="0">
                <a:solidFill>
                  <a:srgbClr val="000000"/>
                </a:solidFill>
                <a:latin typeface="arial, sans-serif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arial, sans-serif"/>
              </a:rPr>
              <a:t>творчості</a:t>
            </a:r>
            <a:r>
              <a:rPr lang="ru-RU" sz="1200" dirty="0">
                <a:solidFill>
                  <a:srgbClr val="000000"/>
                </a:solidFill>
                <a:latin typeface="arial, sans-serif"/>
              </a:rPr>
              <a:t>; </a:t>
            </a:r>
            <a:r>
              <a:rPr lang="ru-RU" sz="1200" dirty="0" err="1">
                <a:solidFill>
                  <a:srgbClr val="000000"/>
                </a:solidFill>
                <a:latin typeface="arial, sans-serif"/>
              </a:rPr>
              <a:t>листи</a:t>
            </a:r>
            <a:r>
              <a:rPr lang="ru-RU" sz="1200" dirty="0">
                <a:solidFill>
                  <a:srgbClr val="000000"/>
                </a:solidFill>
                <a:latin typeface="arial, sans-serif"/>
              </a:rPr>
              <a:t> (</a:t>
            </a:r>
            <a:r>
              <a:rPr lang="ru-RU" sz="1200" dirty="0" err="1">
                <a:solidFill>
                  <a:srgbClr val="000000"/>
                </a:solidFill>
                <a:latin typeface="arial, sans-serif"/>
              </a:rPr>
              <a:t>включаючи</a:t>
            </a:r>
            <a:r>
              <a:rPr lang="ru-RU" sz="1200" dirty="0">
                <a:solidFill>
                  <a:srgbClr val="000000"/>
                </a:solidFill>
                <a:latin typeface="arial, sans-serif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arial, sans-serif"/>
              </a:rPr>
              <a:t>колективні</a:t>
            </a:r>
            <a:r>
              <a:rPr lang="ru-RU" sz="1200" dirty="0">
                <a:solidFill>
                  <a:srgbClr val="000000"/>
                </a:solidFill>
                <a:latin typeface="arial, sans-serif"/>
              </a:rPr>
              <a:t>, </a:t>
            </a:r>
            <a:r>
              <a:rPr lang="ru-RU" sz="1200" dirty="0" err="1">
                <a:solidFill>
                  <a:srgbClr val="000000"/>
                </a:solidFill>
                <a:latin typeface="arial, sans-serif"/>
              </a:rPr>
              <a:t>підписані</a:t>
            </a:r>
            <a:r>
              <a:rPr lang="ru-RU" sz="1200" dirty="0">
                <a:solidFill>
                  <a:srgbClr val="000000"/>
                </a:solidFill>
                <a:latin typeface="arial, sans-serif"/>
              </a:rPr>
              <a:t> Шевченком), </a:t>
            </a:r>
            <a:r>
              <a:rPr lang="ru-RU" sz="1200" dirty="0" err="1">
                <a:solidFill>
                  <a:srgbClr val="000000"/>
                </a:solidFill>
                <a:latin typeface="arial, sans-serif"/>
              </a:rPr>
              <a:t>ділові</a:t>
            </a:r>
            <a:r>
              <a:rPr lang="ru-RU" sz="1200" dirty="0">
                <a:solidFill>
                  <a:srgbClr val="000000"/>
                </a:solidFill>
                <a:latin typeface="arial, sans-serif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arial, sans-serif"/>
              </a:rPr>
              <a:t>папери</a:t>
            </a:r>
            <a:r>
              <a:rPr lang="ru-RU" sz="1200" dirty="0">
                <a:solidFill>
                  <a:srgbClr val="000000"/>
                </a:solidFill>
                <a:latin typeface="arial, sans-serif"/>
              </a:rPr>
              <a:t>. До </a:t>
            </a:r>
            <a:r>
              <a:rPr lang="ru-RU" sz="1200" dirty="0" err="1">
                <a:solidFill>
                  <a:srgbClr val="000000"/>
                </a:solidFill>
                <a:latin typeface="arial, sans-serif"/>
              </a:rPr>
              <a:t>видання</a:t>
            </a:r>
            <a:r>
              <a:rPr lang="ru-RU" sz="1200" dirty="0">
                <a:solidFill>
                  <a:srgbClr val="000000"/>
                </a:solidFill>
                <a:latin typeface="arial, sans-serif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arial, sans-serif"/>
              </a:rPr>
              <a:t>входять</a:t>
            </a:r>
            <a:r>
              <a:rPr lang="ru-RU" sz="1200" dirty="0">
                <a:solidFill>
                  <a:srgbClr val="000000"/>
                </a:solidFill>
                <a:latin typeface="arial, sans-serif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arial, sans-serif"/>
              </a:rPr>
              <a:t>також</a:t>
            </a:r>
            <a:r>
              <a:rPr lang="ru-RU" sz="1200" dirty="0">
                <a:solidFill>
                  <a:srgbClr val="000000"/>
                </a:solidFill>
                <a:latin typeface="arial, sans-serif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arial, sans-serif"/>
              </a:rPr>
              <a:t>творчі</a:t>
            </a:r>
            <a:r>
              <a:rPr lang="ru-RU" sz="1200" dirty="0">
                <a:solidFill>
                  <a:srgbClr val="000000"/>
                </a:solidFill>
                <a:latin typeface="arial, sans-serif"/>
              </a:rPr>
              <a:t> заготовки та </a:t>
            </a:r>
            <a:r>
              <a:rPr lang="ru-RU" sz="1200" dirty="0" err="1">
                <a:solidFill>
                  <a:srgbClr val="000000"/>
                </a:solidFill>
                <a:latin typeface="arial, sans-serif"/>
              </a:rPr>
              <a:t>підготовчі</a:t>
            </a:r>
            <a:r>
              <a:rPr lang="ru-RU" sz="1200" dirty="0">
                <a:solidFill>
                  <a:srgbClr val="000000"/>
                </a:solidFill>
                <a:latin typeface="arial, sans-serif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arial, sans-serif"/>
              </a:rPr>
              <a:t>матеріали</a:t>
            </a:r>
            <a:r>
              <a:rPr lang="ru-RU" sz="1200" dirty="0">
                <a:solidFill>
                  <a:srgbClr val="000000"/>
                </a:solidFill>
                <a:latin typeface="arial, sans-serif"/>
              </a:rPr>
              <a:t> до </a:t>
            </a:r>
            <a:r>
              <a:rPr lang="ru-RU" sz="1200" dirty="0" err="1">
                <a:solidFill>
                  <a:srgbClr val="000000"/>
                </a:solidFill>
                <a:latin typeface="arial, sans-serif"/>
              </a:rPr>
              <a:t>нездійснених</a:t>
            </a:r>
            <a:r>
              <a:rPr lang="ru-RU" sz="1200" dirty="0">
                <a:solidFill>
                  <a:srgbClr val="000000"/>
                </a:solidFill>
                <a:latin typeface="arial, sans-serif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arial, sans-serif"/>
              </a:rPr>
              <a:t>літературних</a:t>
            </a:r>
            <a:r>
              <a:rPr lang="ru-RU" sz="1200" dirty="0">
                <a:solidFill>
                  <a:srgbClr val="000000"/>
                </a:solidFill>
                <a:latin typeface="arial, sans-serif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arial, sans-serif"/>
              </a:rPr>
              <a:t>творів</a:t>
            </a:r>
            <a:r>
              <a:rPr lang="ru-RU" sz="1200" dirty="0">
                <a:solidFill>
                  <a:srgbClr val="000000"/>
                </a:solidFill>
                <a:latin typeface="arial, sans-serif"/>
              </a:rPr>
              <a:t> Шевченка.</a:t>
            </a:r>
            <a:endParaRPr lang="ru-RU" sz="12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747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3849">
        <p14:reveal dir="r"/>
      </p:transition>
    </mc:Choice>
    <mc:Fallback>
      <p:transition spd="slow" advTm="138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D5BBAB8-8A37-4BAF-ACCE-8EE18D6C5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52CF239-1806-4FD8-B46F-48834D1E92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21" t="6077" r="4363" b="-3877"/>
          <a:stretch/>
        </p:blipFill>
        <p:spPr>
          <a:xfrm>
            <a:off x="785869" y="615643"/>
            <a:ext cx="2622017" cy="382733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FDEE5AA-F749-493F-8999-7519E5E9D486}"/>
              </a:ext>
            </a:extLst>
          </p:cNvPr>
          <p:cNvSpPr/>
          <p:nvPr/>
        </p:nvSpPr>
        <p:spPr>
          <a:xfrm>
            <a:off x="3565792" y="76249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base"/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 «Кобзарю!</a:t>
            </a:r>
            <a:endParaRPr lang="ru-RU" dirty="0">
              <a:solidFill>
                <a:srgbClr val="787878"/>
              </a:solidFill>
              <a:latin typeface="Times New Roman" panose="02020603050405020304" pitchFamily="18" charset="0"/>
            </a:endParaRPr>
          </a:p>
          <a:p>
            <a:pPr algn="r" fontAlgn="base"/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                                       </a:t>
            </a:r>
            <a:r>
              <a:rPr lang="ru-RU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Знов</a:t>
            </a: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до тебе я </a:t>
            </a:r>
            <a:r>
              <a:rPr lang="ru-RU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приходжу</a:t>
            </a: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,</a:t>
            </a:r>
            <a:endParaRPr lang="ru-RU" dirty="0">
              <a:solidFill>
                <a:srgbClr val="787878"/>
              </a:solidFill>
              <a:latin typeface="Times New Roman" panose="02020603050405020304" pitchFamily="18" charset="0"/>
            </a:endParaRPr>
          </a:p>
          <a:p>
            <a:pPr algn="r" fontAlgn="base"/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                                       </a:t>
            </a:r>
            <a:r>
              <a:rPr lang="ru-RU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Бо</a:t>
            </a: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ти</a:t>
            </a: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для мене </a:t>
            </a:r>
            <a:r>
              <a:rPr lang="ru-RU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совість</a:t>
            </a: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і закон»</a:t>
            </a:r>
            <a:endParaRPr lang="ru-RU" dirty="0">
              <a:solidFill>
                <a:srgbClr val="787878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A1A8EF6-7254-49A8-A1E8-EF304BFE161D}"/>
              </a:ext>
            </a:extLst>
          </p:cNvPr>
          <p:cNvSpPr/>
          <p:nvPr/>
        </p:nvSpPr>
        <p:spPr>
          <a:xfrm>
            <a:off x="4193754" y="2067083"/>
            <a:ext cx="6096000" cy="3693319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ru-RU" b="1" i="1" dirty="0">
                <a:solidFill>
                  <a:srgbClr val="333333"/>
                </a:solidFill>
                <a:latin typeface="Amazon Ember"/>
              </a:rPr>
              <a:t>Шевченко Т. </a:t>
            </a:r>
            <a:r>
              <a:rPr lang="ru-RU" b="1" i="1" dirty="0" err="1">
                <a:solidFill>
                  <a:srgbClr val="333333"/>
                </a:solidFill>
                <a:latin typeface="Amazon Ember"/>
              </a:rPr>
              <a:t>Кобзар</a:t>
            </a:r>
            <a:r>
              <a:rPr lang="ru-RU" b="1" i="1" dirty="0">
                <a:solidFill>
                  <a:srgbClr val="333333"/>
                </a:solidFill>
                <a:latin typeface="Amazon Ember"/>
              </a:rPr>
              <a:t> /Тарас Шевченко. – </a:t>
            </a:r>
            <a:r>
              <a:rPr lang="ru-RU" b="1" i="1" dirty="0" err="1">
                <a:solidFill>
                  <a:srgbClr val="333333"/>
                </a:solidFill>
                <a:latin typeface="Amazon Ember"/>
              </a:rPr>
              <a:t>Харків</a:t>
            </a:r>
            <a:r>
              <a:rPr lang="en-US" b="1" i="1" dirty="0">
                <a:solidFill>
                  <a:srgbClr val="333333"/>
                </a:solidFill>
                <a:latin typeface="Amazon Ember"/>
              </a:rPr>
              <a:t>:</a:t>
            </a:r>
            <a:r>
              <a:rPr lang="ru-RU" b="1" i="1" dirty="0">
                <a:solidFill>
                  <a:srgbClr val="333333"/>
                </a:solidFill>
                <a:latin typeface="Amazon Ember"/>
              </a:rPr>
              <a:t> </a:t>
            </a:r>
            <a:r>
              <a:rPr lang="ru-RU" b="1" i="1" dirty="0" err="1">
                <a:solidFill>
                  <a:srgbClr val="333333"/>
                </a:solidFill>
                <a:latin typeface="Amazon Ember"/>
              </a:rPr>
              <a:t>Фоліо</a:t>
            </a:r>
            <a:r>
              <a:rPr lang="ru-RU" b="1" i="1" dirty="0">
                <a:solidFill>
                  <a:srgbClr val="333333"/>
                </a:solidFill>
                <a:latin typeface="Amazon Ember"/>
              </a:rPr>
              <a:t>, 2004. – 612 с.</a:t>
            </a:r>
          </a:p>
          <a:p>
            <a:pPr lvl="0"/>
            <a:endParaRPr lang="ru-RU" b="1" i="1" dirty="0">
              <a:solidFill>
                <a:srgbClr val="333333"/>
              </a:solidFill>
              <a:latin typeface="Amazon Ember"/>
            </a:endParaRPr>
          </a:p>
          <a:p>
            <a:pPr lvl="0"/>
            <a:r>
              <a:rPr lang="ru-RU" sz="2000" dirty="0">
                <a:solidFill>
                  <a:srgbClr val="333333"/>
                </a:solidFill>
              </a:rPr>
              <a:t>Навряд </a:t>
            </a:r>
            <a:r>
              <a:rPr lang="ru-RU" sz="2000" dirty="0" err="1">
                <a:solidFill>
                  <a:srgbClr val="333333"/>
                </a:solidFill>
              </a:rPr>
              <a:t>чи</a:t>
            </a:r>
            <a:r>
              <a:rPr lang="ru-RU" sz="2000" dirty="0">
                <a:solidFill>
                  <a:srgbClr val="333333"/>
                </a:solidFill>
              </a:rPr>
              <a:t> </a:t>
            </a:r>
            <a:r>
              <a:rPr lang="ru-RU" sz="2000" dirty="0" err="1">
                <a:solidFill>
                  <a:srgbClr val="333333"/>
                </a:solidFill>
              </a:rPr>
              <a:t>знайдеться</a:t>
            </a:r>
            <a:r>
              <a:rPr lang="ru-RU" sz="2000" dirty="0">
                <a:solidFill>
                  <a:srgbClr val="333333"/>
                </a:solidFill>
              </a:rPr>
              <a:t> </a:t>
            </a:r>
            <a:r>
              <a:rPr lang="ru-RU" sz="2000" dirty="0" err="1">
                <a:solidFill>
                  <a:srgbClr val="333333"/>
                </a:solidFill>
              </a:rPr>
              <a:t>більш</a:t>
            </a:r>
            <a:r>
              <a:rPr lang="ru-RU" sz="2000" dirty="0">
                <a:solidFill>
                  <a:srgbClr val="333333"/>
                </a:solidFill>
              </a:rPr>
              <a:t> </a:t>
            </a:r>
            <a:r>
              <a:rPr lang="ru-RU" sz="2000" dirty="0" err="1">
                <a:solidFill>
                  <a:srgbClr val="333333"/>
                </a:solidFill>
              </a:rPr>
              <a:t>відомий</a:t>
            </a:r>
            <a:r>
              <a:rPr lang="ru-RU" sz="2000" dirty="0">
                <a:solidFill>
                  <a:srgbClr val="333333"/>
                </a:solidFill>
              </a:rPr>
              <a:t> </a:t>
            </a:r>
            <a:r>
              <a:rPr lang="ru-RU" sz="2000" dirty="0" err="1">
                <a:solidFill>
                  <a:srgbClr val="333333"/>
                </a:solidFill>
              </a:rPr>
              <a:t>твір</a:t>
            </a:r>
            <a:r>
              <a:rPr lang="ru-RU" sz="2000" dirty="0">
                <a:solidFill>
                  <a:srgbClr val="333333"/>
                </a:solidFill>
              </a:rPr>
              <a:t> в </a:t>
            </a:r>
            <a:r>
              <a:rPr lang="ru-RU" sz="2000" dirty="0" err="1">
                <a:solidFill>
                  <a:srgbClr val="333333"/>
                </a:solidFill>
              </a:rPr>
              <a:t>історії</a:t>
            </a:r>
            <a:r>
              <a:rPr lang="ru-RU" sz="2000" dirty="0">
                <a:solidFill>
                  <a:srgbClr val="333333"/>
                </a:solidFill>
              </a:rPr>
              <a:t> </a:t>
            </a:r>
            <a:r>
              <a:rPr lang="ru-RU" sz="2000" dirty="0" err="1">
                <a:solidFill>
                  <a:srgbClr val="333333"/>
                </a:solidFill>
              </a:rPr>
              <a:t>української</a:t>
            </a:r>
            <a:r>
              <a:rPr lang="ru-RU" sz="2000" dirty="0">
                <a:solidFill>
                  <a:srgbClr val="333333"/>
                </a:solidFill>
              </a:rPr>
              <a:t> </a:t>
            </a:r>
            <a:r>
              <a:rPr lang="ru-RU" sz="2000" dirty="0" err="1">
                <a:solidFill>
                  <a:srgbClr val="333333"/>
                </a:solidFill>
              </a:rPr>
              <a:t>літератури</a:t>
            </a:r>
            <a:r>
              <a:rPr lang="ru-RU" sz="2000" dirty="0">
                <a:solidFill>
                  <a:srgbClr val="333333"/>
                </a:solidFill>
              </a:rPr>
              <a:t>, </a:t>
            </a:r>
            <a:r>
              <a:rPr lang="ru-RU" sz="2000" dirty="0" err="1">
                <a:solidFill>
                  <a:srgbClr val="333333"/>
                </a:solidFill>
              </a:rPr>
              <a:t>ніж</a:t>
            </a:r>
            <a:r>
              <a:rPr lang="ru-RU" sz="2000" dirty="0">
                <a:solidFill>
                  <a:srgbClr val="333333"/>
                </a:solidFill>
              </a:rPr>
              <a:t> «</a:t>
            </a:r>
            <a:r>
              <a:rPr lang="ru-RU" sz="2000" dirty="0" err="1">
                <a:solidFill>
                  <a:srgbClr val="333333"/>
                </a:solidFill>
              </a:rPr>
              <a:t>Кобзар</a:t>
            </a:r>
            <a:r>
              <a:rPr lang="ru-RU" sz="2000" dirty="0">
                <a:solidFill>
                  <a:srgbClr val="333333"/>
                </a:solidFill>
              </a:rPr>
              <a:t>» Тараса Шевченка — </a:t>
            </a:r>
            <a:r>
              <a:rPr lang="ru-RU" sz="2000" dirty="0" err="1">
                <a:solidFill>
                  <a:srgbClr val="333333"/>
                </a:solidFill>
              </a:rPr>
              <a:t>унікальне</a:t>
            </a:r>
            <a:r>
              <a:rPr lang="ru-RU" sz="2000" dirty="0">
                <a:solidFill>
                  <a:srgbClr val="333333"/>
                </a:solidFill>
              </a:rPr>
              <a:t> </a:t>
            </a:r>
            <a:r>
              <a:rPr lang="ru-RU" sz="2000" dirty="0" err="1">
                <a:solidFill>
                  <a:srgbClr val="333333"/>
                </a:solidFill>
              </a:rPr>
              <a:t>зібрання</a:t>
            </a:r>
            <a:r>
              <a:rPr lang="ru-RU" sz="2000" dirty="0">
                <a:solidFill>
                  <a:srgbClr val="333333"/>
                </a:solidFill>
              </a:rPr>
              <a:t> </a:t>
            </a:r>
            <a:r>
              <a:rPr lang="ru-RU" sz="2000" dirty="0" err="1">
                <a:solidFill>
                  <a:srgbClr val="333333"/>
                </a:solidFill>
              </a:rPr>
              <a:t>його</a:t>
            </a:r>
            <a:r>
              <a:rPr lang="ru-RU" sz="2000" dirty="0">
                <a:solidFill>
                  <a:srgbClr val="333333"/>
                </a:solidFill>
              </a:rPr>
              <a:t> </a:t>
            </a:r>
            <a:r>
              <a:rPr lang="ru-RU" sz="2000" dirty="0" err="1">
                <a:solidFill>
                  <a:srgbClr val="333333"/>
                </a:solidFill>
              </a:rPr>
              <a:t>кращих</a:t>
            </a:r>
            <a:r>
              <a:rPr lang="ru-RU" sz="2000" dirty="0">
                <a:solidFill>
                  <a:srgbClr val="333333"/>
                </a:solidFill>
              </a:rPr>
              <a:t> </a:t>
            </a:r>
            <a:r>
              <a:rPr lang="ru-RU" sz="2000" dirty="0" err="1">
                <a:solidFill>
                  <a:srgbClr val="333333"/>
                </a:solidFill>
              </a:rPr>
              <a:t>віршів</a:t>
            </a:r>
            <a:r>
              <a:rPr lang="ru-RU" sz="2000" dirty="0">
                <a:solidFill>
                  <a:srgbClr val="333333"/>
                </a:solidFill>
              </a:rPr>
              <a:t> з 1837-го по 1861 </a:t>
            </a:r>
            <a:r>
              <a:rPr lang="ru-RU" sz="2000" dirty="0" err="1">
                <a:solidFill>
                  <a:srgbClr val="333333"/>
                </a:solidFill>
              </a:rPr>
              <a:t>рік</a:t>
            </a:r>
            <a:r>
              <a:rPr lang="ru-RU" sz="2000" dirty="0">
                <a:solidFill>
                  <a:srgbClr val="333333"/>
                </a:solidFill>
              </a:rPr>
              <a:t>, </a:t>
            </a:r>
            <a:r>
              <a:rPr lang="ru-RU" sz="2000" dirty="0" err="1">
                <a:solidFill>
                  <a:srgbClr val="333333"/>
                </a:solidFill>
              </a:rPr>
              <a:t>написаних</a:t>
            </a:r>
            <a:r>
              <a:rPr lang="ru-RU" sz="2000" dirty="0">
                <a:solidFill>
                  <a:srgbClr val="333333"/>
                </a:solidFill>
              </a:rPr>
              <a:t> </a:t>
            </a:r>
            <a:r>
              <a:rPr lang="ru-RU" sz="2000" dirty="0" err="1">
                <a:solidFill>
                  <a:srgbClr val="333333"/>
                </a:solidFill>
              </a:rPr>
              <a:t>незважаючи</a:t>
            </a:r>
            <a:r>
              <a:rPr lang="ru-RU" sz="2000" dirty="0">
                <a:solidFill>
                  <a:srgbClr val="333333"/>
                </a:solidFill>
              </a:rPr>
              <a:t> на </a:t>
            </a:r>
            <a:r>
              <a:rPr lang="ru-RU" sz="2000" dirty="0" err="1">
                <a:solidFill>
                  <a:srgbClr val="333333"/>
                </a:solidFill>
              </a:rPr>
              <a:t>поневіряння</a:t>
            </a:r>
            <a:r>
              <a:rPr lang="ru-RU" sz="2000" dirty="0">
                <a:solidFill>
                  <a:srgbClr val="333333"/>
                </a:solidFill>
              </a:rPr>
              <a:t> та </a:t>
            </a:r>
            <a:r>
              <a:rPr lang="ru-RU" sz="2000" dirty="0" err="1">
                <a:solidFill>
                  <a:srgbClr val="333333"/>
                </a:solidFill>
              </a:rPr>
              <a:t>засилання</a:t>
            </a:r>
            <a:r>
              <a:rPr lang="ru-RU" sz="2000" dirty="0">
                <a:solidFill>
                  <a:srgbClr val="333333"/>
                </a:solidFill>
              </a:rPr>
              <a:t>, в </a:t>
            </a:r>
            <a:r>
              <a:rPr lang="ru-RU" sz="2000" dirty="0" err="1">
                <a:solidFill>
                  <a:srgbClr val="333333"/>
                </a:solidFill>
              </a:rPr>
              <a:t>яких</a:t>
            </a:r>
            <a:r>
              <a:rPr lang="ru-RU" sz="2000" dirty="0">
                <a:solidFill>
                  <a:srgbClr val="333333"/>
                </a:solidFill>
              </a:rPr>
              <a:t> </a:t>
            </a:r>
            <a:r>
              <a:rPr lang="ru-RU" sz="2000" dirty="0" err="1">
                <a:solidFill>
                  <a:srgbClr val="333333"/>
                </a:solidFill>
              </a:rPr>
              <a:t>відображена</a:t>
            </a:r>
            <a:r>
              <a:rPr lang="ru-RU" sz="2000" dirty="0">
                <a:solidFill>
                  <a:srgbClr val="333333"/>
                </a:solidFill>
              </a:rPr>
              <a:t> тяжка доля народу. До </a:t>
            </a:r>
            <a:r>
              <a:rPr lang="ru-RU" sz="2000" dirty="0" err="1">
                <a:solidFill>
                  <a:srgbClr val="333333"/>
                </a:solidFill>
              </a:rPr>
              <a:t>збірки</a:t>
            </a:r>
            <a:r>
              <a:rPr lang="ru-RU" sz="2000" dirty="0">
                <a:solidFill>
                  <a:srgbClr val="333333"/>
                </a:solidFill>
              </a:rPr>
              <a:t> </a:t>
            </a:r>
            <a:r>
              <a:rPr lang="ru-RU" sz="2000" dirty="0" err="1">
                <a:solidFill>
                  <a:srgbClr val="333333"/>
                </a:solidFill>
              </a:rPr>
              <a:t>увійшли</a:t>
            </a:r>
            <a:r>
              <a:rPr lang="ru-RU" sz="2000" dirty="0">
                <a:solidFill>
                  <a:srgbClr val="333333"/>
                </a:solidFill>
              </a:rPr>
              <a:t> твори </a:t>
            </a:r>
            <a:r>
              <a:rPr lang="ru-RU" sz="2000" dirty="0" err="1">
                <a:solidFill>
                  <a:srgbClr val="333333"/>
                </a:solidFill>
              </a:rPr>
              <a:t>поета</a:t>
            </a:r>
            <a:r>
              <a:rPr lang="ru-RU" sz="2000" dirty="0">
                <a:solidFill>
                  <a:srgbClr val="333333"/>
                </a:solidFill>
              </a:rPr>
              <a:t>, </a:t>
            </a:r>
            <a:r>
              <a:rPr lang="ru-RU" sz="2000" dirty="0" err="1">
                <a:solidFill>
                  <a:srgbClr val="333333"/>
                </a:solidFill>
              </a:rPr>
              <a:t>які</a:t>
            </a:r>
            <a:r>
              <a:rPr lang="ru-RU" sz="2000" dirty="0">
                <a:solidFill>
                  <a:srgbClr val="333333"/>
                </a:solidFill>
              </a:rPr>
              <a:t> </a:t>
            </a:r>
            <a:r>
              <a:rPr lang="ru-RU" sz="2000" dirty="0" err="1">
                <a:solidFill>
                  <a:srgbClr val="333333"/>
                </a:solidFill>
              </a:rPr>
              <a:t>раніше</a:t>
            </a:r>
            <a:r>
              <a:rPr lang="ru-RU" sz="2000" dirty="0">
                <a:solidFill>
                  <a:srgbClr val="333333"/>
                </a:solidFill>
              </a:rPr>
              <a:t> </a:t>
            </a:r>
            <a:r>
              <a:rPr lang="ru-RU" sz="2000" dirty="0" err="1">
                <a:solidFill>
                  <a:srgbClr val="333333"/>
                </a:solidFill>
              </a:rPr>
              <a:t>були</a:t>
            </a:r>
            <a:r>
              <a:rPr lang="ru-RU" sz="2000" dirty="0">
                <a:solidFill>
                  <a:srgbClr val="333333"/>
                </a:solidFill>
              </a:rPr>
              <a:t> </a:t>
            </a:r>
            <a:r>
              <a:rPr lang="ru-RU" sz="2000" dirty="0" err="1">
                <a:solidFill>
                  <a:srgbClr val="333333"/>
                </a:solidFill>
              </a:rPr>
              <a:t>вилучені</a:t>
            </a:r>
            <a:r>
              <a:rPr lang="ru-RU" sz="2000" dirty="0">
                <a:solidFill>
                  <a:srgbClr val="333333"/>
                </a:solidFill>
              </a:rPr>
              <a:t> цензурою, в них </a:t>
            </a:r>
            <a:r>
              <a:rPr lang="ru-RU" sz="2000" dirty="0" err="1">
                <a:solidFill>
                  <a:srgbClr val="333333"/>
                </a:solidFill>
              </a:rPr>
              <a:t>знайшла</a:t>
            </a:r>
            <a:r>
              <a:rPr lang="ru-RU" sz="2000" dirty="0">
                <a:solidFill>
                  <a:srgbClr val="333333"/>
                </a:solidFill>
              </a:rPr>
              <a:t> </a:t>
            </a:r>
            <a:r>
              <a:rPr lang="ru-RU" sz="2000" dirty="0" err="1">
                <a:solidFill>
                  <a:srgbClr val="333333"/>
                </a:solidFill>
              </a:rPr>
              <a:t>втілення</a:t>
            </a:r>
            <a:r>
              <a:rPr lang="ru-RU" sz="2000" dirty="0">
                <a:solidFill>
                  <a:srgbClr val="333333"/>
                </a:solidFill>
              </a:rPr>
              <a:t> </a:t>
            </a:r>
            <a:r>
              <a:rPr lang="ru-RU" sz="2000" dirty="0" err="1">
                <a:solidFill>
                  <a:srgbClr val="333333"/>
                </a:solidFill>
              </a:rPr>
              <a:t>ціла</a:t>
            </a:r>
            <a:r>
              <a:rPr lang="ru-RU" sz="2000" dirty="0">
                <a:solidFill>
                  <a:srgbClr val="333333"/>
                </a:solidFill>
              </a:rPr>
              <a:t> </a:t>
            </a:r>
            <a:r>
              <a:rPr lang="ru-RU" sz="2000" dirty="0" err="1">
                <a:solidFill>
                  <a:srgbClr val="333333"/>
                </a:solidFill>
              </a:rPr>
              <a:t>епоха</a:t>
            </a:r>
            <a:r>
              <a:rPr lang="ru-RU" sz="2000" dirty="0">
                <a:solidFill>
                  <a:srgbClr val="333333"/>
                </a:solidFill>
              </a:rPr>
              <a:t> </a:t>
            </a:r>
            <a:r>
              <a:rPr lang="ru-RU" sz="2000" dirty="0" err="1">
                <a:solidFill>
                  <a:srgbClr val="333333"/>
                </a:solidFill>
              </a:rPr>
              <a:t>нашої</a:t>
            </a:r>
            <a:r>
              <a:rPr lang="ru-RU" sz="2000" dirty="0">
                <a:solidFill>
                  <a:srgbClr val="333333"/>
                </a:solidFill>
              </a:rPr>
              <a:t> </a:t>
            </a:r>
            <a:r>
              <a:rPr lang="ru-RU" sz="2000" dirty="0" err="1">
                <a:solidFill>
                  <a:srgbClr val="333333"/>
                </a:solidFill>
              </a:rPr>
              <a:t>історії</a:t>
            </a:r>
            <a:r>
              <a:rPr lang="ru-RU" sz="2000" dirty="0">
                <a:solidFill>
                  <a:srgbClr val="333333"/>
                </a:solidFill>
              </a:rPr>
              <a:t> в </a:t>
            </a:r>
            <a:r>
              <a:rPr lang="ru-RU" sz="2000" dirty="0" err="1">
                <a:solidFill>
                  <a:srgbClr val="333333"/>
                </a:solidFill>
              </a:rPr>
              <a:t>найяскравіших</a:t>
            </a:r>
            <a:r>
              <a:rPr lang="ru-RU" sz="2000" dirty="0">
                <a:solidFill>
                  <a:srgbClr val="333333"/>
                </a:solidFill>
              </a:rPr>
              <a:t>, нехай і </a:t>
            </a:r>
            <a:r>
              <a:rPr lang="ru-RU" sz="2000" dirty="0" err="1">
                <a:solidFill>
                  <a:srgbClr val="333333"/>
                </a:solidFill>
              </a:rPr>
              <a:t>досить</a:t>
            </a:r>
            <a:r>
              <a:rPr lang="ru-RU" sz="2000" dirty="0">
                <a:solidFill>
                  <a:srgbClr val="333333"/>
                </a:solidFill>
              </a:rPr>
              <a:t> </a:t>
            </a:r>
            <a:r>
              <a:rPr lang="ru-RU" sz="2000" dirty="0" err="1">
                <a:solidFill>
                  <a:srgbClr val="333333"/>
                </a:solidFill>
              </a:rPr>
              <a:t>трагічних</a:t>
            </a:r>
            <a:r>
              <a:rPr lang="ru-RU" sz="2000" dirty="0">
                <a:solidFill>
                  <a:srgbClr val="333333"/>
                </a:solidFill>
              </a:rPr>
              <a:t> </a:t>
            </a:r>
            <a:r>
              <a:rPr lang="ru-RU" sz="2000" dirty="0" err="1">
                <a:solidFill>
                  <a:srgbClr val="333333"/>
                </a:solidFill>
              </a:rPr>
              <a:t>ії</a:t>
            </a:r>
            <a:r>
              <a:rPr lang="ru-RU" sz="2000" dirty="0">
                <a:solidFill>
                  <a:srgbClr val="333333"/>
                </a:solidFill>
              </a:rPr>
              <a:t> </a:t>
            </a:r>
            <a:r>
              <a:rPr lang="ru-RU" sz="2000" dirty="0" err="1">
                <a:solidFill>
                  <a:srgbClr val="333333"/>
                </a:solidFill>
              </a:rPr>
              <a:t>проявах</a:t>
            </a:r>
            <a:endParaRPr lang="ru-RU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053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6028">
        <p14:reveal dir="r"/>
      </p:transition>
    </mc:Choice>
    <mc:Fallback>
      <p:transition spd="slow" advTm="260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2A4C092-B6D9-456F-91C3-ECA4D42076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BAC085-2760-4046-B9FB-55F0D4AF8D70}"/>
              </a:ext>
            </a:extLst>
          </p:cNvPr>
          <p:cNvSpPr>
            <a:spLocks noGrp="1"/>
          </p:cNvSpPr>
          <p:nvPr/>
        </p:nvSpPr>
        <p:spPr>
          <a:xfrm>
            <a:off x="497929" y="50776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uk-UA" sz="2400" b="1" i="1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Шевченко, Тарас. Думи мої, думи мої. /  Тарас Шевченко. – Одеса</a:t>
            </a:r>
            <a:r>
              <a:rPr lang="en-US" sz="2400" b="1" i="1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:</a:t>
            </a:r>
            <a:r>
              <a:rPr lang="uk-UA" sz="2400" b="1" i="1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 Маяк, 2008. – 384с</a:t>
            </a:r>
            <a:r>
              <a:rPr lang="uk-UA" sz="2400" b="1" i="1" dirty="0">
                <a:solidFill>
                  <a:srgbClr val="C00000"/>
                </a:solidFill>
                <a:latin typeface="Calibri" panose="020F0502020204030204"/>
                <a:ea typeface="+mn-ea"/>
                <a:cs typeface="+mn-cs"/>
              </a:rPr>
              <a:t>.</a:t>
            </a:r>
            <a:br>
              <a:rPr lang="uk-UA" sz="2400" b="1" i="1" dirty="0">
                <a:solidFill>
                  <a:srgbClr val="C00000"/>
                </a:solidFill>
                <a:latin typeface="Calibri" panose="020F0502020204030204"/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25EA0BD-AE2A-4033-925E-4C938FEBC1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929" y="1467926"/>
            <a:ext cx="3286029" cy="588315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B355804-1D08-4C27-BA71-E2874D9354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684"/>
          <a:stretch/>
        </p:blipFill>
        <p:spPr>
          <a:xfrm>
            <a:off x="4232912" y="1467926"/>
            <a:ext cx="1966978" cy="66739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6013E3D-5BB8-4282-B9D1-68B105898E98}"/>
              </a:ext>
            </a:extLst>
          </p:cNvPr>
          <p:cNvSpPr txBox="1"/>
          <p:nvPr/>
        </p:nvSpPr>
        <p:spPr>
          <a:xfrm>
            <a:off x="6648844" y="2481549"/>
            <a:ext cx="33875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/>
              <a:t>«Думи мої, думи мої!» - книга-білінгва, у якій вибрані твори Шевченка сусідять з їх перекладами болгарською мовою.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314264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7776">
        <p14:reveal dir="r"/>
      </p:transition>
    </mc:Choice>
    <mc:Fallback>
      <p:transition spd="slow" advTm="177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D5A7C5-793D-4E7A-AB71-3BE13E0DB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F0CA4CD-E79C-4998-82A8-D819AE253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7"/>
            <a:ext cx="12192000" cy="68568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EC355D-47DA-4AB5-B872-9E37E0A06070}"/>
              </a:ext>
            </a:extLst>
          </p:cNvPr>
          <p:cNvSpPr txBox="1"/>
          <p:nvPr/>
        </p:nvSpPr>
        <p:spPr>
          <a:xfrm>
            <a:off x="7319565" y="571192"/>
            <a:ext cx="4128241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>
                <a:solidFill>
                  <a:srgbClr val="002060"/>
                </a:solidFill>
              </a:rPr>
              <a:t>Шевченко Т. Вірші. Поеми / Тарас Шевченко. – Харків Фоліо, 2005. – 350с.</a:t>
            </a:r>
          </a:p>
          <a:p>
            <a:endParaRPr lang="uk-UA" dirty="0"/>
          </a:p>
          <a:p>
            <a:r>
              <a:rPr lang="uk-UA" sz="2400" dirty="0"/>
              <a:t>В дане видання увійшли всі вірші та поеми Т. Шевченка (1814-1816). Представлені твори дають досить повне уявлення про творчість поета, яка піднесла українську літературу до світового рівня.</a:t>
            </a:r>
          </a:p>
          <a:p>
            <a:endParaRPr lang="uk-UA" dirty="0"/>
          </a:p>
          <a:p>
            <a:endParaRPr lang="ru-RU" dirty="0"/>
          </a:p>
        </p:txBody>
      </p:sp>
      <p:pic>
        <p:nvPicPr>
          <p:cNvPr id="2050" name="Picture 2" descr="Книга «Вiршi. Поеми» Тарас Шевченко купить на YAKABOO.ua | 978-966-03-4026-8">
            <a:extLst>
              <a:ext uri="{FF2B5EF4-FFF2-40B4-BE49-F238E27FC236}">
                <a16:creationId xmlns:a16="http://schemas.microsoft.com/office/drawing/2014/main" id="{56E5CC07-9210-4D7F-B386-F1439421098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174" y="376238"/>
            <a:ext cx="2318396" cy="329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Шевченко, Тарас Єретик » Retrokniga">
            <a:extLst>
              <a:ext uri="{FF2B5EF4-FFF2-40B4-BE49-F238E27FC236}">
                <a16:creationId xmlns:a16="http://schemas.microsoft.com/office/drawing/2014/main" id="{73A6339F-1AF3-47E8-B6E4-E6E33848AFB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54" y="376238"/>
            <a:ext cx="173355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F38901F-E709-487E-B189-7CA9C0E1CD9C}"/>
              </a:ext>
            </a:extLst>
          </p:cNvPr>
          <p:cNvSpPr/>
          <p:nvPr/>
        </p:nvSpPr>
        <p:spPr>
          <a:xfrm>
            <a:off x="2331258" y="778464"/>
            <a:ext cx="2890737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2400" b="1" i="1" dirty="0">
                <a:solidFill>
                  <a:srgbClr val="002060"/>
                </a:solidFill>
              </a:rPr>
              <a:t>Шевченко Т. Єретик</a:t>
            </a:r>
            <a:r>
              <a:rPr lang="en-US" sz="2400" b="1" i="1" dirty="0">
                <a:solidFill>
                  <a:srgbClr val="002060"/>
                </a:solidFill>
              </a:rPr>
              <a:t>:</a:t>
            </a:r>
            <a:r>
              <a:rPr lang="uk-UA" sz="2400" b="1" i="1" dirty="0">
                <a:solidFill>
                  <a:srgbClr val="002060"/>
                </a:solidFill>
              </a:rPr>
              <a:t> поема </a:t>
            </a:r>
            <a:r>
              <a:rPr lang="uk-UA" sz="2400" b="1" i="1" dirty="0" err="1">
                <a:solidFill>
                  <a:srgbClr val="002060"/>
                </a:solidFill>
              </a:rPr>
              <a:t>словянськими</a:t>
            </a:r>
            <a:r>
              <a:rPr lang="uk-UA" sz="2400" b="1" i="1" dirty="0">
                <a:solidFill>
                  <a:srgbClr val="002060"/>
                </a:solidFill>
              </a:rPr>
              <a:t> мовами/ Тарас Шевченко. – К.</a:t>
            </a:r>
            <a:r>
              <a:rPr lang="en-US" sz="2400" b="1" i="1" dirty="0">
                <a:solidFill>
                  <a:srgbClr val="002060"/>
                </a:solidFill>
              </a:rPr>
              <a:t>:</a:t>
            </a:r>
            <a:r>
              <a:rPr lang="uk-UA" sz="2400" b="1" i="1" dirty="0">
                <a:solidFill>
                  <a:srgbClr val="002060"/>
                </a:solidFill>
              </a:rPr>
              <a:t> Дніпро, 1991. – 123с.</a:t>
            </a:r>
          </a:p>
          <a:p>
            <a:pPr lvl="0"/>
            <a:endParaRPr lang="uk-UA" dirty="0">
              <a:solidFill>
                <a:prstClr val="black"/>
              </a:solidFill>
            </a:endParaRPr>
          </a:p>
          <a:p>
            <a:pPr lvl="0"/>
            <a:r>
              <a:rPr lang="uk-UA" sz="2400" dirty="0">
                <a:solidFill>
                  <a:prstClr val="black"/>
                </a:solidFill>
              </a:rPr>
              <a:t>Книжку складають оригінал і переклади </a:t>
            </a:r>
            <a:r>
              <a:rPr lang="uk-UA" sz="2400" dirty="0" err="1">
                <a:solidFill>
                  <a:prstClr val="black"/>
                </a:solidFill>
              </a:rPr>
              <a:t>словянськими</a:t>
            </a:r>
            <a:r>
              <a:rPr lang="uk-UA" sz="2400" dirty="0">
                <a:solidFill>
                  <a:prstClr val="black"/>
                </a:solidFill>
              </a:rPr>
              <a:t> мовами поеми великого </a:t>
            </a:r>
            <a:r>
              <a:rPr lang="uk-UA" sz="2400" dirty="0" err="1">
                <a:solidFill>
                  <a:prstClr val="black"/>
                </a:solidFill>
              </a:rPr>
              <a:t>україхнського</a:t>
            </a:r>
            <a:r>
              <a:rPr lang="uk-UA" sz="2400" dirty="0">
                <a:solidFill>
                  <a:prstClr val="black"/>
                </a:solidFill>
              </a:rPr>
              <a:t> поета </a:t>
            </a:r>
            <a:r>
              <a:rPr lang="uk-UA" sz="2400" dirty="0" err="1">
                <a:solidFill>
                  <a:prstClr val="black"/>
                </a:solidFill>
              </a:rPr>
              <a:t>Т.Шевченка</a:t>
            </a:r>
            <a:r>
              <a:rPr lang="uk-UA" sz="2400" dirty="0">
                <a:solidFill>
                  <a:prstClr val="black"/>
                </a:solidFill>
              </a:rPr>
              <a:t>. </a:t>
            </a:r>
            <a:endParaRPr lang="ru-RU" sz="2400" dirty="0">
              <a:solidFill>
                <a:prstClr val="black"/>
              </a:solidFill>
            </a:endParaRPr>
          </a:p>
        </p:txBody>
      </p:sp>
      <p:pic>
        <p:nvPicPr>
          <p:cNvPr id="8" name="Picture 4" descr="ᐈ Украинские узоры фото, вектор украинский орнамент | скачать на  Depositphotos®">
            <a:extLst>
              <a:ext uri="{FF2B5EF4-FFF2-40B4-BE49-F238E27FC236}">
                <a16:creationId xmlns:a16="http://schemas.microsoft.com/office/drawing/2014/main" id="{B189F585-84F9-4FA9-A9CF-554CCEFC9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233" y="4491098"/>
            <a:ext cx="2562372" cy="1783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0037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9098">
        <p14:reveal dir="r"/>
      </p:transition>
    </mc:Choice>
    <mc:Fallback>
      <p:transition spd="slow" advTm="190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DE1D3E-C1EF-436B-BC90-E0B77DB702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8B37E9-DC2C-4D87-9305-F1D4E0357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uk-UA" sz="2400" b="1" i="1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Шевченко Т.  Повісті. Художник. Близнюки. Прогулянка із задоволенням та не без моралі / Тарас Шевченко. – Львів</a:t>
            </a:r>
            <a:r>
              <a:rPr lang="en-US" sz="2400" b="1" i="1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:</a:t>
            </a:r>
            <a:r>
              <a:rPr lang="uk-UA" sz="2400" b="1" i="1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 Апріорі, 2015. – 320 с.</a:t>
            </a:r>
            <a:br>
              <a:rPr lang="uk-UA" sz="2400" b="1" i="1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</a:br>
            <a:endParaRPr lang="ru-RU" sz="2400" dirty="0"/>
          </a:p>
        </p:txBody>
      </p:sp>
      <p:pic>
        <p:nvPicPr>
          <p:cNvPr id="3074" name="Picture 2" descr="Купити книгу Тарас Шевченко. Повісті () - 978-617-629-120-6 |  Інтернет-магазин Yakaboo.ua">
            <a:extLst>
              <a:ext uri="{FF2B5EF4-FFF2-40B4-BE49-F238E27FC236}">
                <a16:creationId xmlns:a16="http://schemas.microsoft.com/office/drawing/2014/main" id="{864514BB-1DEE-4C84-B22F-4F9711BBE9A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947" y="1690688"/>
            <a:ext cx="3257524" cy="462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CE46CA-2404-4FB5-B38F-A9D65B34AB64}"/>
              </a:ext>
            </a:extLst>
          </p:cNvPr>
          <p:cNvSpPr txBox="1"/>
          <p:nvPr/>
        </p:nvSpPr>
        <p:spPr>
          <a:xfrm>
            <a:off x="5875630" y="2223843"/>
            <a:ext cx="5102902" cy="283154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uk-UA" b="1" i="1" dirty="0">
              <a:solidFill>
                <a:srgbClr val="002060"/>
              </a:solidFill>
            </a:endParaRPr>
          </a:p>
          <a:p>
            <a:r>
              <a:rPr lang="uk-UA" sz="2000" dirty="0"/>
              <a:t>Твори Шевченка написані російською мовою, але пережиті і відчуті, висловлені на рівні серця своєю рідною, українською мовою. При перекладі з російської на українську  на українську вражаєшся тим дивним феноменом людського мислення наче з кривого дзеркала отримуєш раптом правдиве дзеркальне відображення.</a:t>
            </a:r>
            <a:endParaRPr lang="ru-RU" sz="20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D3F691-8785-4130-B2F2-8F67DE701B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8662" y="5089026"/>
            <a:ext cx="2566638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891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0658">
        <p14:reveal dir="r"/>
      </p:transition>
    </mc:Choice>
    <mc:Fallback>
      <p:transition spd="slow" advTm="206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2|3.4|6.5|2.9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Microsoft PowerPoint</Template>
  <TotalTime>1253</TotalTime>
  <Words>1348</Words>
  <Application>Microsoft Office PowerPoint</Application>
  <PresentationFormat>Широкоэкранный</PresentationFormat>
  <Paragraphs>89</Paragraphs>
  <Slides>22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3" baseType="lpstr">
      <vt:lpstr>Amazon Ember</vt:lpstr>
      <vt:lpstr>Arial</vt:lpstr>
      <vt:lpstr>Arial Narrow</vt:lpstr>
      <vt:lpstr>arial, sans-serif</vt:lpstr>
      <vt:lpstr>Calibri</vt:lpstr>
      <vt:lpstr>Calibri Light</vt:lpstr>
      <vt:lpstr>Cambria</vt:lpstr>
      <vt:lpstr>Monotype Corsiva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Шевченко Т.  Повісті. Художник. Близнюки. Прогулянка із задоволенням та не без моралі / Тарас Шевченко. – Львів: Апріорі, 2015. – 320 с. </vt:lpstr>
      <vt:lpstr>Шевченкова криниця: Збірник афоризмів із творів Тараса Шевченка. – К.: Криниця, 2003. – 288с. </vt:lpstr>
      <vt:lpstr>Шевченко Т. Сотник / Тарас Шевченко. – К.: Видавець Вадим Карпенко, 2003. – 20 с. </vt:lpstr>
      <vt:lpstr>Презентация PowerPoint</vt:lpstr>
      <vt:lpstr>Палієнко М. Свята пора Кобзаря: Поезії / Микола Палієнко. – Одеса: Маяк, 2007. – 176с. </vt:lpstr>
      <vt:lpstr>Цвілюк С. Історична мудрість Великого Кобзаря. Історизм та соціально-політичний вимір епічних творів Т. Шевченка / С. Цвілюк. – Одеса Маяк, 2008. – 312 с</vt:lpstr>
      <vt:lpstr>Забужко, Оксана. Шевченків міф України. Спроба філософського аналізу / Оксана Забужко. – К.: Факт, 2006. – 148 с.</vt:lpstr>
      <vt:lpstr>Зайцев П. Життя Тараса Шевченка / Павло Зайцев. – 2-ге вид. – К.: Обереги, 2004. – 480 с.</vt:lpstr>
      <vt:lpstr>Дзюба, Іван. Тарас Шевченко / Іван Дзюба. – К.: Видавничий дім «Альтернативи», 2005. – 704 с.</vt:lpstr>
      <vt:lpstr>Дзюба, Іван. Тарас Шевченко серед поетів світу / Іван Дзюба. – К.: Либідь, 2016. – 424 с.</vt:lpstr>
      <vt:lpstr>Презентация PowerPoint</vt:lpstr>
      <vt:lpstr>Чанін, С.Великий рід великої людини Науково-популярний нарис. / С. Чанін. – К. Елібре, 2008. – 160 с.</vt:lpstr>
      <vt:lpstr>Симоненко Р. Тарас Шевченко та його доба. У 3-х томах / Р.Симоненко, В. Берестенко. – Харків: Фоліо, 2013. – 495 с.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Великий син великого народу</dc:title>
  <dc:creator>Пользователь</dc:creator>
  <cp:lastModifiedBy>Пользователь</cp:lastModifiedBy>
  <cp:revision>55</cp:revision>
  <dcterms:created xsi:type="dcterms:W3CDTF">2021-03-04T11:02:00Z</dcterms:created>
  <dcterms:modified xsi:type="dcterms:W3CDTF">2023-03-05T11:30:24Z</dcterms:modified>
</cp:coreProperties>
</file>