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70" r:id="rId3"/>
    <p:sldId id="271" r:id="rId4"/>
    <p:sldId id="272" r:id="rId5"/>
    <p:sldId id="273" r:id="rId6"/>
    <p:sldId id="274" r:id="rId7"/>
    <p:sldId id="275" r:id="rId8"/>
    <p:sldId id="267" r:id="rId9"/>
    <p:sldId id="262" r:id="rId10"/>
    <p:sldId id="266" r:id="rId11"/>
    <p:sldId id="263" r:id="rId12"/>
    <p:sldId id="261" r:id="rId13"/>
    <p:sldId id="259" r:id="rId14"/>
    <p:sldId id="269" r:id="rId15"/>
    <p:sldId id="26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4A091-2EA5-48AD-8AD8-E6665337F8FC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A9EB5-6302-41E5-BEB7-166F1AF32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47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A9EB5-6302-41E5-BEB7-166F1AF32A8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23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FA9EB5-6302-41E5-BEB7-166F1AF32A8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9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20632-C695-4B42-89F5-EE13BF4A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36E13E-D032-4A5B-9345-D78A33F22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663C4-01E0-4F3C-9FA1-B461C9E6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DF589-1697-43B3-9BDC-6A044B0E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A7839-5B01-4A2C-B55C-428EF30A6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46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DCE19-3859-4834-B50C-6BE180B86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C34D22E-052B-4F93-8214-B5E1AB666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CD7773-B2D3-4A45-A99A-EEDC9BB91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1425C-B25D-42A8-AA7E-EC3D0695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319C40-CA4F-4953-8BB7-FD7FA8FD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72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7FEBCA-2CE9-409A-AEE1-DB8DA97609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CA9943-E87E-4A57-8ABC-F2BFC6262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90858F-F6A1-4EC7-9EB5-2902A694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039EEF-31B3-4D34-9936-EEEF9ED7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ED7970-C26D-43C7-B4D5-3B0A69B7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36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2241A-CD33-439F-A55D-C7D14788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2F9907-6211-44AD-BCC6-A6479BF47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86D2A-3582-448B-9D49-81AA91D4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B75E0-1D61-40ED-9BAA-8BA6A89A7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215B26-2C7E-48C8-9DD8-88DBB37F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09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109DE-EEFD-491D-A391-555831EE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066376-2183-4D2C-BD01-7DFE76AB7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BEC74-DE0E-4F35-843A-F77A6EC9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73E12-DB13-4114-956C-84C7A51C1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15897-B4CD-4968-AEDC-40DEFC19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37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E0329-B98A-4016-850A-D2D35579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17A17-404E-4D65-971A-965192480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C29296-537E-44B3-86AD-FA04C5870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1BB7C3-F0FE-495F-A777-5EB242F0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BFFBBF-610A-4D01-874F-658120359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B5638B-BFD3-46D6-9198-4905FAAB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D805D-377E-443A-BBC5-B70D62E3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EBFB8F-3895-4BB6-95C4-C9AEFBA6B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5AE6CC-D3D7-434F-A2F5-0E3B082E4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99C803-71E6-4393-97B1-734013FFD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7933983-4A5D-4443-AF3A-9A3144596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C77AC7-3E1D-483C-A414-BDB4E3EB4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9309-37F7-44EB-BD41-3DCAE722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4D9715-A7AD-4B25-88D7-8163BE73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7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E9D00-0713-4336-AD88-764919B43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594C12-85A3-4DE4-BBE2-043CA1EB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33FEE9-5D93-4493-99D1-1C4B5825C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97F6AC-7CEA-47FD-9687-A5D681F79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1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32472F-F86B-4E5F-8CE2-EAB01E7B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A9551B-9497-4A86-A4E0-7D42733D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67356-BA66-46EC-AB2B-78EA3DE30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19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B756A-3B41-4418-9F77-51A6439E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725109-2D17-4F28-A0F9-DDC8313C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2CDDD1-D344-4B15-A115-25054507A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0EF9AD-A4A0-45B7-A817-2177CD76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3CEFE2-9EE5-4757-927B-B2264133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00DA5D-B273-4F21-8BC4-2497C608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84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5AF23-582C-49F2-BE88-496E21AF7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B4B76F-E04C-46DB-98C9-420533593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CBA3F9-14B3-4C6B-BCEC-1E004C1FA3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CE7768-4CE5-491D-A710-1B5A4073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CBE52-4A7E-48E5-B45A-4397130D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BECD94-0D85-48DF-905D-EF6BCD7E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E532E-D734-41FA-A2C3-D7886C6A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3C4A0F-1F0B-4A0B-BDA7-44CAF431C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66A0C-9942-44B3-9630-03AE6B725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E59E-D925-4EC6-9339-5944EFC15F3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2EBCD-42EB-43E2-B5DA-33C5CA6E1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DD3D02-7AE3-4F4B-853B-DBB03D1E2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D1F4B-EB54-4C92-95FF-628C7EF65D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6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hyperlink" Target="https://esu.com.ua/article-88753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Sankt_Peterburh_mst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Krimska_viyn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Artemivsk_mst" TargetMode="External"/><Relationship Id="rId11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Galychyna" TargetMode="External"/><Relationship Id="rId5" Type="http://schemas.openxmlformats.org/officeDocument/2006/relationships/image" Target="../media/image31.png"/><Relationship Id="rId10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Shevchenko_Taras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://resource.history.org.ua/cgi-bin/eiu/history.exe?Z21ID=&amp;I21DBN=EIU&amp;P21DBN=EIU&amp;S21STN=1&amp;S21REF=10&amp;S21FMT=eiu_all&amp;C21COM=S&amp;S21CNR=20&amp;S21P01=0&amp;S21P02=0&amp;S21P03=TRN=&amp;S21COLORTERMS=0&amp;S21STR=Osnova_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su.com.ua/article-29238" TargetMode="External"/><Relationship Id="rId2" Type="http://schemas.openxmlformats.org/officeDocument/2006/relationships/hyperlink" Target="https://esu.com.ua/article-1310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/index.php?title=%D0%94%D1%8F%D1%87%D0%B5%D0%BD%D0%BA%D0%BE_%D0%A1%D0%B5%D1%80%D0%B3%D1%96%D0%B9_%D0%A1%D0%B5%D1%80%D0%B3%D1%96%D0%B9%D0%BE%D0%B2%D0%B8%D1%87&amp;veaction=edit&amp;section=1" TargetMode="External"/><Relationship Id="rId13" Type="http://schemas.openxmlformats.org/officeDocument/2006/relationships/hyperlink" Target="https://uk.wikipedia.org/wiki/%D0%9A%D0%B8%D1%97%D0%B2%D1%81%D1%8C%D0%BA%D0%B8%D0%B9_%D0%BC%D0%B5%D0%B4%D0%B8%D1%87%D0%BD%D0%B8%D0%B9_%D1%96%D0%BD%D1%81%D1%82%D0%B8%D1%82%D1%83%D1%82" TargetMode="External"/><Relationship Id="rId18" Type="http://schemas.openxmlformats.org/officeDocument/2006/relationships/hyperlink" Target="https://uk.wikipedia.org/wiki/%D0%9D%D0%B0%D1%86%D1%96%D0%BE%D0%BD%D0%B0%D0%BB%D1%8C%D0%BD%D0%B0_%D0%BF%D1%80%D0%B5%D0%BC%D1%96%D1%8F_%D0%A3%D0%BA%D1%80%D0%B0%D1%97%D0%BD%D0%B8_%D1%96%D0%BC%D0%B5%D0%BD%D1%96_%D0%A2%D0%B0%D1%80%D0%B0%D1%81%D0%B0_%D0%A8%D0%B5%D0%B2%D1%87%D0%B5%D0%BD%D0%BA%D0%B0" TargetMode="External"/><Relationship Id="rId26" Type="http://schemas.openxmlformats.org/officeDocument/2006/relationships/hyperlink" Target="https://uk.wikipedia.org/wiki/%D0%A1%D0%BF%D0%BE%D0%BB%D1%83%D1%87%D0%B5%D0%BD%D1%96_%D0%A8%D1%82%D0%B0%D1%82%D0%B8_%D0%90%D0%BC%D0%B5%D1%80%D0%B8%D0%BA%D0%B8" TargetMode="External"/><Relationship Id="rId3" Type="http://schemas.openxmlformats.org/officeDocument/2006/relationships/hyperlink" Target="https://uk.wikipedia.org/wiki/1945" TargetMode="External"/><Relationship Id="rId21" Type="http://schemas.openxmlformats.org/officeDocument/2006/relationships/hyperlink" Target="https://uk.wikipedia.org/wiki/%D0%9C%D0%B8%D0%BA%D0%BE%D0%BB%D0%B0_%D0%92%D0%B0%D0%B2%D0%B8%D0%BB%D0%BE%D0%B2_(%D1%84%D1%96%D0%BB%D1%8C%D0%BC)" TargetMode="External"/><Relationship Id="rId7" Type="http://schemas.openxmlformats.org/officeDocument/2006/relationships/hyperlink" Target="https://uk.wikipedia.org/wiki/%D0%94%D1%8F%D1%87%D0%B5%D0%BD%D0%BA%D0%BE_%D0%9C%D0%B0%D1%80%D0%B8%D0%BD%D0%B0_%D0%AE%D1%80%D1%96%D1%97%D0%B2%D0%BD%D0%B0" TargetMode="External"/><Relationship Id="rId12" Type="http://schemas.openxmlformats.org/officeDocument/2006/relationships/hyperlink" Target="https://uk.wikipedia.org/wiki/1966" TargetMode="External"/><Relationship Id="rId17" Type="http://schemas.openxmlformats.org/officeDocument/2006/relationships/hyperlink" Target="https://uk.wikipedia.org/wiki/%D0%94%D1%8F%D1%87%D0%B5%D0%BD%D0%BA%D0%BE_%D0%A1%D0%B5%D1%80%D0%B3%D1%96%D0%B9_%D0%A1%D0%B5%D1%80%D0%B3%D1%96%D0%B9%D0%BE%D0%B2%D0%B8%D1%87#cite_note-6" TargetMode="External"/><Relationship Id="rId25" Type="http://schemas.openxmlformats.org/officeDocument/2006/relationships/hyperlink" Target="https://uk.wikipedia.org/wiki/%D0%9C%D0%BE%D1%81%D0%BA%D0%B2%D0%B0" TargetMode="External"/><Relationship Id="rId33" Type="http://schemas.openxmlformats.org/officeDocument/2006/relationships/image" Target="../media/image16.png"/><Relationship Id="rId2" Type="http://schemas.openxmlformats.org/officeDocument/2006/relationships/hyperlink" Target="https://uk.wikipedia.org/wiki/14_%D0%BA%D0%B2%D1%96%D1%82%D0%BD%D1%8F" TargetMode="External"/><Relationship Id="rId16" Type="http://schemas.openxmlformats.org/officeDocument/2006/relationships/hyperlink" Target="https://uk.wikipedia.org/wiki/%D0%92%D1%81%D0%B5%D1%80%D0%BE%D1%81%D1%96%D0%B9%D1%81%D1%8C%D0%BA%D0%B8%D0%B9_%D0%B4%D0%B5%D1%80%D0%B6%D0%B0%D0%B2%D0%BD%D0%B8%D0%B9_%D1%96%D0%BD%D1%81%D1%82%D0%B8%D1%82%D1%83%D1%82_%D0%BA%D1%96%D0%BD%D0%B5%D0%BC%D0%B0%D1%82%D0%BE%D0%B3%D1%80%D0%B0%D1%84%D1%96%D1%97" TargetMode="External"/><Relationship Id="rId20" Type="http://schemas.openxmlformats.org/officeDocument/2006/relationships/hyperlink" Target="https://uk.wikipedia.org/wiki/%D0%94%D1%8F%D1%87%D0%B5%D0%BD%D0%BA%D0%BE_%D0%A1%D0%B5%D1%80%D0%B3%D1%96%D0%B9_%D0%A1%D0%B5%D1%80%D0%B3%D1%96%D0%B9%D0%BE%D0%B2%D0%B8%D1%87#cite_note-7" TargetMode="External"/><Relationship Id="rId29" Type="http://schemas.openxmlformats.org/officeDocument/2006/relationships/hyperlink" Target="https://uk.wikipedia.org/wiki/%D0%94%D1%8F%D1%87%D0%B5%D0%BD%D0%BA%D0%BE_%D0%A1%D0%B5%D1%80%D0%B3%D1%96%D0%B9_%D0%A1%D0%B5%D1%80%D0%B3%D1%96%D0%B9%D0%BE%D0%B2%D0%B8%D1%87#cite_note-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4%D1%8F%D1%87%D0%B5%D0%BD%D0%BA%D0%BE_%D0%A1%D0%B5%D1%80%D0%B3%D1%96%D0%B9_%D0%A1%D0%B5%D1%80%D0%B3%D1%96%D0%B9%D0%BE%D0%B2%D0%B8%D1%87#cite_note-4" TargetMode="External"/><Relationship Id="rId11" Type="http://schemas.openxmlformats.org/officeDocument/2006/relationships/hyperlink" Target="https://uk.wikipedia.org/wiki/%D0%94%D1%8F%D1%87%D0%B5%D0%BD%D0%BA%D0%BE_%D0%A1%D0%B5%D1%80%D0%B3%D1%96%D0%B9_%D0%A1%D1%82%D0%B5%D0%BF%D0%B0%D0%BD%D0%BE%D0%B2%D0%B8%D1%87" TargetMode="External"/><Relationship Id="rId24" Type="http://schemas.openxmlformats.org/officeDocument/2006/relationships/hyperlink" Target="https://uk.wikipedia.org/wiki/2009" TargetMode="External"/><Relationship Id="rId32" Type="http://schemas.openxmlformats.org/officeDocument/2006/relationships/hyperlink" Target="https://uk.wikipedia.org/wiki/%D0%94%D1%8F%D1%87%D0%B5%D0%BD%D0%BA%D0%BE_%D0%A1%D0%B5%D1%80%D0%B3%D1%96%D0%B9_%D0%A1%D0%B5%D1%80%D0%B3%D1%96%D0%B9%D0%BE%D0%B2%D0%B8%D1%87#cite_note-11" TargetMode="External"/><Relationship Id="rId5" Type="http://schemas.openxmlformats.org/officeDocument/2006/relationships/hyperlink" Target="https://uk.wikipedia.org/wiki/2022" TargetMode="External"/><Relationship Id="rId15" Type="http://schemas.openxmlformats.org/officeDocument/2006/relationships/hyperlink" Target="https://uk.wikipedia.org/wiki/1989" TargetMode="External"/><Relationship Id="rId23" Type="http://schemas.openxmlformats.org/officeDocument/2006/relationships/hyperlink" Target="https://uk.wikipedia.org/wiki/%D0%93%D0%B5%D1%82%D1%8C%D0%BC%D0%B0%D0%BD%D1%81%D1%8C%D0%BA%D1%96_%D0%BA%D0%BB%D0%B5%D0%B9%D0%BD%D0%BE%D0%B4%D0%B8" TargetMode="External"/><Relationship Id="rId28" Type="http://schemas.openxmlformats.org/officeDocument/2006/relationships/hyperlink" Target="https://uk.wikipedia.org/wiki/%D0%94%D1%8F%D1%87%D0%B5%D0%BD%D0%BA%D0%BE_%D0%A1%D0%B5%D1%80%D0%B3%D1%96%D0%B9_%D0%A1%D0%B5%D1%80%D0%B3%D1%96%D0%B9%D0%BE%D0%B2%D0%B8%D1%87#cite_note-8" TargetMode="External"/><Relationship Id="rId10" Type="http://schemas.openxmlformats.org/officeDocument/2006/relationships/hyperlink" Target="https://uk.wikipedia.org/wiki/%D0%9A%D0%B8%D1%97%D0%B2" TargetMode="External"/><Relationship Id="rId19" Type="http://schemas.openxmlformats.org/officeDocument/2006/relationships/hyperlink" Target="https://uk.wikipedia.org/wiki/%D0%9D%D0%B0%D1%86%D1%96%D0%BE%D0%BD%D0%B0%D0%BB%D1%8C%D0%BD%D0%B0_%D0%BA%D1%96%D0%BD%D0%B5%D0%BC%D0%B0%D1%82%D0%B5%D0%BA%D0%B0_%D0%A3%D0%BA%D1%80%D0%B0%D1%97%D0%BD%D0%B8" TargetMode="External"/><Relationship Id="rId31" Type="http://schemas.openxmlformats.org/officeDocument/2006/relationships/hyperlink" Target="https://uk.wikipedia.org/wiki/%D0%94%D1%8F%D1%87%D0%B5%D0%BD%D0%BA%D0%BE_%D0%A1%D0%B5%D1%80%D0%B3%D1%96%D0%B9_%D0%A1%D0%B5%D1%80%D0%B3%D1%96%D0%B9%D0%BE%D0%B2%D0%B8%D1%87#cite_note-10" TargetMode="External"/><Relationship Id="rId4" Type="http://schemas.openxmlformats.org/officeDocument/2006/relationships/hyperlink" Target="https://uk.wikipedia.org/wiki/5_%D1%82%D1%80%D0%B0%D0%B2%D0%BD%D1%8F" TargetMode="External"/><Relationship Id="rId9" Type="http://schemas.openxmlformats.org/officeDocument/2006/relationships/hyperlink" Target="https://uk.wikipedia.org/w/index.php?title=%D0%94%D1%8F%D1%87%D0%B5%D0%BD%D0%BA%D0%BE_%D0%A1%D0%B5%D1%80%D0%B3%D1%96%D0%B9_%D0%A1%D0%B5%D1%80%D0%B3%D1%96%D0%B9%D0%BE%D0%B2%D0%B8%D1%87&amp;action=edit&amp;section=1" TargetMode="External"/><Relationship Id="rId14" Type="http://schemas.openxmlformats.org/officeDocument/2006/relationships/hyperlink" Target="https://uk.wikipedia.org/wiki/%D0%94%D1%8F%D1%87%D0%B5%D0%BD%D0%BA%D0%BE_%D0%A1%D0%B5%D1%80%D0%B3%D1%96%D0%B9_%D0%A1%D0%B5%D1%80%D0%B3%D1%96%D0%B9%D0%BE%D0%B2%D0%B8%D1%87#cite_note-5" TargetMode="External"/><Relationship Id="rId22" Type="http://schemas.openxmlformats.org/officeDocument/2006/relationships/hyperlink" Target="https://uk.wikipedia.org/wiki/%D0%93%D0%BE%D0%BB%D0%BE%D0%B4_33" TargetMode="External"/><Relationship Id="rId27" Type="http://schemas.openxmlformats.org/officeDocument/2006/relationships/hyperlink" Target="https://uk.wikipedia.org/wiki/%D0%9A%D0%B0%D0%BB%D1%96%D1%84%D0%BE%D1%80%D0%BD%D1%96%D1%8F" TargetMode="External"/><Relationship Id="rId30" Type="http://schemas.openxmlformats.org/officeDocument/2006/relationships/hyperlink" Target="https://uk.wikipedia.org/wiki/%D0%93%D0%BB%D0%B0%D0%B7%D0%B3%D0%B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1965" TargetMode="External"/><Relationship Id="rId13" Type="http://schemas.openxmlformats.org/officeDocument/2006/relationships/hyperlink" Target="https://uk.wikipedia.org/wiki/%D0%9A%D0%BE%D0%BB%D0%BE%D0%BC%D0%B8%D0%B9%D1%81%D1%8C%D0%BA%D0%B0_%D0%B3%D1%96%D0%BC%D0%BD%D0%B0%D0%B7%D1%96%D1%8F" TargetMode="External"/><Relationship Id="rId18" Type="http://schemas.openxmlformats.org/officeDocument/2006/relationships/hyperlink" Target="https://uk.wikipedia.org/wiki/%D0%9F%D0%B5%D1%80%D1%88%D0%B0_%D1%81%D0%B2%D1%96%D1%82%D0%BE%D0%B2%D0%B0_%D0%B2%D1%96%D0%B9%D0%BD%D0%B0" TargetMode="External"/><Relationship Id="rId26" Type="http://schemas.openxmlformats.org/officeDocument/2006/relationships/hyperlink" Target="https://uk.wikipedia.org/wiki/%D0%A2%D0%B8%D0%BA%D1%82%D0%BE%D1%80_%D0%86%D0%B2%D0%B0%D0%BD" TargetMode="External"/><Relationship Id="rId3" Type="http://schemas.openxmlformats.org/officeDocument/2006/relationships/hyperlink" Target="https://uk.wikipedia.org/wiki/1895" TargetMode="External"/><Relationship Id="rId21" Type="http://schemas.openxmlformats.org/officeDocument/2006/relationships/hyperlink" Target="https://uk.wikipedia.org/wiki/%D0%9C%D0%B0%D0%BA%D1%96%D0%B2%D0%BA%D0%B0_(%D0%B3%D0%BE%D1%80%D0%B0)" TargetMode="External"/><Relationship Id="rId7" Type="http://schemas.openxmlformats.org/officeDocument/2006/relationships/hyperlink" Target="https://uk.wikipedia.org/wiki/16_%D0%B6%D0%BE%D0%B2%D1%82%D0%BD%D1%8F" TargetMode="External"/><Relationship Id="rId12" Type="http://schemas.openxmlformats.org/officeDocument/2006/relationships/hyperlink" Target="https://uk.wikipedia.org/wiki/%D0%9F%D0%B8%D1%81%D1%8C%D0%BC%D0%B5%D0%BD%D0%BD%D0%B8%D0%BA" TargetMode="External"/><Relationship Id="rId17" Type="http://schemas.openxmlformats.org/officeDocument/2006/relationships/hyperlink" Target="https://uk.wikipedia.org/wiki/%D0%A3%D0%BD%D1%96%D0%B2%D0%B5%D1%80%D1%81%D0%B8%D1%82%D0%B5%D1%82" TargetMode="External"/><Relationship Id="rId25" Type="http://schemas.openxmlformats.org/officeDocument/2006/relationships/hyperlink" Target="https://uk.wikipedia.org/wiki/%D0%9C%D0%B0%D1%80%D1%96%D0%B9%D0%BA%D0%B0_%D0%9F%D1%96%D0%B4%D0%B3%D1%96%D1%80%D1%8F%D0%BD%D0%BA%D0%B0" TargetMode="External"/><Relationship Id="rId33" Type="http://schemas.openxmlformats.org/officeDocument/2006/relationships/image" Target="../media/image17.png"/><Relationship Id="rId2" Type="http://schemas.openxmlformats.org/officeDocument/2006/relationships/hyperlink" Target="https://uk.wikipedia.org/wiki/18_%D0%BA%D0%B2%D1%96%D1%82%D0%BD%D1%8F" TargetMode="External"/><Relationship Id="rId16" Type="http://schemas.openxmlformats.org/officeDocument/2006/relationships/hyperlink" Target="https://uk.wikipedia.org/wiki/%D0%A4%D1%96%D0%BB%D0%BE%D1%81%D0%BE%D1%84" TargetMode="External"/><Relationship Id="rId20" Type="http://schemas.openxmlformats.org/officeDocument/2006/relationships/hyperlink" Target="https://uk.wikipedia.org/wiki/%D0%9F%D1%96%D0%B4%D1%85%D0%BE%D1%80%D1%83%D0%BD%D0%B6%D0%B8%D0%B9" TargetMode="External"/><Relationship Id="rId29" Type="http://schemas.openxmlformats.org/officeDocument/2006/relationships/hyperlink" Target="https://uk.wikipedia.org/wiki/%D0%9D%D0%B0%D1%80%D0%BE%D0%B4%D0%BD%D0%B0_%D1%81%D0%BF%D1%80%D0%B0%D0%B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86%D0%B2%D0%B0%D0%BD%D0%BE-%D0%A4%D1%80%D0%B0%D0%BD%D0%BA%D1%96%D0%B2%D1%81%D1%8C%D0%BA%D0%B0_%D0%BE%D0%B1%D0%BB%D0%B0%D1%81%D1%82%D1%8C" TargetMode="External"/><Relationship Id="rId11" Type="http://schemas.openxmlformats.org/officeDocument/2006/relationships/hyperlink" Target="https://uk.wikipedia.org/wiki/%D0%9F%D0%BE%D0%B5%D1%82" TargetMode="External"/><Relationship Id="rId24" Type="http://schemas.openxmlformats.org/officeDocument/2006/relationships/hyperlink" Target="https://uk.wikipedia.org/wiki/%D0%9D%D0%B0%D1%87%D0%B0%D0%BB%D1%8C%D0%BD%D0%B0_%D0%9A%D0%BE%D0%BC%D0%B0%D0%BD%D0%B4%D0%B0_%D0%A3%D0%BA%D1%80%D0%B0%D1%97%D0%BD%D1%81%D1%8C%D0%BA%D0%BE%D1%97_%D0%93%D0%B0%D0%BB%D0%B8%D1%86%D1%8C%D0%BA%D0%BE%D1%97_%D0%90%D1%80%D0%BC%D1%96%D1%97" TargetMode="External"/><Relationship Id="rId32" Type="http://schemas.openxmlformats.org/officeDocument/2006/relationships/hyperlink" Target="https://uk.wikipedia.org/wiki/1956" TargetMode="External"/><Relationship Id="rId5" Type="http://schemas.openxmlformats.org/officeDocument/2006/relationships/hyperlink" Target="https://uk.wikipedia.org/wiki/%D0%9D%D0%B0%D0%B4%D0%B2%D1%96%D1%80%D0%BD%D1%8F%D0%BD%D1%81%D1%8C%D0%BA%D0%B8%D0%B9_%D1%80%D0%B0%D0%B9%D0%BE%D0%BD" TargetMode="External"/><Relationship Id="rId15" Type="http://schemas.openxmlformats.org/officeDocument/2006/relationships/hyperlink" Target="https://uk.wikipedia.org/wiki/%D0%9B%D1%8C%D0%B2%D1%96%D0%B2" TargetMode="External"/><Relationship Id="rId23" Type="http://schemas.openxmlformats.org/officeDocument/2006/relationships/hyperlink" Target="https://uk.wikipedia.org/wiki/%D0%84%D0%B2%D1%88%D0%B0%D0%BD_%D0%9C%D0%B8%D0%BA%D0%BE%D0%BB%D0%B0" TargetMode="External"/><Relationship Id="rId28" Type="http://schemas.openxmlformats.org/officeDocument/2006/relationships/hyperlink" Target="https://uk.wikipedia.org/wiki/%D0%A4%D0%B5%D0%B9%D0%BB%D0%B5%D1%82%D0%BE%D0%BD" TargetMode="External"/><Relationship Id="rId10" Type="http://schemas.openxmlformats.org/officeDocument/2006/relationships/hyperlink" Target="https://uk.wikipedia.org/wiki/%D0%96%D1%83%D1%80%D0%BD%D0%B0%D0%BB%D1%96%D1%81%D1%82" TargetMode="External"/><Relationship Id="rId19" Type="http://schemas.openxmlformats.org/officeDocument/2006/relationships/hyperlink" Target="https://uk.wikipedia.org/wiki/%D0%A3%D0%BA%D1%80%D0%B0%D1%97%D0%BD%D1%81%D1%8C%D0%BA%D1%96_%D0%A1%D1%96%D1%87%D0%BE%D0%B2%D1%96_%D0%A1%D1%82%D1%80%D1%96%D0%BB%D1%8C%D1%86%D1%96" TargetMode="External"/><Relationship Id="rId31" Type="http://schemas.openxmlformats.org/officeDocument/2006/relationships/hyperlink" Target="https://uk.wikipedia.org/wiki/1945" TargetMode="External"/><Relationship Id="rId4" Type="http://schemas.openxmlformats.org/officeDocument/2006/relationships/hyperlink" Target="https://uk.wikipedia.org/wiki/%D0%9B%D0%B0%D0%BD%D1%87%D0%B8%D0%BD" TargetMode="External"/><Relationship Id="rId9" Type="http://schemas.openxmlformats.org/officeDocument/2006/relationships/hyperlink" Target="https://uk.wikipedia.org/wiki/%D0%9A%D0%BE%D0%BB%D0%BE%D0%BC%D0%B8%D1%8F" TargetMode="External"/><Relationship Id="rId14" Type="http://schemas.openxmlformats.org/officeDocument/2006/relationships/hyperlink" Target="https://uk.wikipedia.org/wiki/%D0%92%D1%96%D0%BA%D1%96%D0%BF%D0%B5%D0%B4%D1%96%D1%8F:%D0%A1%D0%BB%D0%BE%D0%B2%D0%B0-%D0%BF%D0%B0%D1%80%D0%B0%D0%B7%D0%B8%D1%82%D0%B8" TargetMode="External"/><Relationship Id="rId22" Type="http://schemas.openxmlformats.org/officeDocument/2006/relationships/hyperlink" Target="https://uk.wikipedia.org/wiki/%D0%93%D0%B0%D0%B9%D0%B2%D0%BE%D1%80%D0%BE%D0%BD%D1%81%D1%8C%D0%BA%D0%B8%D0%B9_%D0%9C%D0%B8%D1%85%D0%B0%D0%B9%D0%BB%D0%BE" TargetMode="External"/><Relationship Id="rId27" Type="http://schemas.openxmlformats.org/officeDocument/2006/relationships/hyperlink" Target="https://uk.wikipedia.org/wiki/%D0%A0%D0%B5%D0%B4%D0%B0%D0%BA%D1%82%D0%BE%D1%80" TargetMode="External"/><Relationship Id="rId30" Type="http://schemas.openxmlformats.org/officeDocument/2006/relationships/hyperlink" Target="https://uk.wikipedia.org/wiki/%D0%94%D0%B7%D0%B2%D1%96%D0%BD%D0%BE%D1%87%D0%BE%D0%B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su.com.ua/article-32114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13E257-144D-4831-9EAA-5BC90359E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51958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39A442-03DF-456B-A219-F59F0F430BF6}"/>
              </a:ext>
            </a:extLst>
          </p:cNvPr>
          <p:cNvSpPr/>
          <p:nvPr/>
        </p:nvSpPr>
        <p:spPr>
          <a:xfrm>
            <a:off x="3083997" y="406006"/>
            <a:ext cx="74375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М</a:t>
            </a:r>
            <a:r>
              <a:rPr lang="ru-RU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айстри</a:t>
            </a:r>
            <a:r>
              <a:rPr lang="ru-RU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українського</a:t>
            </a:r>
            <a:r>
              <a:rPr lang="ru-RU" sz="36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письменства</a:t>
            </a:r>
            <a:r>
              <a:rPr lang="en-US" sz="3600" b="1" dirty="0">
                <a:ln/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3600" b="1" dirty="0">
              <a:ln/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п</a:t>
            </a:r>
            <a:r>
              <a:rPr lang="ru-RU" sz="36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исьменники-ювіляри</a:t>
            </a:r>
            <a:r>
              <a:rPr lang="ru-RU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2025</a:t>
            </a:r>
          </a:p>
          <a:p>
            <a:pPr algn="ctr"/>
            <a:endParaRPr lang="ru-RU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C0AE19-8AF3-4391-9D55-77B327252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568" y="2522566"/>
            <a:ext cx="1421370" cy="985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35CB024-0B7D-4484-A25D-0D35028BC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2968" y="360663"/>
            <a:ext cx="1783507" cy="1543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70AB40-1D0B-4320-83BE-F7BC8FE05D60}"/>
              </a:ext>
            </a:extLst>
          </p:cNvPr>
          <p:cNvSpPr txBox="1"/>
          <p:nvPr/>
        </p:nvSpPr>
        <p:spPr>
          <a:xfrm>
            <a:off x="2721098" y="3031832"/>
            <a:ext cx="1456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Грушевський</a:t>
            </a:r>
          </a:p>
          <a:p>
            <a:r>
              <a:rPr lang="uk-UA" sz="1200" b="1" i="1" dirty="0"/>
              <a:t>     Григорій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9721C2-DAF6-4E42-B7F5-142397598EC8}"/>
              </a:ext>
            </a:extLst>
          </p:cNvPr>
          <p:cNvSpPr txBox="1"/>
          <p:nvPr/>
        </p:nvSpPr>
        <p:spPr>
          <a:xfrm>
            <a:off x="4020237" y="4195984"/>
            <a:ext cx="1456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Рубчак</a:t>
            </a:r>
          </a:p>
          <a:p>
            <a:r>
              <a:rPr lang="uk-UA" sz="1200" b="1" i="1" dirty="0"/>
              <a:t>  Богдан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6A9FA5-E1FA-42D4-AF65-741A970F4469}"/>
              </a:ext>
            </a:extLst>
          </p:cNvPr>
          <p:cNvSpPr txBox="1"/>
          <p:nvPr/>
        </p:nvSpPr>
        <p:spPr>
          <a:xfrm rot="20636798">
            <a:off x="5310445" y="5526273"/>
            <a:ext cx="1456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Дніпровський </a:t>
            </a:r>
          </a:p>
          <a:p>
            <a:r>
              <a:rPr lang="uk-UA" sz="1200" b="1" i="1" dirty="0"/>
              <a:t>         Іван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F73DED-EF08-4C43-9B9F-CF10B0B64F19}"/>
              </a:ext>
            </a:extLst>
          </p:cNvPr>
          <p:cNvSpPr txBox="1"/>
          <p:nvPr/>
        </p:nvSpPr>
        <p:spPr>
          <a:xfrm>
            <a:off x="6378439" y="5867617"/>
            <a:ext cx="1456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Ткаченко Всеволод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40BBE1-7E04-433A-8D3F-BB87DFA3D042}"/>
              </a:ext>
            </a:extLst>
          </p:cNvPr>
          <p:cNvSpPr txBox="1"/>
          <p:nvPr/>
        </p:nvSpPr>
        <p:spPr>
          <a:xfrm rot="817992">
            <a:off x="7768041" y="5856968"/>
            <a:ext cx="1456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Рильський</a:t>
            </a:r>
          </a:p>
          <a:p>
            <a:r>
              <a:rPr lang="uk-UA" sz="1200" b="1" i="1" dirty="0"/>
              <a:t>  Максим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4D5CD3-30B8-4666-B7BC-40C6EE40F4E6}"/>
              </a:ext>
            </a:extLst>
          </p:cNvPr>
          <p:cNvSpPr txBox="1"/>
          <p:nvPr/>
        </p:nvSpPr>
        <p:spPr>
          <a:xfrm>
            <a:off x="6052964" y="3872770"/>
            <a:ext cx="1782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Михайло Вербицький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D9625B-5F24-420B-95DB-8680C2C91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0151" y="1840800"/>
            <a:ext cx="3006861" cy="19993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F9DAD71-3843-419C-9359-BC804C566B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2480" y="1377231"/>
            <a:ext cx="1372842" cy="1718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823E3A4-3252-440A-8AE7-652748BB0A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548" y="2243922"/>
            <a:ext cx="1339524" cy="2013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20B0444-024E-4767-AD88-802043C66B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313664">
            <a:off x="5060724" y="3972672"/>
            <a:ext cx="1156513" cy="17489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2692DA7-A7A8-4C17-8FFB-02398D908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15404" y="4301859"/>
            <a:ext cx="1247021" cy="16848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32FCC88-C213-4932-963B-546BC35D5B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386431">
            <a:off x="7733399" y="4276064"/>
            <a:ext cx="1726151" cy="1726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B60A4C1-FA0C-41DA-B022-91652F115C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63619" y="3498894"/>
            <a:ext cx="1970796" cy="2317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B52BE95-00C6-4D77-8E89-CD7C0EC39B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94870" y="1650261"/>
            <a:ext cx="1541816" cy="2304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B27BFC5-C467-440A-BD31-B3BF0EEBC64A}"/>
              </a:ext>
            </a:extLst>
          </p:cNvPr>
          <p:cNvSpPr txBox="1"/>
          <p:nvPr/>
        </p:nvSpPr>
        <p:spPr>
          <a:xfrm>
            <a:off x="9867201" y="5884664"/>
            <a:ext cx="1667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 err="1"/>
              <a:t>Коховський</a:t>
            </a:r>
            <a:r>
              <a:rPr lang="uk-UA" sz="1200" b="1" i="1" dirty="0"/>
              <a:t> Всеволод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4C5E9F-6249-477F-844C-1F837B75FDE9}"/>
              </a:ext>
            </a:extLst>
          </p:cNvPr>
          <p:cNvSpPr txBox="1"/>
          <p:nvPr/>
        </p:nvSpPr>
        <p:spPr>
          <a:xfrm>
            <a:off x="8634752" y="3993745"/>
            <a:ext cx="1456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i="1" dirty="0"/>
              <a:t>Вдовиченко </a:t>
            </a:r>
          </a:p>
          <a:p>
            <a:r>
              <a:rPr lang="uk-UA" sz="1200" b="1" i="1" dirty="0"/>
              <a:t>              Галина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D2A4CEA-58CF-4968-9E64-F8F3B7EBC6A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38898"/>
          <a:stretch/>
        </p:blipFill>
        <p:spPr>
          <a:xfrm>
            <a:off x="10200797" y="1240718"/>
            <a:ext cx="1684532" cy="15438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7407FF3-DA59-4CE9-AEC7-B685FB29F636}"/>
              </a:ext>
            </a:extLst>
          </p:cNvPr>
          <p:cNvSpPr txBox="1"/>
          <p:nvPr/>
        </p:nvSpPr>
        <p:spPr>
          <a:xfrm>
            <a:off x="10350568" y="912146"/>
            <a:ext cx="122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/>
              <a:t>БЕРЕЗЕНЬ</a:t>
            </a:r>
          </a:p>
          <a:p>
            <a:r>
              <a:rPr lang="uk-UA" b="1" i="1" dirty="0"/>
              <a:t>     2025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15746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E57A08-0394-40F6-86B6-4130223DF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E27E5FA-5B38-4833-9713-4A3D6DDCE32D}"/>
              </a:ext>
            </a:extLst>
          </p:cNvPr>
          <p:cNvSpPr/>
          <p:nvPr/>
        </p:nvSpPr>
        <p:spPr>
          <a:xfrm>
            <a:off x="5356297" y="229105"/>
            <a:ext cx="30731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Богдан Рубчак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78EB610-B436-41EC-8FA6-3E6E43FC28BF}"/>
              </a:ext>
            </a:extLst>
          </p:cNvPr>
          <p:cNvSpPr/>
          <p:nvPr/>
        </p:nvSpPr>
        <p:spPr>
          <a:xfrm>
            <a:off x="328474" y="3298055"/>
            <a:ext cx="25834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6 березня 90 років</a:t>
            </a:r>
          </a:p>
          <a:p>
            <a:pPr algn="ctr"/>
            <a:r>
              <a:rPr lang="uk-UA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 </a:t>
            </a:r>
          </a:p>
          <a:p>
            <a:pPr algn="ctr"/>
            <a:r>
              <a:rPr lang="uk-UA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Бог</a:t>
            </a:r>
            <a:r>
              <a:rPr lang="uk-UA" b="1" dirty="0">
                <a:ln/>
                <a:solidFill>
                  <a:schemeClr val="accent2">
                    <a:lumMod val="50000"/>
                  </a:schemeClr>
                </a:solidFill>
              </a:rPr>
              <a:t>дана Рубчака</a:t>
            </a:r>
          </a:p>
          <a:p>
            <a:pPr algn="ctr"/>
            <a:r>
              <a:rPr lang="uk-UA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(1935-2018)</a:t>
            </a:r>
            <a:r>
              <a:rPr lang="ru-RU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0F0F7D-408F-468E-B5E6-68F39EB50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50" y="4659067"/>
            <a:ext cx="1889924" cy="18899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28F1FF-84B5-488F-AAB1-F5A8AED4D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438912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39BC05C-F5F5-4FE8-89C5-D1836A055820}"/>
              </a:ext>
            </a:extLst>
          </p:cNvPr>
          <p:cNvSpPr/>
          <p:nvPr/>
        </p:nvSpPr>
        <p:spPr>
          <a:xfrm>
            <a:off x="3027285" y="1070567"/>
            <a:ext cx="8501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rgbClr val="000000"/>
                </a:solidFill>
                <a:latin typeface="PT Sans"/>
              </a:rPr>
              <a:t>РУБЧАК Богдан (6 </a:t>
            </a:r>
            <a:r>
              <a:rPr lang="ru-RU" sz="1400" b="1" i="1" dirty="0" err="1">
                <a:solidFill>
                  <a:srgbClr val="000000"/>
                </a:solidFill>
                <a:latin typeface="PT Sans"/>
              </a:rPr>
              <a:t>березня</a:t>
            </a:r>
            <a:r>
              <a:rPr lang="ru-RU" sz="1400" b="1" i="1" dirty="0">
                <a:solidFill>
                  <a:srgbClr val="000000"/>
                </a:solidFill>
                <a:latin typeface="PT Sans"/>
              </a:rPr>
              <a:t> 1935, Калуш) — </a:t>
            </a:r>
            <a:r>
              <a:rPr lang="ru-RU" sz="1400" b="1" i="1" dirty="0" err="1">
                <a:solidFill>
                  <a:srgbClr val="000000"/>
                </a:solidFill>
                <a:latin typeface="PT Sans"/>
              </a:rPr>
              <a:t>письменник</a:t>
            </a:r>
            <a:r>
              <a:rPr lang="ru-RU" sz="1400" b="1" i="1" dirty="0">
                <a:solidFill>
                  <a:srgbClr val="000000"/>
                </a:solidFill>
                <a:latin typeface="PT Sans"/>
              </a:rPr>
              <a:t> (поет, </a:t>
            </a:r>
            <a:r>
              <a:rPr lang="ru-RU" sz="1400" b="1" i="1" dirty="0" err="1">
                <a:solidFill>
                  <a:srgbClr val="000000"/>
                </a:solidFill>
                <a:latin typeface="PT Sans"/>
              </a:rPr>
              <a:t>літературознавець</a:t>
            </a:r>
            <a:r>
              <a:rPr lang="ru-RU" sz="1400" b="1" i="1" dirty="0">
                <a:solidFill>
                  <a:srgbClr val="000000"/>
                </a:solidFill>
                <a:latin typeface="PT Sans"/>
              </a:rPr>
              <a:t>, </a:t>
            </a:r>
            <a:r>
              <a:rPr lang="ru-RU" sz="1400" b="1" i="1" dirty="0" err="1">
                <a:solidFill>
                  <a:srgbClr val="000000"/>
                </a:solidFill>
                <a:latin typeface="PT Sans"/>
              </a:rPr>
              <a:t>есеїст</a:t>
            </a:r>
            <a:r>
              <a:rPr lang="ru-RU" sz="1400" b="1" i="1" dirty="0">
                <a:solidFill>
                  <a:srgbClr val="000000"/>
                </a:solidFill>
                <a:latin typeface="PT Sans"/>
              </a:rPr>
              <a:t>). 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Автор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збірок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поезій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співредактор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і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співупорядник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книжок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представник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модернізму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в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українській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поезії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1960-их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років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, член Нью-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Йоркської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групи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. З 1948 у США: з 1968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викладач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у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Рутґерському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, з 1973 — в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Іллінойському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університетах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.</a:t>
            </a:r>
          </a:p>
          <a:p>
            <a:pPr algn="just"/>
            <a:r>
              <a:rPr lang="ru-RU" sz="1400" dirty="0" err="1">
                <a:solidFill>
                  <a:srgbClr val="000000"/>
                </a:solidFill>
                <a:latin typeface="PT Sans"/>
              </a:rPr>
              <a:t>Початкову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освіту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здобув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у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Калуші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, у 1943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році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з батьками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виїхав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до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Німеччини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, де в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нього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помирає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батько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. Богдан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залишився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в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таборі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переміщених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осіб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в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Діллінгені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, там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продовжував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свою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освіту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до 1948 року, а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відтак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виїхав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з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матір'ю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до Америки, замешкали вони у Нью-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Джерзі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PT Sans"/>
              </a:rPr>
              <a:t>У 1948—1952 роках Богдан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Рубчак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проживає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в Нью-Йорку,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опісля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переїздить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до Чикаго, де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успішно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закінчує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середню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школу — і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продовжує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свої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студії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в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університетах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Нейві-Пір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та Рузвельта.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Вивчає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мови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та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порівняльну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історію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світової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літератури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. Коли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Рубчакові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виповнився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21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рік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вийшла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його</a:t>
            </a:r>
            <a:endParaRPr lang="ru-RU" sz="1400" dirty="0">
              <a:solidFill>
                <a:srgbClr val="000000"/>
              </a:solidFill>
              <a:latin typeface="PT San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2727187-1538-4294-BF09-867CC56B24D8}"/>
              </a:ext>
            </a:extLst>
          </p:cNvPr>
          <p:cNvSpPr/>
          <p:nvPr/>
        </p:nvSpPr>
        <p:spPr>
          <a:xfrm>
            <a:off x="3048000" y="3317337"/>
            <a:ext cx="881552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PT Sans"/>
              </a:rPr>
              <a:t>перша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поетична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збірка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"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Камінний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сад",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присвячена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матері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. У 1958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році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Рубчака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призвали до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американського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війська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— і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він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два роки служив у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Кореї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. Повернувшись з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війська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у 1960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році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готує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другу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збірку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поезій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— "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Промениста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зрада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".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Поновлює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свої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студії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спершу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в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університеті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Рузвельта,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далі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— в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Чиказькому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університеті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, коли й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виходить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третя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його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збірка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поезій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— "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Дівчина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без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країни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" (1963).</a:t>
            </a:r>
          </a:p>
          <a:p>
            <a:pPr algn="just"/>
            <a:r>
              <a:rPr lang="ru-RU" sz="1400" dirty="0">
                <a:solidFill>
                  <a:srgbClr val="000000"/>
                </a:solidFill>
                <a:latin typeface="PT Sans"/>
              </a:rPr>
              <a:t>У 1964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році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Манітобський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університет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запрошує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Рубчака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на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викладача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славістики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.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Опісля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він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переїздить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до Нью-Йорка,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працює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в престижному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видавництві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"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Гарпер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-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енд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-Ров",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згодом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стає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директором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української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редакції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Радіо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"Свобода" в Нью-Йорку. У 1967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році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виходить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його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четверта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збірка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поезій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"Особиста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Кліо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",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присвячена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дружині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Мар'яні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. Через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кілька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років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стає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викладачем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славістики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в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університеті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Ратгерс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починає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працювати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над докторатом з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порівняльної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літератури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: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дисертацію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"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Теорія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метафори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" завершив і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захистив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у 1977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році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. А в 1974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році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стає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професором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славістики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й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україністики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в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Іллінойському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університеті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.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Довгі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роки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співробітничав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із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літературним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журналом "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Сучасність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".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Перекладає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з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англійської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німецької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французької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.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Вважається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одним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із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видатних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поетів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української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діаспори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.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Окрім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збірок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поезій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написав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понад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 100 статей та </a:t>
            </a:r>
            <a:r>
              <a:rPr lang="ru-RU" sz="1400" dirty="0" err="1">
                <a:solidFill>
                  <a:srgbClr val="000000"/>
                </a:solidFill>
                <a:latin typeface="PT Sans"/>
              </a:rPr>
              <a:t>есе</a:t>
            </a:r>
            <a:r>
              <a:rPr lang="ru-RU" sz="1400" dirty="0">
                <a:solidFill>
                  <a:srgbClr val="000000"/>
                </a:solidFill>
                <a:latin typeface="PT Sans"/>
              </a:rPr>
              <a:t>.</a:t>
            </a:r>
            <a:r>
              <a:rPr lang="ru-RU" sz="1400" dirty="0">
                <a:solidFill>
                  <a:srgbClr val="202122"/>
                </a:solidFill>
                <a:latin typeface="PT Sans"/>
              </a:rPr>
              <a:t> </a:t>
            </a:r>
          </a:p>
          <a:p>
            <a:pPr algn="just"/>
            <a:r>
              <a:rPr lang="ru-RU" sz="1400" dirty="0">
                <a:solidFill>
                  <a:srgbClr val="202122"/>
                </a:solidFill>
                <a:latin typeface="PT Sans"/>
              </a:rPr>
              <a:t>Помер 23 вересня 2018 року в </a:t>
            </a:r>
            <a:r>
              <a:rPr lang="ru-RU" sz="1400" dirty="0" err="1">
                <a:solidFill>
                  <a:srgbClr val="202122"/>
                </a:solidFill>
                <a:latin typeface="PT Sans"/>
              </a:rPr>
              <a:t>лікарні</a:t>
            </a:r>
            <a:r>
              <a:rPr lang="ru-RU" sz="1400" dirty="0">
                <a:solidFill>
                  <a:srgbClr val="202122"/>
                </a:solidFill>
                <a:latin typeface="PT Sans"/>
              </a:rPr>
              <a:t> у </a:t>
            </a:r>
            <a:r>
              <a:rPr lang="ru-RU" sz="1400" dirty="0" err="1">
                <a:solidFill>
                  <a:srgbClr val="202122"/>
                </a:solidFill>
                <a:latin typeface="PT Sans"/>
              </a:rPr>
              <a:t>штаті</a:t>
            </a:r>
            <a:r>
              <a:rPr lang="ru-RU" sz="1400" dirty="0">
                <a:solidFill>
                  <a:srgbClr val="202122"/>
                </a:solidFill>
                <a:latin typeface="PT Sans"/>
              </a:rPr>
              <a:t> Нью-</a:t>
            </a:r>
            <a:r>
              <a:rPr lang="ru-RU" sz="1400" dirty="0" err="1">
                <a:solidFill>
                  <a:srgbClr val="202122"/>
                </a:solidFill>
                <a:latin typeface="PT Sans"/>
              </a:rPr>
              <a:t>Джерсі</a:t>
            </a:r>
            <a:r>
              <a:rPr lang="ru-RU" sz="1400" dirty="0">
                <a:solidFill>
                  <a:srgbClr val="202122"/>
                </a:solidFill>
                <a:latin typeface="PT Sans"/>
              </a:rPr>
              <a:t> в США.</a:t>
            </a:r>
            <a:endParaRPr lang="ru-RU" sz="1400" dirty="0">
              <a:solidFill>
                <a:srgbClr val="000000"/>
              </a:solidFill>
              <a:latin typeface="PT San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EC2A4B-F32E-4C18-A3B6-CEA8A5214B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58" y="517997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4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A6CAE8-0E16-4DCA-AA19-318A8A6EC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D9D5B8-D102-4B4D-8A5F-FCE1BA37ABAE}"/>
              </a:ext>
            </a:extLst>
          </p:cNvPr>
          <p:cNvSpPr/>
          <p:nvPr/>
        </p:nvSpPr>
        <p:spPr>
          <a:xfrm>
            <a:off x="436116" y="3144146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9 березня 130 років 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Івана Дніпровського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(1895-1934)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6A89E7-FE88-4E76-B56C-C25E538D8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97" y="4775362"/>
            <a:ext cx="1889924" cy="188992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D129479-C0B8-464E-98E5-FC71DC3BAC31}"/>
              </a:ext>
            </a:extLst>
          </p:cNvPr>
          <p:cNvSpPr/>
          <p:nvPr/>
        </p:nvSpPr>
        <p:spPr>
          <a:xfrm>
            <a:off x="5480762" y="105013"/>
            <a:ext cx="39292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Іван Дніпровський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F15DA1-78E7-46AA-9E7F-476EC898EC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828" y="-1"/>
            <a:ext cx="438912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4AD5D8-EAD5-485B-B725-A17F9CAAB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646" y="207469"/>
            <a:ext cx="1743075" cy="26289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D28B652-18C7-497F-909F-35F8AC1DCDD9}"/>
              </a:ext>
            </a:extLst>
          </p:cNvPr>
          <p:cNvSpPr/>
          <p:nvPr/>
        </p:nvSpPr>
        <p:spPr>
          <a:xfrm>
            <a:off x="3115159" y="658869"/>
            <a:ext cx="862613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PT Sans"/>
              </a:rPr>
              <a:t>ДНІПРО́ВСЬКИЙ </a:t>
            </a:r>
            <a:r>
              <a:rPr lang="ru-RU" b="1" i="1" dirty="0" err="1">
                <a:latin typeface="PT Sans"/>
              </a:rPr>
              <a:t>Іван</a:t>
            </a:r>
            <a:r>
              <a:rPr lang="ru-RU" b="1" i="1" dirty="0">
                <a:latin typeface="PT Sans"/>
              </a:rPr>
              <a:t> </a:t>
            </a:r>
            <a:r>
              <a:rPr lang="ru-RU" sz="1600" b="1" i="1" dirty="0">
                <a:latin typeface="PT Sans"/>
              </a:rPr>
              <a:t>(</a:t>
            </a:r>
            <a:r>
              <a:rPr lang="ru-RU" sz="1600" b="1" i="1" dirty="0" err="1">
                <a:latin typeface="PT Sans"/>
              </a:rPr>
              <a:t>справж</a:t>
            </a:r>
            <a:r>
              <a:rPr lang="ru-RU" sz="1600" b="1" i="1" dirty="0">
                <a:latin typeface="PT Sans"/>
              </a:rPr>
              <a:t>. – Шевченко </a:t>
            </a:r>
            <a:r>
              <a:rPr lang="ru-RU" sz="1600" b="1" i="1" dirty="0" err="1">
                <a:latin typeface="PT Sans"/>
              </a:rPr>
              <a:t>Іван</a:t>
            </a:r>
            <a:r>
              <a:rPr lang="ru-RU" sz="1600" b="1" i="1" dirty="0">
                <a:latin typeface="PT Sans"/>
              </a:rPr>
              <a:t> Данилович). </a:t>
            </a:r>
            <a:r>
              <a:rPr lang="ru-RU" sz="1600" b="1" i="1" dirty="0" err="1">
                <a:latin typeface="PT Sans"/>
              </a:rPr>
              <a:t>Народився</a:t>
            </a:r>
            <a:r>
              <a:rPr lang="ru-RU" sz="1600" b="1" i="1" dirty="0">
                <a:latin typeface="PT Sans"/>
              </a:rPr>
              <a:t> 25. 02(09. 03). 1895, с. Каланчак (</a:t>
            </a:r>
            <a:r>
              <a:rPr lang="ru-RU" sz="1600" b="1" i="1" dirty="0" err="1">
                <a:latin typeface="PT Sans"/>
              </a:rPr>
              <a:t>нині</a:t>
            </a:r>
            <a:r>
              <a:rPr lang="ru-RU" sz="1600" b="1" i="1" dirty="0">
                <a:latin typeface="PT Sans"/>
              </a:rPr>
              <a:t> </a:t>
            </a:r>
            <a:r>
              <a:rPr lang="ru-RU" sz="1600" b="1" i="1" dirty="0" err="1">
                <a:latin typeface="PT Sans"/>
              </a:rPr>
              <a:t>смт</a:t>
            </a:r>
            <a:r>
              <a:rPr lang="ru-RU" sz="1600" b="1" i="1" dirty="0">
                <a:latin typeface="PT Sans"/>
              </a:rPr>
              <a:t> Херсон. обл. – 01. 12. 1934, м. Ялта, </a:t>
            </a:r>
            <a:r>
              <a:rPr lang="ru-RU" sz="1600" b="1" i="1" dirty="0" err="1">
                <a:latin typeface="PT Sans"/>
              </a:rPr>
              <a:t>похов</a:t>
            </a:r>
            <a:r>
              <a:rPr lang="ru-RU" sz="1600" b="1" i="1" dirty="0">
                <a:latin typeface="PT Sans"/>
              </a:rPr>
              <a:t>. у </a:t>
            </a:r>
            <a:r>
              <a:rPr lang="ru-RU" sz="1600" b="1" i="1" dirty="0" err="1">
                <a:latin typeface="PT Sans"/>
              </a:rPr>
              <a:t>Харкові</a:t>
            </a:r>
            <a:r>
              <a:rPr lang="ru-RU" sz="1600" b="1" i="1" dirty="0">
                <a:latin typeface="PT Sans"/>
              </a:rPr>
              <a:t>) – </a:t>
            </a:r>
            <a:r>
              <a:rPr lang="ru-RU" sz="1600" b="1" i="1" dirty="0" err="1">
                <a:latin typeface="PT Sans"/>
              </a:rPr>
              <a:t>письменник</a:t>
            </a:r>
            <a:r>
              <a:rPr lang="ru-RU" sz="1600" b="1" i="1" dirty="0">
                <a:latin typeface="PT Sans"/>
              </a:rPr>
              <a:t>. 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Навчався</a:t>
            </a:r>
            <a:r>
              <a:rPr lang="ru-RU" sz="1600" dirty="0">
                <a:latin typeface="PT Sans"/>
              </a:rPr>
              <a:t> в </a:t>
            </a:r>
            <a:r>
              <a:rPr lang="ru-RU" sz="1600" dirty="0" err="1">
                <a:latin typeface="PT Sans"/>
              </a:rPr>
              <a:t>Олешківській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чоловічій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гімназії</a:t>
            </a:r>
            <a:r>
              <a:rPr lang="ru-RU" sz="1600" dirty="0">
                <a:latin typeface="PT Sans"/>
              </a:rPr>
              <a:t> (</a:t>
            </a:r>
            <a:r>
              <a:rPr lang="ru-RU" sz="1600" dirty="0" err="1">
                <a:latin typeface="PT Sans"/>
              </a:rPr>
              <a:t>нині</a:t>
            </a:r>
            <a:r>
              <a:rPr lang="ru-RU" sz="1600" dirty="0">
                <a:latin typeface="PT Sans"/>
              </a:rPr>
              <a:t> м. </a:t>
            </a:r>
            <a:r>
              <a:rPr lang="ru-RU" sz="1600" dirty="0" err="1">
                <a:latin typeface="PT Sans"/>
              </a:rPr>
              <a:t>Цюрупинськ</a:t>
            </a:r>
            <a:r>
              <a:rPr lang="ru-RU" sz="1600" dirty="0">
                <a:latin typeface="PT Sans"/>
              </a:rPr>
              <a:t> Херсон. обл.), де </a:t>
            </a:r>
            <a:r>
              <a:rPr lang="ru-RU" sz="1600" dirty="0" err="1">
                <a:latin typeface="PT Sans"/>
              </a:rPr>
              <a:t>познайомився</a:t>
            </a:r>
            <a:r>
              <a:rPr lang="ru-RU" sz="1600" dirty="0">
                <a:latin typeface="PT Sans"/>
              </a:rPr>
              <a:t> з М. </a:t>
            </a:r>
            <a:r>
              <a:rPr lang="ru-RU" sz="1600" dirty="0" err="1">
                <a:latin typeface="PT Sans"/>
              </a:rPr>
              <a:t>Кулішем</a:t>
            </a:r>
            <a:r>
              <a:rPr lang="ru-RU" sz="1600" dirty="0">
                <a:latin typeface="PT Sans"/>
              </a:rPr>
              <a:t> і </a:t>
            </a:r>
            <a:r>
              <a:rPr lang="ru-RU" sz="1600" dirty="0" err="1">
                <a:latin typeface="PT Sans"/>
              </a:rPr>
              <a:t>надалі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підтримував</a:t>
            </a:r>
            <a:r>
              <a:rPr lang="ru-RU" sz="1600" dirty="0">
                <a:latin typeface="PT Sans"/>
              </a:rPr>
              <a:t> з ним </a:t>
            </a:r>
            <a:r>
              <a:rPr lang="ru-RU" sz="1600" dirty="0" err="1">
                <a:latin typeface="PT Sans"/>
              </a:rPr>
              <a:t>дружні</a:t>
            </a:r>
            <a:r>
              <a:rPr lang="ru-RU" sz="1600" dirty="0">
                <a:latin typeface="PT Sans"/>
              </a:rPr>
              <a:t> і </a:t>
            </a:r>
            <a:r>
              <a:rPr lang="ru-RU" sz="1600" dirty="0" err="1">
                <a:latin typeface="PT Sans"/>
              </a:rPr>
              <a:t>творчі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стосунки</a:t>
            </a:r>
            <a:r>
              <a:rPr lang="ru-RU" sz="1600" dirty="0">
                <a:latin typeface="PT Sans"/>
              </a:rPr>
              <a:t>. На початку 1-ї </a:t>
            </a:r>
            <a:r>
              <a:rPr lang="ru-RU" sz="1600" dirty="0" err="1">
                <a:latin typeface="PT Sans"/>
              </a:rPr>
              <a:t>світової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війни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мобілізований</a:t>
            </a:r>
            <a:r>
              <a:rPr lang="ru-RU" sz="1600" dirty="0">
                <a:latin typeface="PT Sans"/>
              </a:rPr>
              <a:t> в </a:t>
            </a:r>
            <a:r>
              <a:rPr lang="ru-RU" sz="1600" dirty="0" err="1">
                <a:latin typeface="PT Sans"/>
              </a:rPr>
              <a:t>армію</a:t>
            </a:r>
            <a:r>
              <a:rPr lang="ru-RU" sz="1600" dirty="0">
                <a:latin typeface="PT Sans"/>
              </a:rPr>
              <a:t>. Зак</a:t>
            </a:r>
            <a:r>
              <a:rPr lang="en-US" sz="1600" dirty="0" err="1">
                <a:latin typeface="PT Sans"/>
              </a:rPr>
              <a:t>i</a:t>
            </a:r>
            <a:r>
              <a:rPr lang="ru-RU" sz="1600" dirty="0" err="1">
                <a:latin typeface="PT Sans"/>
              </a:rPr>
              <a:t>нчив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Кам’янець-Подільський</a:t>
            </a:r>
            <a:r>
              <a:rPr lang="ru-RU" sz="1600" dirty="0">
                <a:latin typeface="PT Sans"/>
              </a:rPr>
              <a:t> </a:t>
            </a:r>
            <a:r>
              <a:rPr lang="en-US" sz="1600" dirty="0">
                <a:latin typeface="PT Sans"/>
              </a:rPr>
              <a:t>I</a:t>
            </a:r>
            <a:r>
              <a:rPr lang="ru-RU" sz="1600" dirty="0">
                <a:latin typeface="PT Sans"/>
              </a:rPr>
              <a:t>НО (</a:t>
            </a:r>
            <a:r>
              <a:rPr lang="ru-RU" sz="1600" dirty="0" err="1">
                <a:latin typeface="PT Sans"/>
              </a:rPr>
              <a:t>нині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Хмельн</a:t>
            </a:r>
            <a:r>
              <a:rPr lang="ru-RU" sz="1600" dirty="0">
                <a:latin typeface="PT Sans"/>
              </a:rPr>
              <a:t>. обл.; 1923). </a:t>
            </a:r>
            <a:r>
              <a:rPr lang="ru-RU" sz="1600" dirty="0" err="1">
                <a:latin typeface="PT Sans"/>
              </a:rPr>
              <a:t>Відтоді</a:t>
            </a:r>
            <a:r>
              <a:rPr lang="ru-RU" sz="1600" dirty="0">
                <a:latin typeface="PT Sans"/>
              </a:rPr>
              <a:t> жив у </a:t>
            </a:r>
            <a:r>
              <a:rPr lang="ru-RU" sz="1600" dirty="0" err="1">
                <a:latin typeface="PT Sans"/>
              </a:rPr>
              <a:t>Харкові</a:t>
            </a:r>
            <a:r>
              <a:rPr lang="ru-RU" sz="1600" dirty="0">
                <a:latin typeface="PT Sans"/>
              </a:rPr>
              <a:t>, </a:t>
            </a:r>
            <a:r>
              <a:rPr lang="ru-RU" sz="1600" dirty="0" err="1">
                <a:latin typeface="PT Sans"/>
              </a:rPr>
              <a:t>працював</a:t>
            </a:r>
            <a:r>
              <a:rPr lang="ru-RU" sz="1600" dirty="0">
                <a:latin typeface="PT Sans"/>
              </a:rPr>
              <a:t> в </a:t>
            </a:r>
            <a:r>
              <a:rPr lang="ru-RU" sz="1600" dirty="0" err="1">
                <a:latin typeface="PT Sans"/>
              </a:rPr>
              <a:t>Управлінні</a:t>
            </a:r>
            <a:r>
              <a:rPr lang="ru-RU" sz="1600" dirty="0">
                <a:latin typeface="PT Sans"/>
              </a:rPr>
              <a:t> у справах </a:t>
            </a:r>
            <a:r>
              <a:rPr lang="ru-RU" sz="1600" dirty="0" err="1">
                <a:latin typeface="PT Sans"/>
              </a:rPr>
              <a:t>друку</a:t>
            </a:r>
            <a:r>
              <a:rPr lang="ru-RU" sz="1600" dirty="0">
                <a:latin typeface="PT Sans"/>
              </a:rPr>
              <a:t>, редактором Державного </a:t>
            </a:r>
            <a:r>
              <a:rPr lang="ru-RU" sz="1600" dirty="0" err="1">
                <a:latin typeface="PT Sans"/>
              </a:rPr>
              <a:t>видавництва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України</a:t>
            </a:r>
            <a:r>
              <a:rPr lang="ru-RU" sz="1600" dirty="0">
                <a:latin typeface="PT Sans"/>
              </a:rPr>
              <a:t>, секретарем журналу «</a:t>
            </a:r>
            <a:r>
              <a:rPr lang="ru-RU" sz="1600" dirty="0" err="1">
                <a:latin typeface="PT Sans"/>
              </a:rPr>
              <a:t>Червоний</a:t>
            </a:r>
            <a:r>
              <a:rPr lang="ru-RU" sz="1600" dirty="0">
                <a:latin typeface="PT Sans"/>
              </a:rPr>
              <a:t> шлях». Належав до л</a:t>
            </a:r>
            <a:r>
              <a:rPr lang="en-US" sz="1600" dirty="0" err="1">
                <a:latin typeface="PT Sans"/>
              </a:rPr>
              <a:t>i</a:t>
            </a:r>
            <a:r>
              <a:rPr lang="ru-RU" sz="1600" dirty="0" err="1">
                <a:latin typeface="PT Sans"/>
              </a:rPr>
              <a:t>тературних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організац</a:t>
            </a:r>
            <a:r>
              <a:rPr lang="en-US" sz="1600" dirty="0" err="1">
                <a:latin typeface="PT Sans"/>
              </a:rPr>
              <a:t>i</a:t>
            </a:r>
            <a:r>
              <a:rPr lang="ru-RU" sz="1600" dirty="0">
                <a:latin typeface="PT Sans"/>
              </a:rPr>
              <a:t>й «Гарт», ВАПЛІТЕ, </a:t>
            </a:r>
            <a:r>
              <a:rPr lang="ru-RU" sz="1600" dirty="0" err="1">
                <a:latin typeface="PT Sans"/>
              </a:rPr>
              <a:t>Прол</a:t>
            </a:r>
            <a:r>
              <a:rPr lang="en-US" sz="1600" dirty="0" err="1">
                <a:latin typeface="PT Sans"/>
              </a:rPr>
              <a:t>i</a:t>
            </a:r>
            <a:r>
              <a:rPr lang="ru-RU" sz="1600" dirty="0" err="1">
                <a:latin typeface="PT Sans"/>
              </a:rPr>
              <a:t>тфронт</a:t>
            </a:r>
            <a:r>
              <a:rPr lang="ru-RU" sz="1600" dirty="0">
                <a:latin typeface="PT Sans"/>
              </a:rPr>
              <a:t>. Один </a:t>
            </a:r>
            <a:r>
              <a:rPr lang="ru-RU" sz="1600" dirty="0" err="1">
                <a:latin typeface="PT Sans"/>
              </a:rPr>
              <a:t>із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близьких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однодумців</a:t>
            </a:r>
            <a:r>
              <a:rPr lang="ru-RU" sz="1600" dirty="0">
                <a:latin typeface="PT Sans"/>
              </a:rPr>
              <a:t> </a:t>
            </a:r>
            <a:r>
              <a:rPr lang="ru-RU" sz="1600" i="1" dirty="0">
                <a:latin typeface="PT Sans"/>
              </a:rPr>
              <a:t>М. </a:t>
            </a:r>
            <a:r>
              <a:rPr lang="ru-RU" sz="1600" i="1" dirty="0" err="1">
                <a:latin typeface="PT Sans"/>
              </a:rPr>
              <a:t>Хвильового</a:t>
            </a:r>
            <a:r>
              <a:rPr lang="ru-RU" sz="1600" dirty="0">
                <a:latin typeface="PT Sans"/>
              </a:rPr>
              <a:t>. </a:t>
            </a:r>
            <a:r>
              <a:rPr lang="ru-RU" sz="1600" dirty="0" err="1">
                <a:latin typeface="PT Sans"/>
              </a:rPr>
              <a:t>Спершу</a:t>
            </a:r>
            <a:r>
              <a:rPr lang="ru-RU" sz="1600" dirty="0">
                <a:latin typeface="PT Sans"/>
              </a:rPr>
              <a:t> писав </a:t>
            </a:r>
            <a:r>
              <a:rPr lang="ru-RU" sz="1600" dirty="0" err="1">
                <a:latin typeface="PT Sans"/>
              </a:rPr>
              <a:t>російською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мовою</a:t>
            </a:r>
            <a:r>
              <a:rPr lang="ru-RU" sz="1600" dirty="0">
                <a:latin typeface="PT Sans"/>
              </a:rPr>
              <a:t>, </a:t>
            </a:r>
            <a:r>
              <a:rPr lang="ru-RU" sz="1600" dirty="0" err="1">
                <a:latin typeface="PT Sans"/>
              </a:rPr>
              <a:t>від</a:t>
            </a:r>
            <a:r>
              <a:rPr lang="ru-RU" sz="1600" dirty="0">
                <a:latin typeface="PT Sans"/>
              </a:rPr>
              <a:t> 1921 – укр., </a:t>
            </a:r>
            <a:r>
              <a:rPr lang="ru-RU" sz="1600" dirty="0" err="1">
                <a:latin typeface="PT Sans"/>
              </a:rPr>
              <a:t>дебютувавши</a:t>
            </a:r>
            <a:r>
              <a:rPr lang="ru-RU" sz="1600" dirty="0">
                <a:latin typeface="PT Sans"/>
              </a:rPr>
              <a:t> в </a:t>
            </a:r>
            <a:r>
              <a:rPr lang="ru-RU" sz="1600" dirty="0" err="1">
                <a:latin typeface="PT Sans"/>
              </a:rPr>
              <a:t>журналі</a:t>
            </a:r>
            <a:r>
              <a:rPr lang="ru-RU" sz="1600" dirty="0">
                <a:latin typeface="PT Sans"/>
              </a:rPr>
              <a:t> «</a:t>
            </a:r>
            <a:r>
              <a:rPr lang="ru-RU" sz="1600" dirty="0" err="1">
                <a:latin typeface="PT Sans"/>
              </a:rPr>
              <a:t>Буяння</a:t>
            </a:r>
            <a:r>
              <a:rPr lang="ru-RU" sz="1600" dirty="0">
                <a:latin typeface="PT Sans"/>
              </a:rPr>
              <a:t>» </a:t>
            </a:r>
            <a:r>
              <a:rPr lang="ru-RU" sz="1600" dirty="0" err="1">
                <a:latin typeface="PT Sans"/>
              </a:rPr>
              <a:t>добіркою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віршів</a:t>
            </a:r>
            <a:r>
              <a:rPr lang="ru-RU" sz="1600" dirty="0">
                <a:latin typeface="PT Sans"/>
              </a:rPr>
              <a:t> і </a:t>
            </a:r>
            <a:r>
              <a:rPr lang="ru-RU" sz="1600" dirty="0" err="1">
                <a:latin typeface="PT Sans"/>
              </a:rPr>
              <a:t>поемою</a:t>
            </a:r>
            <a:r>
              <a:rPr lang="ru-RU" sz="1600" dirty="0">
                <a:latin typeface="PT Sans"/>
              </a:rPr>
              <a:t> «</a:t>
            </a:r>
            <a:r>
              <a:rPr lang="ru-RU" sz="1600" dirty="0" err="1">
                <a:latin typeface="PT Sans"/>
              </a:rPr>
              <a:t>Жовтень</a:t>
            </a:r>
            <a:r>
              <a:rPr lang="ru-RU" sz="1600" dirty="0">
                <a:latin typeface="PT Sans"/>
              </a:rPr>
              <a:t>», </a:t>
            </a:r>
            <a:r>
              <a:rPr lang="ru-RU" sz="1600" dirty="0" err="1">
                <a:latin typeface="PT Sans"/>
              </a:rPr>
              <a:t>що</a:t>
            </a:r>
            <a:r>
              <a:rPr lang="ru-RU" sz="1600" dirty="0">
                <a:latin typeface="PT Sans"/>
              </a:rPr>
              <a:t>, як і </a:t>
            </a:r>
            <a:r>
              <a:rPr lang="ru-RU" sz="1600" dirty="0" err="1">
                <a:latin typeface="PT Sans"/>
              </a:rPr>
              <a:t>наступні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його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поеми</a:t>
            </a:r>
            <a:r>
              <a:rPr lang="ru-RU" sz="1600" dirty="0">
                <a:latin typeface="PT Sans"/>
              </a:rPr>
              <a:t> «</a:t>
            </a:r>
            <a:r>
              <a:rPr lang="ru-RU" sz="1600" dirty="0" err="1">
                <a:latin typeface="PT Sans"/>
              </a:rPr>
              <a:t>Донбас</a:t>
            </a:r>
            <a:r>
              <a:rPr lang="ru-RU" sz="1600" dirty="0">
                <a:latin typeface="PT Sans"/>
              </a:rPr>
              <a:t>» (1922), «Плуг», «</a:t>
            </a:r>
            <a:r>
              <a:rPr lang="ru-RU" sz="1600" dirty="0" err="1">
                <a:latin typeface="PT Sans"/>
              </a:rPr>
              <a:t>Співучі</a:t>
            </a:r>
            <a:r>
              <a:rPr lang="ru-RU" sz="1600" dirty="0">
                <a:latin typeface="PT Sans"/>
              </a:rPr>
              <a:t> яруги» (</a:t>
            </a:r>
            <a:r>
              <a:rPr lang="ru-RU" sz="1600" dirty="0" err="1">
                <a:latin typeface="PT Sans"/>
              </a:rPr>
              <a:t>обидві</a:t>
            </a:r>
            <a:r>
              <a:rPr lang="ru-RU" sz="1600" dirty="0">
                <a:latin typeface="PT Sans"/>
              </a:rPr>
              <a:t> – 1924), </a:t>
            </a:r>
            <a:r>
              <a:rPr lang="ru-RU" sz="1600" dirty="0" err="1">
                <a:latin typeface="PT Sans"/>
              </a:rPr>
              <a:t>загалом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декларативні</a:t>
            </a:r>
            <a:r>
              <a:rPr lang="ru-RU" sz="1600" dirty="0">
                <a:latin typeface="PT Sans"/>
              </a:rPr>
              <a:t>. Драма «</a:t>
            </a:r>
            <a:r>
              <a:rPr lang="ru-RU" sz="1600" dirty="0" err="1">
                <a:latin typeface="PT Sans"/>
              </a:rPr>
              <a:t>Любов</a:t>
            </a:r>
            <a:r>
              <a:rPr lang="ru-RU" sz="1600" dirty="0">
                <a:latin typeface="PT Sans"/>
              </a:rPr>
              <a:t> і </a:t>
            </a:r>
            <a:r>
              <a:rPr lang="ru-RU" sz="1600" dirty="0" err="1">
                <a:latin typeface="PT Sans"/>
              </a:rPr>
              <a:t>дим</a:t>
            </a:r>
            <a:r>
              <a:rPr lang="ru-RU" sz="1600" dirty="0">
                <a:latin typeface="PT Sans"/>
              </a:rPr>
              <a:t>» (1925) – </a:t>
            </a:r>
            <a:r>
              <a:rPr lang="ru-RU" sz="1600" dirty="0" err="1">
                <a:latin typeface="PT Sans"/>
              </a:rPr>
              <a:t>спроба</a:t>
            </a:r>
            <a:r>
              <a:rPr lang="ru-RU" sz="1600" dirty="0">
                <a:latin typeface="PT Sans"/>
              </a:rPr>
              <a:t> романтичного </a:t>
            </a:r>
            <a:r>
              <a:rPr lang="ru-RU" sz="1600" dirty="0" err="1">
                <a:latin typeface="PT Sans"/>
              </a:rPr>
              <a:t>змагання</a:t>
            </a:r>
            <a:r>
              <a:rPr lang="ru-RU" sz="1600" dirty="0">
                <a:latin typeface="PT Sans"/>
              </a:rPr>
              <a:t> з </a:t>
            </a:r>
            <a:r>
              <a:rPr lang="ru-RU" sz="1600" dirty="0" err="1">
                <a:latin typeface="PT Sans"/>
              </a:rPr>
              <a:t>побутовим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реалізмом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п’єси</a:t>
            </a:r>
            <a:r>
              <a:rPr lang="ru-RU" sz="1600" dirty="0">
                <a:latin typeface="PT Sans"/>
              </a:rPr>
              <a:t> М. </a:t>
            </a:r>
            <a:r>
              <a:rPr lang="ru-RU" sz="1600" dirty="0" err="1">
                <a:latin typeface="PT Sans"/>
              </a:rPr>
              <a:t>Куліша</a:t>
            </a:r>
            <a:r>
              <a:rPr lang="ru-RU" sz="1600" dirty="0">
                <a:latin typeface="PT Sans"/>
              </a:rPr>
              <a:t> «97». Драма «</a:t>
            </a:r>
            <a:r>
              <a:rPr lang="ru-RU" sz="1600" dirty="0" err="1">
                <a:latin typeface="PT Sans"/>
              </a:rPr>
              <a:t>Яблуневий</a:t>
            </a:r>
            <a:r>
              <a:rPr lang="ru-RU" sz="1600" dirty="0">
                <a:latin typeface="PT Sans"/>
              </a:rPr>
              <a:t> полон» (1927) </a:t>
            </a:r>
            <a:r>
              <a:rPr lang="ru-RU" sz="1600" dirty="0" err="1">
                <a:latin typeface="PT Sans"/>
              </a:rPr>
              <a:t>викликала</a:t>
            </a:r>
            <a:r>
              <a:rPr lang="ru-RU" sz="1600" dirty="0">
                <a:latin typeface="PT Sans"/>
              </a:rPr>
              <a:t> в </a:t>
            </a:r>
            <a:r>
              <a:rPr lang="ru-RU" sz="1600" dirty="0" err="1">
                <a:latin typeface="PT Sans"/>
              </a:rPr>
              <a:t>критиці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дискусію</a:t>
            </a:r>
            <a:r>
              <a:rPr lang="ru-RU" sz="1600" dirty="0">
                <a:latin typeface="PT Sans"/>
              </a:rPr>
              <a:t>. </a:t>
            </a:r>
            <a:r>
              <a:rPr lang="ru-RU" sz="1600" dirty="0" err="1">
                <a:latin typeface="PT Sans"/>
              </a:rPr>
              <a:t>Сюжети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оповідань</a:t>
            </a:r>
            <a:r>
              <a:rPr lang="ru-RU" sz="1600" dirty="0">
                <a:latin typeface="PT Sans"/>
              </a:rPr>
              <a:t> – у </a:t>
            </a:r>
            <a:r>
              <a:rPr lang="ru-RU" sz="1600" dirty="0" err="1">
                <a:latin typeface="PT Sans"/>
              </a:rPr>
              <a:t>збірці</a:t>
            </a:r>
            <a:r>
              <a:rPr lang="ru-RU" sz="1600" dirty="0">
                <a:latin typeface="PT Sans"/>
              </a:rPr>
              <a:t> «</a:t>
            </a:r>
            <a:r>
              <a:rPr lang="ru-RU" sz="1600" dirty="0" err="1">
                <a:latin typeface="PT Sans"/>
              </a:rPr>
              <a:t>Заради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неї</a:t>
            </a:r>
            <a:r>
              <a:rPr lang="ru-RU" sz="1600" dirty="0">
                <a:latin typeface="PT Sans"/>
              </a:rPr>
              <a:t>» (1928; 1929), «Долина </a:t>
            </a:r>
            <a:r>
              <a:rPr lang="ru-RU" sz="1600" dirty="0" err="1">
                <a:latin typeface="PT Sans"/>
              </a:rPr>
              <a:t>угрів</a:t>
            </a:r>
            <a:r>
              <a:rPr lang="ru-RU" sz="1600" dirty="0">
                <a:latin typeface="PT Sans"/>
              </a:rPr>
              <a:t>» (Х.,1928), «</a:t>
            </a:r>
            <a:r>
              <a:rPr lang="ru-RU" sz="1600" dirty="0" err="1">
                <a:latin typeface="PT Sans"/>
              </a:rPr>
              <a:t>Анатема</a:t>
            </a:r>
            <a:r>
              <a:rPr lang="ru-RU" sz="1600" dirty="0">
                <a:latin typeface="PT Sans"/>
              </a:rPr>
              <a:t>» (1931), «</a:t>
            </a:r>
            <a:r>
              <a:rPr lang="ru-RU" sz="1600" dirty="0" err="1">
                <a:latin typeface="PT Sans"/>
              </a:rPr>
              <a:t>Ацельдама</a:t>
            </a:r>
            <a:r>
              <a:rPr lang="ru-RU" sz="1600" dirty="0">
                <a:latin typeface="PT Sans"/>
              </a:rPr>
              <a:t>» (1932) та </a:t>
            </a:r>
            <a:r>
              <a:rPr lang="ru-RU" sz="1600" dirty="0" err="1">
                <a:latin typeface="PT Sans"/>
              </a:rPr>
              <a:t>ін</a:t>
            </a:r>
            <a:r>
              <a:rPr lang="ru-RU" sz="1600" dirty="0">
                <a:latin typeface="PT Sans"/>
              </a:rPr>
              <a:t>. – </a:t>
            </a:r>
            <a:r>
              <a:rPr lang="ru-RU" sz="1600" dirty="0" err="1">
                <a:latin typeface="PT Sans"/>
              </a:rPr>
              <a:t>узяв</a:t>
            </a:r>
            <a:r>
              <a:rPr lang="ru-RU" sz="1600" dirty="0">
                <a:latin typeface="PT Sans"/>
              </a:rPr>
              <a:t> з </a:t>
            </a:r>
            <a:r>
              <a:rPr lang="ru-RU" sz="1600" dirty="0" err="1">
                <a:latin typeface="PT Sans"/>
              </a:rPr>
              <a:t>часів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війни</a:t>
            </a:r>
            <a:r>
              <a:rPr lang="ru-RU" sz="1600" dirty="0">
                <a:latin typeface="PT Sans"/>
              </a:rPr>
              <a:t> й </a:t>
            </a:r>
            <a:r>
              <a:rPr lang="ru-RU" sz="1600" dirty="0" err="1">
                <a:latin typeface="PT Sans"/>
              </a:rPr>
              <a:t>революції</a:t>
            </a:r>
            <a:r>
              <a:rPr lang="ru-RU" sz="1600" dirty="0">
                <a:latin typeface="PT Sans"/>
              </a:rPr>
              <a:t>: </a:t>
            </a:r>
            <a:r>
              <a:rPr lang="ru-RU" sz="1600" dirty="0" err="1">
                <a:latin typeface="PT Sans"/>
              </a:rPr>
              <a:t>серед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заг</a:t>
            </a:r>
            <a:r>
              <a:rPr lang="ru-RU" sz="1600" dirty="0">
                <a:latin typeface="PT Sans"/>
              </a:rPr>
              <a:t>. </a:t>
            </a:r>
            <a:r>
              <a:rPr lang="ru-RU" sz="1600" dirty="0" err="1">
                <a:latin typeface="PT Sans"/>
              </a:rPr>
              <a:t>руїни</a:t>
            </a:r>
            <a:r>
              <a:rPr lang="ru-RU" sz="1600" dirty="0">
                <a:latin typeface="PT Sans"/>
              </a:rPr>
              <a:t> гинуть </a:t>
            </a:r>
            <a:r>
              <a:rPr lang="ru-RU" sz="1600" dirty="0" err="1">
                <a:latin typeface="PT Sans"/>
              </a:rPr>
              <a:t>осамітнені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одиниці</a:t>
            </a:r>
            <a:r>
              <a:rPr lang="ru-RU" sz="1600" dirty="0">
                <a:latin typeface="PT Sans"/>
              </a:rPr>
              <a:t>, </a:t>
            </a:r>
            <a:r>
              <a:rPr lang="ru-RU" sz="1600" dirty="0" err="1">
                <a:latin typeface="PT Sans"/>
              </a:rPr>
              <a:t>безпорадні</a:t>
            </a:r>
            <a:r>
              <a:rPr lang="ru-RU" sz="1600" dirty="0">
                <a:latin typeface="PT Sans"/>
              </a:rPr>
              <a:t> перед </a:t>
            </a:r>
            <a:r>
              <a:rPr lang="ru-RU" sz="1600" dirty="0" err="1">
                <a:latin typeface="PT Sans"/>
              </a:rPr>
              <a:t>жорстокістю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подій</a:t>
            </a:r>
            <a:r>
              <a:rPr lang="ru-RU" sz="1600" dirty="0">
                <a:latin typeface="PT Sans"/>
              </a:rPr>
              <a:t>. </a:t>
            </a:r>
            <a:r>
              <a:rPr lang="ru-RU" sz="1600" dirty="0" err="1">
                <a:latin typeface="PT Sans"/>
              </a:rPr>
              <a:t>Написані</a:t>
            </a:r>
            <a:r>
              <a:rPr lang="ru-RU" sz="1600" dirty="0">
                <a:latin typeface="PT Sans"/>
              </a:rPr>
              <a:t> в </a:t>
            </a:r>
            <a:r>
              <a:rPr lang="ru-RU" sz="1600" dirty="0" err="1">
                <a:latin typeface="PT Sans"/>
              </a:rPr>
              <a:t>дусі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романт</a:t>
            </a:r>
            <a:r>
              <a:rPr lang="ru-RU" sz="1600" dirty="0">
                <a:latin typeface="PT Sans"/>
              </a:rPr>
              <a:t>. </a:t>
            </a:r>
            <a:r>
              <a:rPr lang="ru-RU" sz="1600" dirty="0" err="1">
                <a:latin typeface="PT Sans"/>
              </a:rPr>
              <a:t>крайнощів</a:t>
            </a:r>
            <a:r>
              <a:rPr lang="ru-RU" sz="1600" dirty="0">
                <a:latin typeface="PT Sans"/>
              </a:rPr>
              <a:t>, з </a:t>
            </a:r>
            <a:r>
              <a:rPr lang="ru-RU" sz="1600" dirty="0" err="1">
                <a:latin typeface="PT Sans"/>
              </a:rPr>
              <a:t>використанням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експресіоністич</a:t>
            </a:r>
            <a:r>
              <a:rPr lang="ru-RU" sz="1600" dirty="0">
                <a:latin typeface="PT Sans"/>
              </a:rPr>
              <a:t>. </a:t>
            </a:r>
            <a:r>
              <a:rPr lang="ru-RU" sz="1600" dirty="0" err="1">
                <a:latin typeface="PT Sans"/>
              </a:rPr>
              <a:t>барв</a:t>
            </a:r>
            <a:r>
              <a:rPr lang="ru-RU" sz="1600" dirty="0">
                <a:latin typeface="PT Sans"/>
              </a:rPr>
              <a:t>, </a:t>
            </a:r>
            <a:r>
              <a:rPr lang="ru-RU" sz="1600" dirty="0" err="1">
                <a:latin typeface="PT Sans"/>
              </a:rPr>
              <a:t>ці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оповідання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поряд</a:t>
            </a:r>
            <a:r>
              <a:rPr lang="ru-RU" sz="1600" dirty="0">
                <a:latin typeface="PT Sans"/>
              </a:rPr>
              <a:t> з </a:t>
            </a:r>
            <a:r>
              <a:rPr lang="ru-RU" sz="1600" dirty="0" err="1">
                <a:latin typeface="PT Sans"/>
              </a:rPr>
              <a:t>ін</a:t>
            </a:r>
            <a:r>
              <a:rPr lang="ru-RU" sz="1600" dirty="0">
                <a:latin typeface="PT Sans"/>
              </a:rPr>
              <a:t>. </a:t>
            </a:r>
            <a:r>
              <a:rPr lang="ru-RU" sz="1600" dirty="0" err="1">
                <a:latin typeface="PT Sans"/>
              </a:rPr>
              <a:t>творами</a:t>
            </a:r>
            <a:r>
              <a:rPr lang="ru-RU" sz="1600" dirty="0">
                <a:latin typeface="PT Sans"/>
              </a:rPr>
              <a:t> Д., </a:t>
            </a:r>
            <a:r>
              <a:rPr lang="ru-RU" sz="1600" dirty="0" err="1">
                <a:latin typeface="PT Sans"/>
              </a:rPr>
              <a:t>виданими</a:t>
            </a:r>
            <a:r>
              <a:rPr lang="ru-RU" sz="1600" dirty="0">
                <a:latin typeface="PT Sans"/>
              </a:rPr>
              <a:t> 1931–33 у 3-х т. (Полтава), </a:t>
            </a:r>
            <a:r>
              <a:rPr lang="ru-RU" sz="1600" dirty="0" err="1">
                <a:latin typeface="PT Sans"/>
              </a:rPr>
              <a:t>заборонені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одразу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після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його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смерті</a:t>
            </a:r>
            <a:r>
              <a:rPr lang="ru-RU" sz="1600" dirty="0">
                <a:latin typeface="PT Sans"/>
              </a:rPr>
              <a:t> як </a:t>
            </a:r>
            <a:r>
              <a:rPr lang="ru-RU" sz="1600" dirty="0" err="1">
                <a:latin typeface="PT Sans"/>
              </a:rPr>
              <a:t>ворожі</a:t>
            </a:r>
            <a:r>
              <a:rPr lang="ru-RU" sz="1600" dirty="0">
                <a:latin typeface="PT Sans"/>
              </a:rPr>
              <a:t> рад. </a:t>
            </a:r>
            <a:r>
              <a:rPr lang="ru-RU" sz="1600" dirty="0" err="1">
                <a:latin typeface="PT Sans"/>
              </a:rPr>
              <a:t>офіц</a:t>
            </a:r>
            <a:r>
              <a:rPr lang="ru-RU" sz="1600" dirty="0">
                <a:latin typeface="PT Sans"/>
              </a:rPr>
              <a:t>. </a:t>
            </a:r>
            <a:r>
              <a:rPr lang="ru-RU" sz="1600" dirty="0" err="1">
                <a:latin typeface="PT Sans"/>
              </a:rPr>
              <a:t>лінії</a:t>
            </a:r>
            <a:r>
              <a:rPr lang="ru-RU" sz="1600" dirty="0">
                <a:latin typeface="PT Sans"/>
              </a:rPr>
              <a:t> в </a:t>
            </a:r>
            <a:r>
              <a:rPr lang="ru-RU" sz="1600" dirty="0" err="1">
                <a:latin typeface="PT Sans"/>
              </a:rPr>
              <a:t>літ-рі</a:t>
            </a:r>
            <a:r>
              <a:rPr lang="ru-RU" sz="1600" dirty="0">
                <a:latin typeface="PT Sans"/>
              </a:rPr>
              <a:t>. 1956 </a:t>
            </a:r>
            <a:r>
              <a:rPr lang="ru-RU" sz="1600" dirty="0" err="1">
                <a:latin typeface="PT Sans"/>
              </a:rPr>
              <a:t>поставало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питання</a:t>
            </a:r>
            <a:r>
              <a:rPr lang="ru-RU" sz="1600" dirty="0">
                <a:latin typeface="PT Sans"/>
              </a:rPr>
              <a:t> про </a:t>
            </a:r>
            <a:r>
              <a:rPr lang="ru-RU" sz="1600" dirty="0" err="1">
                <a:latin typeface="PT Sans"/>
              </a:rPr>
              <a:t>часткову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реабілітацію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творчості</a:t>
            </a:r>
            <a:r>
              <a:rPr lang="ru-RU" sz="1600" dirty="0">
                <a:latin typeface="PT Sans"/>
              </a:rPr>
              <a:t> Д. 1964 і 1985 у </a:t>
            </a:r>
            <a:r>
              <a:rPr lang="ru-RU" sz="1600" dirty="0" err="1">
                <a:latin typeface="PT Sans"/>
              </a:rPr>
              <a:t>Києві</a:t>
            </a:r>
            <a:r>
              <a:rPr lang="ru-RU" sz="1600" dirty="0">
                <a:latin typeface="PT Sans"/>
              </a:rPr>
              <a:t> видано </a:t>
            </a:r>
            <a:r>
              <a:rPr lang="ru-RU" sz="1600" dirty="0" err="1">
                <a:latin typeface="PT Sans"/>
              </a:rPr>
              <a:t>добірку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його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творів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під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назвою</a:t>
            </a:r>
            <a:r>
              <a:rPr lang="ru-RU" sz="1600" dirty="0">
                <a:latin typeface="PT Sans"/>
              </a:rPr>
              <a:t> «</a:t>
            </a:r>
            <a:r>
              <a:rPr lang="ru-RU" sz="1600" dirty="0" err="1">
                <a:latin typeface="PT Sans"/>
              </a:rPr>
              <a:t>Яблуневий</a:t>
            </a:r>
            <a:r>
              <a:rPr lang="ru-RU" sz="1600" dirty="0">
                <a:latin typeface="PT Sans"/>
              </a:rPr>
              <a:t> полон». В </a:t>
            </a:r>
            <a:r>
              <a:rPr lang="ru-RU" sz="1600" dirty="0" err="1">
                <a:latin typeface="PT Sans"/>
              </a:rPr>
              <a:t>архіві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письменника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неопублікованими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лишилися</a:t>
            </a:r>
            <a:r>
              <a:rPr lang="ru-RU" sz="1600" dirty="0">
                <a:latin typeface="PT Sans"/>
              </a:rPr>
              <a:t>, </a:t>
            </a:r>
            <a:r>
              <a:rPr lang="ru-RU" sz="1600" dirty="0" err="1">
                <a:latin typeface="PT Sans"/>
              </a:rPr>
              <a:t>зокрема</a:t>
            </a:r>
            <a:r>
              <a:rPr lang="ru-RU" sz="1600" dirty="0">
                <a:latin typeface="PT Sans"/>
              </a:rPr>
              <a:t>, початок роману «</a:t>
            </a:r>
            <a:r>
              <a:rPr lang="ru-RU" sz="1600" dirty="0" err="1">
                <a:latin typeface="PT Sans"/>
              </a:rPr>
              <a:t>Електра</a:t>
            </a:r>
            <a:r>
              <a:rPr lang="ru-RU" sz="1600" dirty="0">
                <a:latin typeface="PT Sans"/>
              </a:rPr>
              <a:t> </a:t>
            </a:r>
            <a:r>
              <a:rPr lang="ru-RU" sz="1600" dirty="0" err="1">
                <a:latin typeface="PT Sans"/>
              </a:rPr>
              <a:t>Киммерійська</a:t>
            </a:r>
            <a:r>
              <a:rPr lang="ru-RU" sz="1600" dirty="0">
                <a:latin typeface="PT Sans"/>
              </a:rPr>
              <a:t>» (1931–32) та драма «</a:t>
            </a:r>
            <a:r>
              <a:rPr lang="ru-RU" sz="1600" dirty="0" err="1">
                <a:latin typeface="PT Sans"/>
              </a:rPr>
              <a:t>Останній</a:t>
            </a:r>
            <a:r>
              <a:rPr lang="ru-RU" sz="1600" dirty="0">
                <a:latin typeface="PT Sans"/>
              </a:rPr>
              <a:t> главковерх» (1933</a:t>
            </a:r>
            <a:r>
              <a:rPr lang="ru-RU" sz="1600" dirty="0">
                <a:latin typeface="Fira Sans"/>
              </a:rPr>
              <a:t>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7284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0DDD87-895B-4C38-9373-C71F6A81E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2F9051-41B1-43A0-98B4-30760E398FA4}"/>
              </a:ext>
            </a:extLst>
          </p:cNvPr>
          <p:cNvSpPr/>
          <p:nvPr/>
        </p:nvSpPr>
        <p:spPr>
          <a:xfrm>
            <a:off x="4542523" y="261155"/>
            <a:ext cx="36535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2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Всеволод Ткаченко</a:t>
            </a:r>
            <a:endParaRPr lang="ru-RU" sz="32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B712A49-28D1-45BB-81CB-2D43F7DF2F8C}"/>
              </a:ext>
            </a:extLst>
          </p:cNvPr>
          <p:cNvSpPr/>
          <p:nvPr/>
        </p:nvSpPr>
        <p:spPr>
          <a:xfrm>
            <a:off x="0" y="3312342"/>
            <a:ext cx="25834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14 березня 80 років</a:t>
            </a:r>
          </a:p>
          <a:p>
            <a:pPr algn="ctr"/>
            <a:r>
              <a:rPr lang="uk-UA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Всеволода Ткаченко</a:t>
            </a:r>
          </a:p>
          <a:p>
            <a:pPr algn="ctr"/>
            <a:r>
              <a:rPr lang="uk-UA" b="1" dirty="0">
                <a:ln/>
                <a:solidFill>
                  <a:schemeClr val="accent2">
                    <a:lumMod val="50000"/>
                  </a:schemeClr>
                </a:solidFill>
              </a:rPr>
              <a:t>(1945-2018)</a:t>
            </a:r>
            <a:r>
              <a:rPr lang="ru-RU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74EBB2-015E-4DE2-8889-FC029F3EF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75" y="4639293"/>
            <a:ext cx="1889924" cy="18899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D3ACC1-3075-4332-BABD-5E6B9E9BCA3A}"/>
              </a:ext>
            </a:extLst>
          </p:cNvPr>
          <p:cNvSpPr/>
          <p:nvPr/>
        </p:nvSpPr>
        <p:spPr>
          <a:xfrm>
            <a:off x="2628651" y="1003473"/>
            <a:ext cx="894869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PT Sans"/>
              </a:rPr>
              <a:t>ТКАЧЕ́НКО Всеволод </a:t>
            </a:r>
            <a:r>
              <a:rPr lang="ru-RU" b="1" i="1" dirty="0" err="1">
                <a:latin typeface="PT Sans"/>
              </a:rPr>
              <a:t>Іванович</a:t>
            </a:r>
            <a:r>
              <a:rPr lang="ru-RU" sz="1400" b="1" i="1" dirty="0">
                <a:latin typeface="PT Sans"/>
              </a:rPr>
              <a:t> (14. 03. 1945, с. </a:t>
            </a:r>
            <a:r>
              <a:rPr lang="ru-RU" sz="1400" b="1" i="1" dirty="0" err="1">
                <a:latin typeface="PT Sans"/>
              </a:rPr>
              <a:t>Дернівка</a:t>
            </a:r>
            <a:r>
              <a:rPr lang="ru-RU" sz="1400" b="1" i="1" dirty="0">
                <a:latin typeface="PT Sans"/>
              </a:rPr>
              <a:t> </a:t>
            </a:r>
            <a:r>
              <a:rPr lang="ru-RU" sz="1400" b="1" i="1" dirty="0" err="1">
                <a:latin typeface="PT Sans"/>
              </a:rPr>
              <a:t>Баришівського</a:t>
            </a:r>
            <a:r>
              <a:rPr lang="ru-RU" sz="1400" b="1" i="1" dirty="0">
                <a:latin typeface="PT Sans"/>
              </a:rPr>
              <a:t>, </a:t>
            </a:r>
            <a:r>
              <a:rPr lang="ru-RU" sz="1400" b="1" i="1" dirty="0" err="1">
                <a:latin typeface="PT Sans"/>
              </a:rPr>
              <a:t>нині</a:t>
            </a:r>
            <a:r>
              <a:rPr lang="ru-RU" sz="1400" b="1" i="1" dirty="0">
                <a:latin typeface="PT Sans"/>
              </a:rPr>
              <a:t> </a:t>
            </a:r>
            <a:r>
              <a:rPr lang="ru-RU" sz="1400" b="1" i="1" dirty="0" err="1">
                <a:latin typeface="PT Sans"/>
              </a:rPr>
              <a:t>Броварського</a:t>
            </a:r>
            <a:r>
              <a:rPr lang="ru-RU" sz="1400" b="1" i="1" dirty="0">
                <a:latin typeface="PT Sans"/>
              </a:rPr>
              <a:t> р-ну </a:t>
            </a:r>
            <a:r>
              <a:rPr lang="ru-RU" sz="1400" b="1" i="1" dirty="0" err="1">
                <a:latin typeface="PT Sans"/>
              </a:rPr>
              <a:t>Київської</a:t>
            </a:r>
            <a:r>
              <a:rPr lang="ru-RU" sz="1400" b="1" i="1" dirty="0">
                <a:latin typeface="PT Sans"/>
              </a:rPr>
              <a:t> обл. – 18. 05. 2018, м. </a:t>
            </a:r>
            <a:r>
              <a:rPr lang="ru-RU" sz="1400" b="1" i="1" dirty="0" err="1">
                <a:latin typeface="PT Sans"/>
              </a:rPr>
              <a:t>Бориспіль</a:t>
            </a:r>
            <a:r>
              <a:rPr lang="ru-RU" sz="1400" b="1" i="1" dirty="0">
                <a:latin typeface="PT Sans"/>
              </a:rPr>
              <a:t> </a:t>
            </a:r>
            <a:r>
              <a:rPr lang="ru-RU" sz="1400" b="1" i="1" dirty="0" err="1">
                <a:latin typeface="PT Sans"/>
              </a:rPr>
              <a:t>Київської</a:t>
            </a:r>
            <a:r>
              <a:rPr lang="ru-RU" sz="1400" b="1" i="1" dirty="0">
                <a:latin typeface="PT Sans"/>
              </a:rPr>
              <a:t> обл., </a:t>
            </a:r>
            <a:r>
              <a:rPr lang="ru-RU" sz="1400" b="1" i="1" dirty="0" err="1">
                <a:latin typeface="PT Sans"/>
              </a:rPr>
              <a:t>похований</a:t>
            </a:r>
            <a:r>
              <a:rPr lang="ru-RU" sz="1400" b="1" i="1" dirty="0">
                <a:latin typeface="PT Sans"/>
              </a:rPr>
              <a:t> у </a:t>
            </a:r>
            <a:r>
              <a:rPr lang="ru-RU" sz="1400" b="1" i="1" dirty="0" err="1">
                <a:latin typeface="PT Sans"/>
              </a:rPr>
              <a:t>рідному</a:t>
            </a:r>
            <a:r>
              <a:rPr lang="ru-RU" sz="1400" b="1" i="1" dirty="0">
                <a:latin typeface="PT Sans"/>
              </a:rPr>
              <a:t> </a:t>
            </a:r>
            <a:r>
              <a:rPr lang="ru-RU" sz="1400" b="1" i="1" dirty="0" err="1">
                <a:latin typeface="PT Sans"/>
              </a:rPr>
              <a:t>селі</a:t>
            </a:r>
            <a:r>
              <a:rPr lang="ru-RU" sz="1400" b="1" i="1" dirty="0">
                <a:latin typeface="PT Sans"/>
              </a:rPr>
              <a:t>) – </a:t>
            </a:r>
            <a:r>
              <a:rPr lang="ru-RU" sz="1400" b="1" i="1" dirty="0" err="1">
                <a:latin typeface="PT Sans"/>
              </a:rPr>
              <a:t>перекладач</a:t>
            </a:r>
            <a:r>
              <a:rPr lang="ru-RU" sz="1400" b="1" i="1" dirty="0">
                <a:latin typeface="PT Sans"/>
              </a:rPr>
              <a:t>, поет, </a:t>
            </a:r>
            <a:r>
              <a:rPr lang="ru-RU" sz="1400" b="1" i="1" dirty="0" err="1">
                <a:latin typeface="PT Sans"/>
              </a:rPr>
              <a:t>літературознавець</a:t>
            </a:r>
            <a:r>
              <a:rPr lang="ru-RU" sz="1400" b="1" i="1" dirty="0">
                <a:latin typeface="PT Sans"/>
              </a:rPr>
              <a:t>.</a:t>
            </a:r>
            <a:r>
              <a:rPr lang="ru-RU" sz="1400" i="1" dirty="0">
                <a:latin typeface="PT Sans"/>
              </a:rPr>
              <a:t> </a:t>
            </a:r>
            <a:r>
              <a:rPr lang="ru-RU" sz="1400" dirty="0">
                <a:latin typeface="PT Sans"/>
              </a:rPr>
              <a:t>Брат </a:t>
            </a:r>
            <a:r>
              <a:rPr lang="ru-RU" sz="1400" dirty="0">
                <a:latin typeface="PT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С. Ткаченка</a:t>
            </a:r>
            <a:r>
              <a:rPr lang="ru-RU" sz="1400" dirty="0">
                <a:latin typeface="PT Sans"/>
              </a:rPr>
              <a:t>. Член НСПУ (1997). </a:t>
            </a:r>
            <a:r>
              <a:rPr lang="ru-RU" sz="1400" dirty="0" err="1">
                <a:latin typeface="PT Sans"/>
              </a:rPr>
              <a:t>Премії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імені</a:t>
            </a:r>
            <a:r>
              <a:rPr lang="ru-RU" sz="1400" dirty="0">
                <a:latin typeface="PT Sans"/>
              </a:rPr>
              <a:t> М. Зерова (1993), </a:t>
            </a:r>
            <a:r>
              <a:rPr lang="ru-RU" sz="1400" dirty="0" err="1">
                <a:latin typeface="PT Sans"/>
              </a:rPr>
              <a:t>імені</a:t>
            </a:r>
            <a:r>
              <a:rPr lang="ru-RU" sz="1400" dirty="0">
                <a:latin typeface="PT Sans"/>
              </a:rPr>
              <a:t> М. Гоголя «</a:t>
            </a:r>
            <a:r>
              <a:rPr lang="ru-RU" sz="1400" dirty="0" err="1">
                <a:latin typeface="PT Sans"/>
              </a:rPr>
              <a:t>Тріумф</a:t>
            </a:r>
            <a:r>
              <a:rPr lang="ru-RU" sz="1400" dirty="0">
                <a:latin typeface="PT Sans"/>
              </a:rPr>
              <a:t>», </a:t>
            </a:r>
            <a:r>
              <a:rPr lang="ru-RU" sz="1400" dirty="0" err="1">
                <a:latin typeface="PT Sans"/>
              </a:rPr>
              <a:t>імені</a:t>
            </a:r>
            <a:r>
              <a:rPr lang="ru-RU" sz="1400" dirty="0">
                <a:latin typeface="PT Sans"/>
              </a:rPr>
              <a:t> Г. Сковороди «Сад </a:t>
            </a:r>
            <a:r>
              <a:rPr lang="ru-RU" sz="1400" dirty="0" err="1">
                <a:latin typeface="PT Sans"/>
              </a:rPr>
              <a:t>божественних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пісень</a:t>
            </a:r>
            <a:r>
              <a:rPr lang="ru-RU" sz="1400" dirty="0">
                <a:latin typeface="PT Sans"/>
              </a:rPr>
              <a:t>» (</a:t>
            </a:r>
            <a:r>
              <a:rPr lang="ru-RU" sz="1400" dirty="0" err="1">
                <a:latin typeface="PT Sans"/>
              </a:rPr>
              <a:t>обидві</a:t>
            </a:r>
            <a:r>
              <a:rPr lang="ru-RU" sz="1400" dirty="0">
                <a:latin typeface="PT Sans"/>
              </a:rPr>
              <a:t> – 2008), </a:t>
            </a:r>
            <a:r>
              <a:rPr lang="ru-RU" sz="1400" dirty="0" err="1">
                <a:latin typeface="PT Sans"/>
              </a:rPr>
              <a:t>імені</a:t>
            </a:r>
            <a:r>
              <a:rPr lang="ru-RU" sz="1400" dirty="0">
                <a:latin typeface="PT Sans"/>
              </a:rPr>
              <a:t> Г. Кочура (2012), </a:t>
            </a:r>
            <a:r>
              <a:rPr lang="ru-RU" sz="1400" dirty="0" err="1">
                <a:latin typeface="PT Sans"/>
              </a:rPr>
              <a:t>імені</a:t>
            </a:r>
            <a:r>
              <a:rPr lang="ru-RU" sz="1400" dirty="0">
                <a:latin typeface="PT Sans"/>
              </a:rPr>
              <a:t> М. Лукаша (2014). </a:t>
            </a:r>
            <a:r>
              <a:rPr lang="ru-RU" sz="1400" dirty="0" err="1">
                <a:latin typeface="PT Sans"/>
              </a:rPr>
              <a:t>Закінчив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Київський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університет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імені</a:t>
            </a:r>
            <a:r>
              <a:rPr lang="ru-RU" sz="1400" dirty="0">
                <a:latin typeface="PT Sans"/>
              </a:rPr>
              <a:t> Т. Шевченка (1968). </a:t>
            </a:r>
            <a:r>
              <a:rPr lang="ru-RU" sz="1400" dirty="0" err="1">
                <a:latin typeface="PT Sans"/>
              </a:rPr>
              <a:t>Перебував</a:t>
            </a:r>
            <a:r>
              <a:rPr lang="ru-RU" sz="1400" dirty="0">
                <a:latin typeface="PT Sans"/>
              </a:rPr>
              <a:t> на </a:t>
            </a:r>
            <a:r>
              <a:rPr lang="ru-RU" sz="1400" dirty="0" err="1">
                <a:latin typeface="PT Sans"/>
              </a:rPr>
              <a:t>перекладацькій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роботі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зокрема</a:t>
            </a:r>
            <a:r>
              <a:rPr lang="ru-RU" sz="1400" dirty="0">
                <a:latin typeface="PT Sans"/>
              </a:rPr>
              <a:t> 1969–72 – </a:t>
            </a:r>
            <a:r>
              <a:rPr lang="ru-RU" sz="1400" dirty="0" err="1">
                <a:latin typeface="PT Sans"/>
              </a:rPr>
              <a:t>перекладач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французької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мови</a:t>
            </a:r>
            <a:r>
              <a:rPr lang="ru-RU" sz="1400" dirty="0">
                <a:latin typeface="PT Sans"/>
              </a:rPr>
              <a:t> в </a:t>
            </a:r>
            <a:r>
              <a:rPr lang="ru-RU" sz="1400" dirty="0" err="1">
                <a:latin typeface="PT Sans"/>
              </a:rPr>
              <a:t>Алжирі</a:t>
            </a:r>
            <a:r>
              <a:rPr lang="ru-RU" sz="1400" dirty="0">
                <a:latin typeface="PT Sans"/>
              </a:rPr>
              <a:t>; 1984–88 – </a:t>
            </a:r>
            <a:r>
              <a:rPr lang="ru-RU" sz="1400" dirty="0" err="1">
                <a:latin typeface="PT Sans"/>
              </a:rPr>
              <a:t>завідувач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відділу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культури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Дарницького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райвиконкому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Києва</a:t>
            </a:r>
            <a:r>
              <a:rPr lang="ru-RU" sz="1400" dirty="0">
                <a:latin typeface="PT Sans"/>
              </a:rPr>
              <a:t>; 1988–92 – старший </a:t>
            </a:r>
            <a:r>
              <a:rPr lang="ru-RU" sz="1400" dirty="0" err="1">
                <a:latin typeface="PT Sans"/>
              </a:rPr>
              <a:t>науковий</a:t>
            </a:r>
            <a:r>
              <a:rPr lang="ru-RU" sz="1400" dirty="0">
                <a:latin typeface="PT Sans"/>
              </a:rPr>
              <a:t> редактор </a:t>
            </a:r>
            <a:r>
              <a:rPr lang="ru-RU" sz="1400" dirty="0" err="1">
                <a:latin typeface="PT Sans"/>
              </a:rPr>
              <a:t>видавництва</a:t>
            </a:r>
            <a:r>
              <a:rPr lang="ru-RU" sz="1400" dirty="0">
                <a:latin typeface="PT Sans"/>
              </a:rPr>
              <a:t> «</a:t>
            </a:r>
            <a:r>
              <a:rPr lang="ru-RU" sz="1400" dirty="0" err="1">
                <a:latin typeface="PT Sans"/>
              </a:rPr>
              <a:t>Українська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енциклопедія</a:t>
            </a:r>
            <a:r>
              <a:rPr lang="ru-RU" sz="1400" dirty="0">
                <a:latin typeface="PT Sans"/>
              </a:rPr>
              <a:t>»; 1992–94 – у системах </a:t>
            </a:r>
            <a:r>
              <a:rPr lang="ru-RU" sz="1400" dirty="0" err="1">
                <a:latin typeface="PT Sans"/>
              </a:rPr>
              <a:t>Міністерства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культури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України</a:t>
            </a:r>
            <a:r>
              <a:rPr lang="ru-RU" sz="1400" dirty="0">
                <a:latin typeface="PT Sans"/>
              </a:rPr>
              <a:t> (</a:t>
            </a:r>
            <a:r>
              <a:rPr lang="ru-RU" sz="1400" dirty="0" err="1">
                <a:latin typeface="PT Sans"/>
              </a:rPr>
              <a:t>головний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спеціаліст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відділу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культурних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обмінів</a:t>
            </a:r>
            <a:r>
              <a:rPr lang="ru-RU" sz="1400" dirty="0">
                <a:latin typeface="PT Sans"/>
              </a:rPr>
              <a:t>) і НАНУ (заступник директора з </a:t>
            </a:r>
            <a:r>
              <a:rPr lang="ru-RU" sz="1400" dirty="0" err="1">
                <a:latin typeface="PT Sans"/>
              </a:rPr>
              <a:t>загальних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питань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завідувач</a:t>
            </a:r>
            <a:r>
              <a:rPr lang="ru-RU" sz="1400" dirty="0">
                <a:latin typeface="PT Sans"/>
              </a:rPr>
              <a:t> сектору </a:t>
            </a:r>
            <a:r>
              <a:rPr lang="ru-RU" sz="1400" dirty="0" err="1">
                <a:latin typeface="PT Sans"/>
              </a:rPr>
              <a:t>інформації</a:t>
            </a:r>
            <a:r>
              <a:rPr lang="ru-RU" sz="1400" dirty="0">
                <a:latin typeface="PT Sans"/>
              </a:rPr>
              <a:t> та </a:t>
            </a:r>
            <a:r>
              <a:rPr lang="ru-RU" sz="1400" dirty="0" err="1">
                <a:latin typeface="PT Sans"/>
              </a:rPr>
              <a:t>наукових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видань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Інституту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сходознавства</a:t>
            </a:r>
            <a:r>
              <a:rPr lang="ru-RU" sz="1400" dirty="0">
                <a:latin typeface="PT Sans"/>
              </a:rPr>
              <a:t>); 1994–2005 – у МЗС </a:t>
            </a:r>
            <a:r>
              <a:rPr lang="ru-RU" sz="1400" dirty="0" err="1">
                <a:latin typeface="PT Sans"/>
              </a:rPr>
              <a:t>України</a:t>
            </a:r>
            <a:r>
              <a:rPr lang="ru-RU" sz="1400" dirty="0">
                <a:latin typeface="PT Sans"/>
              </a:rPr>
              <a:t>, 1999–2002 – перший </a:t>
            </a:r>
            <a:r>
              <a:rPr lang="ru-RU" sz="1400" dirty="0" err="1">
                <a:latin typeface="PT Sans"/>
              </a:rPr>
              <a:t>секретар</a:t>
            </a:r>
            <a:r>
              <a:rPr lang="ru-RU" sz="1400" dirty="0">
                <a:latin typeface="PT Sans"/>
              </a:rPr>
              <a:t> Посольства </a:t>
            </a:r>
            <a:r>
              <a:rPr lang="ru-RU" sz="1400" dirty="0" err="1">
                <a:latin typeface="PT Sans"/>
              </a:rPr>
              <a:t>України</a:t>
            </a:r>
            <a:r>
              <a:rPr lang="ru-RU" sz="1400" dirty="0">
                <a:latin typeface="PT Sans"/>
              </a:rPr>
              <a:t> у </a:t>
            </a:r>
            <a:r>
              <a:rPr lang="ru-RU" sz="1400" dirty="0" err="1">
                <a:latin typeface="PT Sans"/>
              </a:rPr>
              <a:t>країнах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Бенілюксу</a:t>
            </a:r>
            <a:r>
              <a:rPr lang="ru-RU" sz="1400" dirty="0">
                <a:latin typeface="PT Sans"/>
              </a:rPr>
              <a:t>. Голова </a:t>
            </a:r>
            <a:r>
              <a:rPr lang="ru-RU" sz="1400" dirty="0" err="1">
                <a:latin typeface="PT Sans"/>
              </a:rPr>
              <a:t>Творчого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об’єднання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перекладачів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Київської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організації</a:t>
            </a:r>
            <a:r>
              <a:rPr lang="ru-RU" sz="1400" dirty="0">
                <a:latin typeface="PT Sans"/>
              </a:rPr>
              <a:t> НСПУ (</a:t>
            </a:r>
            <a:r>
              <a:rPr lang="ru-RU" sz="1400" dirty="0" err="1">
                <a:latin typeface="PT Sans"/>
              </a:rPr>
              <a:t>від</a:t>
            </a:r>
            <a:r>
              <a:rPr lang="ru-RU" sz="1400" dirty="0">
                <a:latin typeface="PT Sans"/>
              </a:rPr>
              <a:t> 2006). Автор і </a:t>
            </a:r>
            <a:r>
              <a:rPr lang="ru-RU" sz="1400" dirty="0" err="1">
                <a:latin typeface="PT Sans"/>
              </a:rPr>
              <a:t>ведучий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програми</a:t>
            </a:r>
            <a:r>
              <a:rPr lang="ru-RU" sz="1400" dirty="0">
                <a:latin typeface="PT Sans"/>
              </a:rPr>
              <a:t> «</a:t>
            </a:r>
            <a:r>
              <a:rPr lang="ru-RU" sz="1400" dirty="0" err="1">
                <a:latin typeface="PT Sans"/>
              </a:rPr>
              <a:t>Поезія</a:t>
            </a:r>
            <a:r>
              <a:rPr lang="ru-RU" sz="1400" dirty="0">
                <a:latin typeface="PT Sans"/>
              </a:rPr>
              <a:t> без </a:t>
            </a:r>
            <a:r>
              <a:rPr lang="ru-RU" sz="1400" dirty="0" err="1">
                <a:latin typeface="PT Sans"/>
              </a:rPr>
              <a:t>кордонів</a:t>
            </a:r>
            <a:r>
              <a:rPr lang="ru-RU" sz="1400" dirty="0">
                <a:latin typeface="PT Sans"/>
              </a:rPr>
              <a:t>» (</a:t>
            </a:r>
            <a:r>
              <a:rPr lang="ru-RU" sz="1400" dirty="0" err="1">
                <a:latin typeface="PT Sans"/>
              </a:rPr>
              <a:t>від</a:t>
            </a:r>
            <a:r>
              <a:rPr lang="ru-RU" sz="1400" dirty="0">
                <a:latin typeface="PT Sans"/>
              </a:rPr>
              <a:t> 2008; </a:t>
            </a:r>
            <a:r>
              <a:rPr lang="ru-RU" sz="1400" dirty="0" err="1">
                <a:latin typeface="PT Sans"/>
              </a:rPr>
              <a:t>від</a:t>
            </a:r>
            <a:r>
              <a:rPr lang="ru-RU" sz="1400" dirty="0">
                <a:latin typeface="PT Sans"/>
              </a:rPr>
              <a:t> 2010 – «</a:t>
            </a:r>
            <a:r>
              <a:rPr lang="ru-RU" sz="1400" dirty="0" err="1">
                <a:latin typeface="PT Sans"/>
              </a:rPr>
              <a:t>Література</a:t>
            </a:r>
            <a:r>
              <a:rPr lang="ru-RU" sz="1400" dirty="0">
                <a:latin typeface="PT Sans"/>
              </a:rPr>
              <a:t> без </a:t>
            </a:r>
            <a:r>
              <a:rPr lang="ru-RU" sz="1400" dirty="0" err="1">
                <a:latin typeface="PT Sans"/>
              </a:rPr>
              <a:t>кордонів</a:t>
            </a:r>
            <a:r>
              <a:rPr lang="ru-RU" sz="1400" dirty="0">
                <a:latin typeface="PT Sans"/>
              </a:rPr>
              <a:t>») </a:t>
            </a:r>
            <a:r>
              <a:rPr lang="ru-RU" sz="1400" dirty="0" err="1">
                <a:latin typeface="PT Sans"/>
              </a:rPr>
              <a:t>Українського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радіо</a:t>
            </a:r>
            <a:r>
              <a:rPr lang="ru-RU" sz="1400" dirty="0">
                <a:latin typeface="PT Sans"/>
              </a:rPr>
              <a:t> «Культура». Автор </a:t>
            </a:r>
            <a:r>
              <a:rPr lang="ru-RU" sz="1400" dirty="0" err="1">
                <a:latin typeface="PT Sans"/>
              </a:rPr>
              <a:t>багатьох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добірок</a:t>
            </a:r>
            <a:r>
              <a:rPr lang="ru-RU" sz="1400" dirty="0">
                <a:latin typeface="PT Sans"/>
              </a:rPr>
              <a:t> і книг </a:t>
            </a:r>
            <a:r>
              <a:rPr lang="ru-RU" sz="1400" dirty="0" err="1">
                <a:latin typeface="PT Sans"/>
              </a:rPr>
              <a:t>перекладів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українською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мовою</a:t>
            </a:r>
            <a:r>
              <a:rPr lang="ru-RU" sz="1400" dirty="0">
                <a:latin typeface="PT Sans"/>
              </a:rPr>
              <a:t> франко-, англо-, </a:t>
            </a:r>
            <a:r>
              <a:rPr lang="ru-RU" sz="1400" dirty="0" err="1">
                <a:latin typeface="PT Sans"/>
              </a:rPr>
              <a:t>іспано</a:t>
            </a:r>
            <a:r>
              <a:rPr lang="ru-RU" sz="1400" dirty="0">
                <a:latin typeface="PT Sans"/>
              </a:rPr>
              <a:t>- й </a:t>
            </a:r>
            <a:r>
              <a:rPr lang="ru-RU" sz="1400" dirty="0" err="1">
                <a:latin typeface="PT Sans"/>
              </a:rPr>
              <a:t>португаломовної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кримськотатарської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класичної</a:t>
            </a:r>
            <a:r>
              <a:rPr lang="ru-RU" sz="1400" dirty="0">
                <a:latin typeface="PT Sans"/>
              </a:rPr>
              <a:t> і </a:t>
            </a:r>
            <a:r>
              <a:rPr lang="ru-RU" sz="1400" dirty="0" err="1">
                <a:latin typeface="PT Sans"/>
              </a:rPr>
              <a:t>сучасної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поезії</a:t>
            </a:r>
            <a:r>
              <a:rPr lang="ru-RU" sz="1400" dirty="0">
                <a:latin typeface="PT Sans"/>
              </a:rPr>
              <a:t>: </a:t>
            </a:r>
            <a:r>
              <a:rPr lang="ru-RU" sz="1400" dirty="0" err="1">
                <a:latin typeface="PT Sans"/>
              </a:rPr>
              <a:t>творів</a:t>
            </a:r>
            <a:r>
              <a:rPr lang="ru-RU" sz="1400" dirty="0">
                <a:latin typeface="PT Sans"/>
              </a:rPr>
              <a:t> П.-Ж. Беранже («</a:t>
            </a:r>
            <a:r>
              <a:rPr lang="ru-RU" sz="1400" dirty="0" err="1">
                <a:latin typeface="PT Sans"/>
              </a:rPr>
              <a:t>Пісні</a:t>
            </a:r>
            <a:r>
              <a:rPr lang="ru-RU" sz="1400" dirty="0">
                <a:latin typeface="PT Sans"/>
              </a:rPr>
              <a:t>», 1970; 1980), А. Рембо («</a:t>
            </a:r>
            <a:r>
              <a:rPr lang="ru-RU" sz="1400" dirty="0" err="1">
                <a:latin typeface="PT Sans"/>
              </a:rPr>
              <a:t>П’яний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корабель</a:t>
            </a:r>
            <a:r>
              <a:rPr lang="ru-RU" sz="1400" dirty="0">
                <a:latin typeface="PT Sans"/>
              </a:rPr>
              <a:t>», 1995), Ж. </a:t>
            </a:r>
            <a:r>
              <a:rPr lang="ru-RU" sz="1400" dirty="0" err="1">
                <a:latin typeface="PT Sans"/>
              </a:rPr>
              <a:t>дю</a:t>
            </a:r>
            <a:r>
              <a:rPr lang="ru-RU" sz="1400" dirty="0">
                <a:latin typeface="PT Sans"/>
              </a:rPr>
              <a:t> Белле, П. де </a:t>
            </a:r>
            <a:r>
              <a:rPr lang="ru-RU" sz="1400" dirty="0" err="1">
                <a:latin typeface="PT Sans"/>
              </a:rPr>
              <a:t>Ронсара</a:t>
            </a:r>
            <a:r>
              <a:rPr lang="ru-RU" sz="1400" dirty="0">
                <a:latin typeface="PT Sans"/>
              </a:rPr>
              <a:t>, М. </a:t>
            </a:r>
            <a:r>
              <a:rPr lang="ru-RU" sz="1400" dirty="0" err="1">
                <a:latin typeface="PT Sans"/>
              </a:rPr>
              <a:t>Деборд-Вальмор</a:t>
            </a:r>
            <a:r>
              <a:rPr lang="ru-RU" sz="1400" dirty="0">
                <a:latin typeface="PT Sans"/>
              </a:rPr>
              <a:t>, В. </a:t>
            </a:r>
            <a:r>
              <a:rPr lang="ru-RU" sz="1400" dirty="0" err="1">
                <a:latin typeface="PT Sans"/>
              </a:rPr>
              <a:t>Гюґо</a:t>
            </a:r>
            <a:r>
              <a:rPr lang="ru-RU" sz="1400" dirty="0">
                <a:latin typeface="PT Sans"/>
              </a:rPr>
              <a:t>, Ж. де </a:t>
            </a:r>
            <a:r>
              <a:rPr lang="ru-RU" sz="1400" dirty="0" err="1">
                <a:latin typeface="PT Sans"/>
              </a:rPr>
              <a:t>Нерваля</a:t>
            </a:r>
            <a:r>
              <a:rPr lang="ru-RU" sz="1400" dirty="0">
                <a:latin typeface="PT Sans"/>
              </a:rPr>
              <a:t>, А. де Мюссе, П. Верлена, Е. Верхарна, Ш. Бодлера, Ґ. </a:t>
            </a:r>
            <a:r>
              <a:rPr lang="ru-RU" sz="1400" dirty="0" err="1">
                <a:latin typeface="PT Sans"/>
              </a:rPr>
              <a:t>Аполлінера</a:t>
            </a:r>
            <a:r>
              <a:rPr lang="ru-RU" sz="1400" dirty="0">
                <a:latin typeface="PT Sans"/>
              </a:rPr>
              <a:t>, Л. </a:t>
            </a:r>
            <a:r>
              <a:rPr lang="ru-RU" sz="1400" dirty="0" err="1">
                <a:latin typeface="PT Sans"/>
              </a:rPr>
              <a:t>Араґона</a:t>
            </a:r>
            <a:r>
              <a:rPr lang="ru-RU" sz="1400" dirty="0">
                <a:latin typeface="PT Sans"/>
              </a:rPr>
              <a:t>, П. </a:t>
            </a:r>
            <a:r>
              <a:rPr lang="ru-RU" sz="1400" dirty="0" err="1">
                <a:latin typeface="PT Sans"/>
              </a:rPr>
              <a:t>Елюара</a:t>
            </a:r>
            <a:r>
              <a:rPr lang="ru-RU" sz="1400" dirty="0">
                <a:latin typeface="PT Sans"/>
              </a:rPr>
              <a:t>, Ж. </a:t>
            </a:r>
            <a:r>
              <a:rPr lang="ru-RU" sz="1400" dirty="0" err="1">
                <a:latin typeface="PT Sans"/>
              </a:rPr>
              <a:t>Превера</a:t>
            </a:r>
            <a:r>
              <a:rPr lang="ru-RU" sz="1400" dirty="0">
                <a:latin typeface="PT Sans"/>
              </a:rPr>
              <a:t>, Р. Шара, Р.-Ґ. </a:t>
            </a:r>
            <a:r>
              <a:rPr lang="ru-RU" sz="1400" dirty="0" err="1">
                <a:latin typeface="PT Sans"/>
              </a:rPr>
              <a:t>Каду</a:t>
            </a:r>
            <a:r>
              <a:rPr lang="ru-RU" sz="1400" dirty="0">
                <a:latin typeface="PT Sans"/>
              </a:rPr>
              <a:t>, Ж. </a:t>
            </a:r>
            <a:r>
              <a:rPr lang="ru-RU" sz="1400" dirty="0" err="1">
                <a:latin typeface="PT Sans"/>
              </a:rPr>
              <a:t>Брасенса</a:t>
            </a:r>
            <a:r>
              <a:rPr lang="ru-RU" sz="1400" dirty="0">
                <a:latin typeface="PT Sans"/>
              </a:rPr>
              <a:t>, Ж. </a:t>
            </a:r>
            <a:r>
              <a:rPr lang="ru-RU" sz="1400" dirty="0" err="1">
                <a:latin typeface="PT Sans"/>
              </a:rPr>
              <a:t>Бреля</a:t>
            </a:r>
            <a:r>
              <a:rPr lang="ru-RU" sz="1400" dirty="0">
                <a:latin typeface="PT Sans"/>
              </a:rPr>
              <a:t>, Л.-С. </a:t>
            </a:r>
            <a:r>
              <a:rPr lang="ru-RU" sz="1400" dirty="0" err="1">
                <a:latin typeface="PT Sans"/>
              </a:rPr>
              <a:t>Сенґора</a:t>
            </a:r>
            <a:r>
              <a:rPr lang="ru-RU" sz="1400" dirty="0">
                <a:latin typeface="PT Sans"/>
              </a:rPr>
              <a:t>, Р. </a:t>
            </a:r>
            <a:r>
              <a:rPr lang="ru-RU" sz="1400" dirty="0" err="1">
                <a:latin typeface="PT Sans"/>
              </a:rPr>
              <a:t>Ляньє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Ешмирзи</a:t>
            </a:r>
            <a:r>
              <a:rPr lang="ru-RU" sz="1400" dirty="0">
                <a:latin typeface="PT Sans"/>
              </a:rPr>
              <a:t>, Ш. </a:t>
            </a:r>
            <a:r>
              <a:rPr lang="ru-RU" sz="1400" dirty="0" err="1">
                <a:latin typeface="PT Sans"/>
              </a:rPr>
              <a:t>Алі</a:t>
            </a:r>
            <a:r>
              <a:rPr lang="ru-RU" sz="1400" dirty="0">
                <a:latin typeface="PT Sans"/>
              </a:rPr>
              <a:t> та </a:t>
            </a:r>
            <a:r>
              <a:rPr lang="ru-RU" sz="1400" dirty="0" err="1">
                <a:latin typeface="PT Sans"/>
              </a:rPr>
              <a:t>ін</a:t>
            </a:r>
            <a:r>
              <a:rPr lang="ru-RU" sz="1400" dirty="0">
                <a:latin typeface="PT Sans"/>
              </a:rPr>
              <a:t>. </a:t>
            </a:r>
            <a:r>
              <a:rPr lang="ru-RU" sz="1400" dirty="0" err="1">
                <a:latin typeface="PT Sans"/>
              </a:rPr>
              <a:t>французьких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бельгійських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канадських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кримськотатарських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митців</a:t>
            </a:r>
            <a:r>
              <a:rPr lang="ru-RU" sz="1400" dirty="0">
                <a:latin typeface="PT Sans"/>
              </a:rPr>
              <a:t>. </a:t>
            </a:r>
            <a:r>
              <a:rPr lang="ru-RU" sz="1400" dirty="0" err="1">
                <a:latin typeface="PT Sans"/>
              </a:rPr>
              <a:t>Перекладач</a:t>
            </a:r>
            <a:r>
              <a:rPr lang="ru-RU" sz="1400" dirty="0">
                <a:latin typeface="PT Sans"/>
              </a:rPr>
              <a:t> і </a:t>
            </a:r>
            <a:r>
              <a:rPr lang="ru-RU" sz="1400" dirty="0" err="1">
                <a:latin typeface="PT Sans"/>
              </a:rPr>
              <a:t>упорядник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антології</a:t>
            </a:r>
            <a:r>
              <a:rPr lang="ru-RU" sz="1400" dirty="0">
                <a:latin typeface="PT Sans"/>
              </a:rPr>
              <a:t> «</a:t>
            </a:r>
            <a:r>
              <a:rPr lang="ru-RU" sz="1400" dirty="0" err="1">
                <a:latin typeface="PT Sans"/>
              </a:rPr>
              <a:t>Поезія</a:t>
            </a:r>
            <a:r>
              <a:rPr lang="ru-RU" sz="1400" dirty="0">
                <a:latin typeface="PT Sans"/>
              </a:rPr>
              <a:t> Африки» (1983) та </a:t>
            </a:r>
            <a:r>
              <a:rPr lang="ru-RU" sz="1400" dirty="0" err="1">
                <a:latin typeface="PT Sans"/>
              </a:rPr>
              <a:t>персональної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антології</a:t>
            </a:r>
            <a:r>
              <a:rPr lang="ru-RU" sz="1400" dirty="0">
                <a:latin typeface="PT Sans"/>
              </a:rPr>
              <a:t> «Сад </a:t>
            </a:r>
            <a:r>
              <a:rPr lang="ru-RU" sz="1400" dirty="0" err="1">
                <a:latin typeface="PT Sans"/>
              </a:rPr>
              <a:t>божественних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поезій</a:t>
            </a:r>
            <a:r>
              <a:rPr lang="ru-RU" sz="1400" dirty="0">
                <a:latin typeface="PT Sans"/>
              </a:rPr>
              <a:t>. </a:t>
            </a:r>
            <a:r>
              <a:rPr lang="ru-RU" sz="1400" dirty="0" err="1">
                <a:latin typeface="PT Sans"/>
              </a:rPr>
              <a:t>Тисячоліття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франкомовної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любовної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лірики</a:t>
            </a:r>
            <a:r>
              <a:rPr lang="ru-RU" sz="1400" dirty="0">
                <a:latin typeface="PT Sans"/>
              </a:rPr>
              <a:t>» (2011, т. 1). </a:t>
            </a:r>
            <a:r>
              <a:rPr lang="ru-RU" sz="1400" dirty="0" err="1">
                <a:latin typeface="PT Sans"/>
              </a:rPr>
              <a:t>Особливу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увагу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приділяв</a:t>
            </a:r>
            <a:r>
              <a:rPr lang="ru-RU" sz="1400" dirty="0">
                <a:latin typeface="PT Sans"/>
              </a:rPr>
              <a:t> перекладу та </a:t>
            </a:r>
            <a:r>
              <a:rPr lang="ru-RU" sz="1400" dirty="0" err="1">
                <a:latin typeface="PT Sans"/>
              </a:rPr>
              <a:t>виданню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українською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мовою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творів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класиків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європейської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дитячої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літератури</a:t>
            </a:r>
            <a:r>
              <a:rPr lang="ru-RU" sz="1400" dirty="0">
                <a:latin typeface="PT Sans"/>
              </a:rPr>
              <a:t> Р. </a:t>
            </a:r>
            <a:r>
              <a:rPr lang="ru-RU" sz="1400" dirty="0" err="1">
                <a:latin typeface="PT Sans"/>
              </a:rPr>
              <a:t>Десноса</a:t>
            </a:r>
            <a:r>
              <a:rPr lang="ru-RU" sz="1400" dirty="0">
                <a:latin typeface="PT Sans"/>
              </a:rPr>
              <a:t> і М. </a:t>
            </a:r>
            <a:r>
              <a:rPr lang="ru-RU" sz="1400" dirty="0" err="1">
                <a:latin typeface="PT Sans"/>
              </a:rPr>
              <a:t>Карема</a:t>
            </a:r>
            <a:r>
              <a:rPr lang="ru-RU" sz="1400" dirty="0">
                <a:latin typeface="PT Sans"/>
              </a:rPr>
              <a:t> («</a:t>
            </a:r>
            <a:r>
              <a:rPr lang="ru-RU" sz="1400" dirty="0" err="1">
                <a:latin typeface="PT Sans"/>
              </a:rPr>
              <a:t>Вірші</a:t>
            </a:r>
            <a:r>
              <a:rPr lang="ru-RU" sz="1400" dirty="0">
                <a:latin typeface="PT Sans"/>
              </a:rPr>
              <a:t> для </a:t>
            </a:r>
            <a:r>
              <a:rPr lang="ru-RU" sz="1400" dirty="0" err="1">
                <a:latin typeface="PT Sans"/>
              </a:rPr>
              <a:t>слухняних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дітей</a:t>
            </a:r>
            <a:r>
              <a:rPr lang="ru-RU" sz="1400" dirty="0">
                <a:latin typeface="PT Sans"/>
              </a:rPr>
              <a:t>», 1985; «</a:t>
            </a:r>
            <a:r>
              <a:rPr lang="ru-RU" sz="1400" dirty="0" err="1">
                <a:latin typeface="PT Sans"/>
              </a:rPr>
              <a:t>Троє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цуценят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покидають</a:t>
            </a:r>
            <a:r>
              <a:rPr lang="ru-RU" sz="1400" dirty="0">
                <a:latin typeface="PT Sans"/>
              </a:rPr>
              <a:t> Париж», 1991; «Доброта», 2004; «</a:t>
            </a:r>
            <a:r>
              <a:rPr lang="ru-RU" sz="1400" dirty="0" err="1">
                <a:latin typeface="PT Sans"/>
              </a:rPr>
              <a:t>Баєчкопісеньки</a:t>
            </a:r>
            <a:r>
              <a:rPr lang="ru-RU" sz="1400" dirty="0">
                <a:latin typeface="PT Sans"/>
              </a:rPr>
              <a:t> і </a:t>
            </a:r>
            <a:r>
              <a:rPr lang="ru-RU" sz="1400" dirty="0" err="1">
                <a:latin typeface="PT Sans"/>
              </a:rPr>
              <a:t>квітопісеньки</a:t>
            </a:r>
            <a:r>
              <a:rPr lang="ru-RU" sz="1400" dirty="0">
                <a:latin typeface="PT Sans"/>
              </a:rPr>
              <a:t>», 20084; </a:t>
            </a:r>
            <a:r>
              <a:rPr lang="ru-RU" sz="1400" dirty="0" err="1">
                <a:latin typeface="PT Sans"/>
              </a:rPr>
              <a:t>усі</a:t>
            </a:r>
            <a:r>
              <a:rPr lang="ru-RU" sz="1400" dirty="0">
                <a:latin typeface="PT Sans"/>
              </a:rPr>
              <a:t> – </a:t>
            </a:r>
            <a:r>
              <a:rPr lang="ru-RU" sz="1400" dirty="0" err="1">
                <a:latin typeface="PT Sans"/>
              </a:rPr>
              <a:t>Київ</a:t>
            </a:r>
            <a:r>
              <a:rPr lang="ru-RU" sz="1400" dirty="0">
                <a:latin typeface="PT Sans"/>
              </a:rPr>
              <a:t>). </a:t>
            </a:r>
            <a:r>
              <a:rPr lang="ru-RU" sz="1400" dirty="0" err="1">
                <a:latin typeface="PT Sans"/>
              </a:rPr>
              <a:t>Йому</a:t>
            </a:r>
            <a:r>
              <a:rPr lang="ru-RU" sz="1400" dirty="0">
                <a:latin typeface="PT Sans"/>
              </a:rPr>
              <a:t> належать </a:t>
            </a:r>
            <a:r>
              <a:rPr lang="ru-RU" sz="1400" dirty="0" err="1">
                <a:latin typeface="PT Sans"/>
              </a:rPr>
              <a:t>численні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публікації</a:t>
            </a:r>
            <a:r>
              <a:rPr lang="ru-RU" sz="1400" dirty="0">
                <a:latin typeface="PT Sans"/>
              </a:rPr>
              <a:t> про </a:t>
            </a:r>
            <a:r>
              <a:rPr lang="ru-RU" sz="1400" dirty="0" err="1">
                <a:latin typeface="PT Sans"/>
              </a:rPr>
              <a:t>зарубіжних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письменників</a:t>
            </a:r>
            <a:r>
              <a:rPr lang="ru-RU" sz="1400" dirty="0">
                <a:latin typeface="PT Sans"/>
              </a:rPr>
              <a:t> та </a:t>
            </a:r>
            <a:r>
              <a:rPr lang="ru-RU" sz="1400" dirty="0" err="1">
                <a:latin typeface="PT Sans"/>
              </a:rPr>
              <a:t>історію</a:t>
            </a:r>
            <a:r>
              <a:rPr lang="ru-RU" sz="1400" dirty="0">
                <a:latin typeface="PT Sans"/>
              </a:rPr>
              <a:t> й </a:t>
            </a:r>
            <a:r>
              <a:rPr lang="ru-RU" sz="1400" dirty="0" err="1">
                <a:latin typeface="PT Sans"/>
              </a:rPr>
              <a:t>сьогодення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багатьох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національних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літератур</a:t>
            </a:r>
            <a:r>
              <a:rPr lang="ru-RU" sz="1400" dirty="0">
                <a:latin typeface="PT Sans"/>
              </a:rPr>
              <a:t> </a:t>
            </a:r>
            <a:r>
              <a:rPr lang="ru-RU" sz="1400" dirty="0" err="1">
                <a:latin typeface="PT Sans"/>
              </a:rPr>
              <a:t>світу</a:t>
            </a:r>
            <a:r>
              <a:rPr lang="ru-RU" sz="1400" dirty="0">
                <a:latin typeface="PT Sans"/>
              </a:rPr>
              <a:t> в </a:t>
            </a:r>
            <a:r>
              <a:rPr lang="ru-RU" sz="1400" dirty="0" err="1">
                <a:latin typeface="PT Sans"/>
              </a:rPr>
              <a:t>періодиці</a:t>
            </a:r>
            <a:r>
              <a:rPr lang="ru-RU" sz="1400" dirty="0">
                <a:latin typeface="PT Sans"/>
              </a:rPr>
              <a:t> та </a:t>
            </a:r>
            <a:r>
              <a:rPr lang="ru-RU" sz="1400" dirty="0" err="1">
                <a:latin typeface="PT Sans"/>
              </a:rPr>
              <a:t>енциклопедіях</a:t>
            </a:r>
            <a:r>
              <a:rPr lang="ru-RU" sz="1400" dirty="0">
                <a:latin typeface="PT Sans"/>
              </a:rPr>
              <a:t>, </a:t>
            </a:r>
            <a:r>
              <a:rPr lang="ru-RU" sz="1400" dirty="0" err="1">
                <a:latin typeface="PT Sans"/>
              </a:rPr>
              <a:t>зокрема</a:t>
            </a:r>
            <a:r>
              <a:rPr lang="ru-RU" sz="1400" dirty="0">
                <a:latin typeface="PT Sans"/>
              </a:rPr>
              <a:t> в ЕСУ.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590F48-D270-4A42-B933-7939B9AD1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52" y="1003473"/>
            <a:ext cx="1719747" cy="232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30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F33DE-4B13-4AAD-8A8B-107D2B405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A1E9262-DCAB-4A90-8DD2-7B1485969E7B}"/>
              </a:ext>
            </a:extLst>
          </p:cNvPr>
          <p:cNvSpPr/>
          <p:nvPr/>
        </p:nvSpPr>
        <p:spPr>
          <a:xfrm>
            <a:off x="793070" y="3667222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19 березня 1320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Максима Рильського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(1985-1964)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9610947-47BA-4DCA-A7D9-C0FFCCAA1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90" y="4809987"/>
            <a:ext cx="1889924" cy="18899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20AD8B-6C4D-4F12-BCDA-C02C43E13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6" y="-6659"/>
            <a:ext cx="438912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9B54B9-C458-4129-B40F-B9497B1B8532}"/>
              </a:ext>
            </a:extLst>
          </p:cNvPr>
          <p:cNvSpPr/>
          <p:nvPr/>
        </p:nvSpPr>
        <p:spPr>
          <a:xfrm>
            <a:off x="5418405" y="105013"/>
            <a:ext cx="40539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Максим Рильський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7F651E-2BFE-4565-9E06-7E149E651E58}"/>
              </a:ext>
            </a:extLst>
          </p:cNvPr>
          <p:cNvSpPr/>
          <p:nvPr/>
        </p:nvSpPr>
        <p:spPr>
          <a:xfrm>
            <a:off x="4206403" y="856357"/>
            <a:ext cx="7351981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solidFill>
                  <a:srgbClr val="333333"/>
                </a:solidFill>
                <a:latin typeface="PT Sans"/>
              </a:rPr>
              <a:t>1895, 19 </a:t>
            </a:r>
            <a:r>
              <a:rPr lang="ru-RU" sz="1200" b="1" i="1" dirty="0" err="1">
                <a:solidFill>
                  <a:srgbClr val="333333"/>
                </a:solidFill>
                <a:latin typeface="PT Sans"/>
              </a:rPr>
              <a:t>березня</a:t>
            </a:r>
            <a:r>
              <a:rPr lang="ru-RU" sz="1200" b="1" i="1" dirty="0">
                <a:solidFill>
                  <a:srgbClr val="333333"/>
                </a:solidFill>
                <a:latin typeface="PT Sans"/>
              </a:rPr>
              <a:t> – в </a:t>
            </a:r>
            <a:r>
              <a:rPr lang="ru-RU" sz="1200" b="1" i="1" dirty="0" err="1">
                <a:solidFill>
                  <a:srgbClr val="333333"/>
                </a:solidFill>
                <a:latin typeface="PT Sans"/>
              </a:rPr>
              <a:t>Києві</a:t>
            </a:r>
            <a:r>
              <a:rPr lang="ru-RU" sz="1200" b="1" i="1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b="1" i="1" dirty="0" err="1">
                <a:solidFill>
                  <a:srgbClr val="333333"/>
                </a:solidFill>
                <a:latin typeface="PT Sans"/>
              </a:rPr>
              <a:t>народився</a:t>
            </a:r>
            <a:r>
              <a:rPr lang="ru-RU" sz="1200" b="1" i="1" dirty="0">
                <a:solidFill>
                  <a:srgbClr val="333333"/>
                </a:solidFill>
                <a:latin typeface="PT Sans"/>
              </a:rPr>
              <a:t> поет і </a:t>
            </a:r>
            <a:r>
              <a:rPr lang="ru-RU" sz="1200" b="1" i="1" dirty="0" err="1">
                <a:solidFill>
                  <a:srgbClr val="333333"/>
                </a:solidFill>
                <a:latin typeface="PT Sans"/>
              </a:rPr>
              <a:t>перекладач</a:t>
            </a:r>
            <a:r>
              <a:rPr lang="ru-RU" sz="1200" b="1" i="1" dirty="0">
                <a:solidFill>
                  <a:srgbClr val="333333"/>
                </a:solidFill>
                <a:latin typeface="PT Sans"/>
              </a:rPr>
              <a:t>, один </a:t>
            </a:r>
            <a:r>
              <a:rPr lang="ru-RU" sz="1200" b="1" i="1" dirty="0" err="1">
                <a:solidFill>
                  <a:srgbClr val="333333"/>
                </a:solidFill>
                <a:latin typeface="PT Sans"/>
              </a:rPr>
              <a:t>із</a:t>
            </a:r>
            <a:r>
              <a:rPr lang="ru-RU" sz="1200" b="1" i="1" dirty="0">
                <a:solidFill>
                  <a:srgbClr val="333333"/>
                </a:solidFill>
                <a:latin typeface="PT Sans"/>
              </a:rPr>
              <a:t> «</a:t>
            </a:r>
            <a:r>
              <a:rPr lang="ru-RU" sz="1200" b="1" i="1" dirty="0" err="1">
                <a:solidFill>
                  <a:srgbClr val="333333"/>
                </a:solidFill>
                <a:latin typeface="PT Sans"/>
              </a:rPr>
              <a:t>неокласиків</a:t>
            </a:r>
            <a:r>
              <a:rPr lang="ru-RU" sz="1200" b="1" i="1" dirty="0">
                <a:solidFill>
                  <a:srgbClr val="333333"/>
                </a:solidFill>
                <a:latin typeface="PT Sans"/>
              </a:rPr>
              <a:t>» Максим </a:t>
            </a:r>
            <a:r>
              <a:rPr lang="ru-RU" sz="1200" b="1" i="1" dirty="0" err="1">
                <a:solidFill>
                  <a:srgbClr val="333333"/>
                </a:solidFill>
                <a:latin typeface="PT Sans"/>
              </a:rPr>
              <a:t>Рильський</a:t>
            </a:r>
            <a:r>
              <a:rPr lang="ru-RU" sz="1200" b="1" i="1" dirty="0">
                <a:solidFill>
                  <a:srgbClr val="333333"/>
                </a:solidFill>
                <a:latin typeface="PT Sans"/>
              </a:rPr>
              <a:t>. </a:t>
            </a:r>
            <a:r>
              <a:rPr lang="ru-RU" sz="1200" b="1" i="1" dirty="0" err="1">
                <a:solidFill>
                  <a:srgbClr val="333333"/>
                </a:solidFill>
                <a:latin typeface="PT Sans"/>
              </a:rPr>
              <a:t>Батько</a:t>
            </a:r>
            <a:r>
              <a:rPr lang="ru-RU" sz="1200" b="1" i="1" dirty="0">
                <a:solidFill>
                  <a:srgbClr val="333333"/>
                </a:solidFill>
                <a:latin typeface="PT Sans"/>
              </a:rPr>
              <a:t> Максима </a:t>
            </a:r>
            <a:r>
              <a:rPr lang="ru-RU" sz="1200" b="1" i="1" dirty="0" err="1">
                <a:solidFill>
                  <a:srgbClr val="333333"/>
                </a:solidFill>
                <a:latin typeface="PT Sans"/>
              </a:rPr>
              <a:t>Рильського</a:t>
            </a:r>
            <a:r>
              <a:rPr lang="ru-RU" sz="1200" b="1" i="1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200" b="1" i="1" dirty="0" err="1">
                <a:solidFill>
                  <a:srgbClr val="333333"/>
                </a:solidFill>
                <a:latin typeface="PT Sans"/>
              </a:rPr>
              <a:t>Тадей</a:t>
            </a:r>
            <a:r>
              <a:rPr lang="ru-RU" sz="1200" b="1" i="1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b="1" i="1" dirty="0" err="1">
                <a:solidFill>
                  <a:srgbClr val="333333"/>
                </a:solidFill>
                <a:latin typeface="PT Sans"/>
              </a:rPr>
              <a:t>Розеславович</a:t>
            </a:r>
            <a:r>
              <a:rPr lang="ru-RU" sz="1200" b="1" i="1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200" b="1" i="1" dirty="0" err="1">
                <a:solidFill>
                  <a:srgbClr val="333333"/>
                </a:solidFill>
                <a:latin typeface="PT Sans"/>
              </a:rPr>
              <a:t>був</a:t>
            </a:r>
            <a:r>
              <a:rPr lang="ru-RU" sz="1200" b="1" i="1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b="1" i="1" dirty="0" err="1">
                <a:solidFill>
                  <a:srgbClr val="333333"/>
                </a:solidFill>
                <a:latin typeface="PT Sans"/>
              </a:rPr>
              <a:t>сином</a:t>
            </a:r>
            <a:r>
              <a:rPr lang="ru-RU" sz="1200" b="1" i="1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b="1" i="1" dirty="0" err="1">
                <a:solidFill>
                  <a:srgbClr val="333333"/>
                </a:solidFill>
                <a:latin typeface="PT Sans"/>
              </a:rPr>
              <a:t>багатого</a:t>
            </a:r>
            <a:r>
              <a:rPr lang="ru-RU" sz="1200" b="1" i="1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b="1" i="1" dirty="0" err="1">
                <a:solidFill>
                  <a:srgbClr val="333333"/>
                </a:solidFill>
                <a:latin typeface="PT Sans"/>
              </a:rPr>
              <a:t>польського</a:t>
            </a:r>
            <a:r>
              <a:rPr lang="ru-RU" sz="1200" b="1" i="1" dirty="0">
                <a:solidFill>
                  <a:srgbClr val="333333"/>
                </a:solidFill>
                <a:latin typeface="PT Sans"/>
              </a:rPr>
              <a:t> пана </a:t>
            </a:r>
            <a:r>
              <a:rPr lang="ru-RU" sz="1200" b="1" i="1" dirty="0" err="1">
                <a:solidFill>
                  <a:srgbClr val="333333"/>
                </a:solidFill>
                <a:latin typeface="PT Sans"/>
              </a:rPr>
              <a:t>Розеслава</a:t>
            </a:r>
            <a:r>
              <a:rPr lang="ru-RU" sz="1200" b="1" i="1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b="1" i="1" dirty="0" err="1">
                <a:solidFill>
                  <a:srgbClr val="333333"/>
                </a:solidFill>
                <a:latin typeface="PT Sans"/>
              </a:rPr>
              <a:t>Рильського</a:t>
            </a:r>
            <a:r>
              <a:rPr lang="ru-RU" sz="1200" b="1" i="1" dirty="0">
                <a:solidFill>
                  <a:srgbClr val="333333"/>
                </a:solidFill>
                <a:latin typeface="PT Sans"/>
              </a:rPr>
              <a:t> і </a:t>
            </a:r>
            <a:r>
              <a:rPr lang="ru-RU" sz="1200" b="1" i="1" dirty="0" err="1">
                <a:solidFill>
                  <a:srgbClr val="333333"/>
                </a:solidFill>
                <a:latin typeface="PT Sans"/>
              </a:rPr>
              <a:t>князівни</a:t>
            </a:r>
            <a:r>
              <a:rPr lang="ru-RU" sz="1200" b="1" i="1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b="1" i="1" dirty="0" err="1">
                <a:solidFill>
                  <a:srgbClr val="333333"/>
                </a:solidFill>
                <a:latin typeface="PT Sans"/>
              </a:rPr>
              <a:t>Трубецької</a:t>
            </a:r>
            <a:r>
              <a:rPr lang="ru-RU" sz="1200" b="1" i="1" dirty="0">
                <a:solidFill>
                  <a:srgbClr val="333333"/>
                </a:solidFill>
                <a:latin typeface="PT Sans"/>
              </a:rPr>
              <a:t>.</a:t>
            </a:r>
          </a:p>
          <a:p>
            <a:pPr algn="just"/>
            <a:endParaRPr lang="ru-RU" sz="1200" b="1" i="1" dirty="0">
              <a:solidFill>
                <a:srgbClr val="333333"/>
              </a:solidFill>
              <a:latin typeface="PT Sans"/>
            </a:endParaRPr>
          </a:p>
          <a:p>
            <a:pPr algn="just"/>
            <a:r>
              <a:rPr lang="ru-RU" sz="1200" dirty="0" err="1">
                <a:solidFill>
                  <a:srgbClr val="333333"/>
                </a:solidFill>
                <a:latin typeface="PT Sans"/>
              </a:rPr>
              <a:t>Після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смерті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батька у 1902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році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Максим з родиною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переїжджає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в село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Романівку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(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нині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–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Попільнянського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району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Житомирської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області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),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звідки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родом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було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його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мама.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Навчався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спершу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вдома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потім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у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Києві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у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приватній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гімназії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Володимира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Науменка.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Під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час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навчання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деякий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час жив у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родині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Миколи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Лисенка.</a:t>
            </a:r>
          </a:p>
          <a:p>
            <a:pPr algn="just"/>
            <a:r>
              <a:rPr lang="ru-RU" sz="1200" dirty="0" err="1">
                <a:solidFill>
                  <a:srgbClr val="333333"/>
                </a:solidFill>
                <a:latin typeface="PT Sans"/>
              </a:rPr>
              <a:t>Після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гімназії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навчався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на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медичному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факультеті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Київського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університету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Св.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Володимира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потім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на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історико-філологічному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факультеті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Народного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університету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в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Києві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заснованому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за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гетьмана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Павла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Скоропадського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, але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жодного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з них не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закінчив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.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Займався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самоосвітою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вивченням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мов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музикою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. З 1919 до 1929 року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вчителював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у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селі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зокрема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й у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Романівці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, а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також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у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київській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залізничній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школі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, на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робітфаці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Київського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університету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та в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Українському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інституті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лінгвістичної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освіти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. </a:t>
            </a:r>
          </a:p>
          <a:p>
            <a:pPr algn="just"/>
            <a:r>
              <a:rPr lang="ru-RU" sz="1200" dirty="0">
                <a:solidFill>
                  <a:srgbClr val="333333"/>
                </a:solidFill>
                <a:latin typeface="PT Sans"/>
              </a:rPr>
              <a:t>Перша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юнацька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збірка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поезій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Максима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Рильського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«На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білих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островах»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вийшла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ще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1910 року. У 1920-х став одним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із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наймолодших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членів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мистецького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угруповання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«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неокласиків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», до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якого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входили Микола Зеров, Михайло Драй-Хмара,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Дмитро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Загул, Павло Филипович (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пізніше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всі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вони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були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репресовані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і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розстріляні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).</a:t>
            </a:r>
          </a:p>
          <a:p>
            <a:pPr algn="just"/>
            <a:r>
              <a:rPr lang="ru-RU" sz="1200" dirty="0">
                <a:solidFill>
                  <a:srgbClr val="333333"/>
                </a:solidFill>
                <a:latin typeface="PT Sans"/>
              </a:rPr>
              <a:t>У 1931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році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заарештували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і Максима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Рильського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і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п’ять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місяців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протримали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в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Лук’янівській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в’язниці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вимагаючи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зізнання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в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контрреволюційній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діяльності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. Результатом «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пропрацювання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»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Рильського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стало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його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каяття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і «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офіційне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»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сприйняття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радянської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дійсності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.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Зокрема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Рильський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був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автором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слів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пісні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про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Сталіна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 «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Із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-за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гір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, та з-за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високих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сизокрил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орел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летить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». 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Він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двічі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був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лауреатом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Сталінської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премії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і один раз –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Ленінської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був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академіком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АН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України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, АН СРСР,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обирався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депутатом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Верховної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Ради УРСР,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очолював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Спілку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письменників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України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, а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потім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майже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20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років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–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Інститут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мистецтвознавства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народної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творчості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та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етнографії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. Максим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Рильський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лишив по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собі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35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поетичних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збірок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понад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чверть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мільйона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поетичних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рядків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перекладів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серед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яких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– поема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Міцкевича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«Пан Тадеуш»,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пушкінський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«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Євгеній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Онєгін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»,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французька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поезія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кілька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збірок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наукових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статей,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редагування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поетичних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та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етнографічних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видань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. У 1972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році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була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заснована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щорічна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 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премія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ім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.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Рильського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за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найкращий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художній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переклад.</a:t>
            </a:r>
          </a:p>
          <a:p>
            <a:pPr algn="just"/>
            <a:r>
              <a:rPr lang="ru-RU" sz="1200" dirty="0">
                <a:solidFill>
                  <a:srgbClr val="333333"/>
                </a:solidFill>
                <a:latin typeface="PT Sans"/>
              </a:rPr>
              <a:t>Помер Максим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Рильський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24 липня 1964 року,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похований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 на Байковому </a:t>
            </a:r>
            <a:r>
              <a:rPr lang="ru-RU" sz="1200" dirty="0" err="1">
                <a:solidFill>
                  <a:srgbClr val="333333"/>
                </a:solidFill>
                <a:latin typeface="PT Sans"/>
              </a:rPr>
              <a:t>кладовищі</a:t>
            </a:r>
            <a:r>
              <a:rPr lang="ru-RU" sz="1200" dirty="0">
                <a:solidFill>
                  <a:srgbClr val="333333"/>
                </a:solidFill>
                <a:latin typeface="PT Sans"/>
              </a:rPr>
              <a:t>.</a:t>
            </a:r>
          </a:p>
          <a:p>
            <a:pPr algn="just"/>
            <a:endParaRPr lang="ru-RU" sz="1200" dirty="0">
              <a:solidFill>
                <a:srgbClr val="333333"/>
              </a:solidFill>
              <a:latin typeface="PT Sans"/>
            </a:endParaRPr>
          </a:p>
          <a:p>
            <a:pPr algn="just"/>
            <a:endParaRPr lang="ru-RU" sz="1400" dirty="0">
              <a:solidFill>
                <a:srgbClr val="333333"/>
              </a:solidFill>
              <a:latin typeface="PT Sans"/>
            </a:endParaRPr>
          </a:p>
          <a:p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C153A7-E97A-4D0C-AFA1-EB0D2D08F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000" y="828607"/>
            <a:ext cx="2640787" cy="264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12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78FF63-7F7B-4A72-80B0-BC5D0DC96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83FB2B-5B48-47EF-985E-259564167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60" y="554221"/>
            <a:ext cx="1975275" cy="232277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CEA995D-735A-4F4D-896B-7E89E63022EC}"/>
              </a:ext>
            </a:extLst>
          </p:cNvPr>
          <p:cNvSpPr/>
          <p:nvPr/>
        </p:nvSpPr>
        <p:spPr>
          <a:xfrm>
            <a:off x="5721706" y="261833"/>
            <a:ext cx="40911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200" b="1" dirty="0">
                <a:ln/>
                <a:solidFill>
                  <a:schemeClr val="accent2">
                    <a:lumMod val="50000"/>
                  </a:schemeClr>
                </a:solidFill>
              </a:rPr>
              <a:t>Всеволод </a:t>
            </a:r>
            <a:r>
              <a:rPr lang="uk-UA" sz="3200" b="1" dirty="0" err="1">
                <a:ln/>
                <a:solidFill>
                  <a:schemeClr val="accent2">
                    <a:lumMod val="50000"/>
                  </a:schemeClr>
                </a:solidFill>
              </a:rPr>
              <a:t>Коховський</a:t>
            </a:r>
            <a:endParaRPr lang="ru-RU" sz="32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C2F62FC-8B37-48EF-8C48-911EBB555D3B}"/>
              </a:ext>
            </a:extLst>
          </p:cNvPr>
          <p:cNvSpPr/>
          <p:nvPr/>
        </p:nvSpPr>
        <p:spPr>
          <a:xfrm>
            <a:off x="392096" y="3190096"/>
            <a:ext cx="25834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14 березня 190 років</a:t>
            </a:r>
          </a:p>
          <a:p>
            <a:pPr algn="ctr"/>
            <a:r>
              <a:rPr lang="uk-UA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 </a:t>
            </a:r>
          </a:p>
          <a:p>
            <a:pPr algn="ctr"/>
            <a:r>
              <a:rPr lang="uk-UA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Всеволода </a:t>
            </a:r>
            <a:r>
              <a:rPr lang="uk-UA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Коховського</a:t>
            </a:r>
            <a:endParaRPr lang="uk-UA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b="1" dirty="0">
                <a:ln/>
                <a:solidFill>
                  <a:schemeClr val="accent2">
                    <a:lumMod val="50000"/>
                  </a:schemeClr>
                </a:solidFill>
              </a:rPr>
              <a:t>(1835-1891)</a:t>
            </a:r>
            <a:r>
              <a:rPr lang="ru-RU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DE0AC9-3A87-4913-B658-EDEC2D8A9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22" y="4557335"/>
            <a:ext cx="1889924" cy="188992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631932-8FCE-4EA2-8EAC-310C4B9E7C8C}"/>
              </a:ext>
            </a:extLst>
          </p:cNvPr>
          <p:cNvSpPr/>
          <p:nvPr/>
        </p:nvSpPr>
        <p:spPr>
          <a:xfrm>
            <a:off x="2968099" y="789438"/>
            <a:ext cx="8447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i="1" dirty="0">
                <a:latin typeface="Arial" panose="020B0604020202020204" pitchFamily="34" charset="0"/>
              </a:rPr>
              <a:t>КОХОВСЬКИЙ Всеволод </a:t>
            </a:r>
            <a:r>
              <a:rPr lang="ru-RU" sz="1200" b="1" i="1" dirty="0" err="1">
                <a:latin typeface="Arial" panose="020B0604020202020204" pitchFamily="34" charset="0"/>
              </a:rPr>
              <a:t>Порфирович</a:t>
            </a:r>
            <a:r>
              <a:rPr lang="ru-RU" sz="1200" b="1" i="1" dirty="0">
                <a:latin typeface="Arial" panose="020B0604020202020204" pitchFamily="34" charset="0"/>
              </a:rPr>
              <a:t> – </a:t>
            </a:r>
            <a:r>
              <a:rPr lang="ru-RU" sz="1200" b="1" i="1" dirty="0" err="1">
                <a:latin typeface="Arial" panose="020B0604020202020204" pitchFamily="34" charset="0"/>
              </a:rPr>
              <a:t>військовик</a:t>
            </a:r>
            <a:r>
              <a:rPr lang="ru-RU" sz="1200" b="1" i="1" dirty="0">
                <a:latin typeface="Arial" panose="020B0604020202020204" pitchFamily="34" charset="0"/>
              </a:rPr>
              <a:t>, педагог, </a:t>
            </a:r>
            <a:r>
              <a:rPr lang="ru-RU" sz="1200" b="1" i="1" dirty="0" err="1">
                <a:latin typeface="Arial" panose="020B0604020202020204" pitchFamily="34" charset="0"/>
              </a:rPr>
              <a:t>письменник</a:t>
            </a:r>
            <a:r>
              <a:rPr lang="ru-RU" sz="1200" b="1" i="1" dirty="0">
                <a:latin typeface="Arial" panose="020B0604020202020204" pitchFamily="34" charset="0"/>
              </a:rPr>
              <a:t>. </a:t>
            </a:r>
            <a:r>
              <a:rPr lang="ru-RU" sz="1200" b="1" i="1" dirty="0" err="1">
                <a:latin typeface="Arial" panose="020B0604020202020204" pitchFamily="34" charset="0"/>
              </a:rPr>
              <a:t>Народився</a:t>
            </a:r>
            <a:r>
              <a:rPr lang="ru-RU" sz="1200" b="1" i="1" dirty="0">
                <a:latin typeface="Arial" panose="020B0604020202020204" pitchFamily="34" charset="0"/>
              </a:rPr>
              <a:t> в с. </a:t>
            </a:r>
            <a:r>
              <a:rPr lang="ru-RU" sz="1200" b="1" i="1" dirty="0" err="1">
                <a:latin typeface="Arial" panose="020B0604020202020204" pitchFamily="34" charset="0"/>
              </a:rPr>
              <a:t>Стародубівка</a:t>
            </a:r>
            <a:r>
              <a:rPr lang="ru-RU" sz="1200" b="1" i="1" dirty="0">
                <a:latin typeface="Arial" panose="020B0604020202020204" pitchFamily="34" charset="0"/>
              </a:rPr>
              <a:t> (</a:t>
            </a:r>
            <a:r>
              <a:rPr lang="ru-RU" sz="1200" b="1" i="1" dirty="0" err="1">
                <a:latin typeface="Arial" panose="020B0604020202020204" pitchFamily="34" charset="0"/>
              </a:rPr>
              <a:t>нині</a:t>
            </a:r>
            <a:r>
              <a:rPr lang="ru-RU" sz="1200" b="1" i="1" dirty="0">
                <a:latin typeface="Arial" panose="020B0604020202020204" pitchFamily="34" charset="0"/>
              </a:rPr>
              <a:t> село </a:t>
            </a:r>
            <a:r>
              <a:rPr lang="ru-RU" sz="1200" b="1" i="1" dirty="0" err="1">
                <a:latin typeface="Arial" panose="020B0604020202020204" pitchFamily="34" charset="0"/>
              </a:rPr>
              <a:t>Слов'янського</a:t>
            </a:r>
            <a:r>
              <a:rPr lang="ru-RU" sz="1200" b="1" i="1" dirty="0">
                <a:latin typeface="Arial" panose="020B0604020202020204" pitchFamily="34" charset="0"/>
              </a:rPr>
              <a:t> р-ну Донец. обл.).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</a:p>
          <a:p>
            <a:pPr algn="just"/>
            <a:endParaRPr lang="ru-RU" sz="1200" dirty="0">
              <a:latin typeface="Arial" panose="020B0604020202020204" pitchFamily="34" charset="0"/>
            </a:endParaRPr>
          </a:p>
          <a:p>
            <a:pPr algn="just"/>
            <a:r>
              <a:rPr lang="ru-RU" sz="1200" dirty="0" err="1">
                <a:latin typeface="PT Sans"/>
              </a:rPr>
              <a:t>Навчався</a:t>
            </a:r>
            <a:r>
              <a:rPr lang="ru-RU" sz="1200" dirty="0">
                <a:latin typeface="PT Sans"/>
              </a:rPr>
              <a:t> у приватному </a:t>
            </a:r>
            <a:r>
              <a:rPr lang="ru-RU" sz="1200" dirty="0" err="1">
                <a:latin typeface="PT Sans"/>
              </a:rPr>
              <a:t>пансіоні</a:t>
            </a:r>
            <a:r>
              <a:rPr lang="ru-RU" sz="1200" dirty="0">
                <a:latin typeface="PT Sans"/>
              </a:rPr>
              <a:t> м. Бахмут (</a:t>
            </a:r>
            <a:r>
              <a:rPr lang="ru-RU" sz="1200" dirty="0" err="1">
                <a:latin typeface="PT Sans"/>
              </a:rPr>
              <a:t>нині</a:t>
            </a:r>
            <a:r>
              <a:rPr lang="ru-RU" sz="1200" dirty="0">
                <a:latin typeface="PT Sans"/>
              </a:rPr>
              <a:t> м. </a:t>
            </a:r>
            <a:r>
              <a:rPr lang="ru-RU" sz="1200" u="sng" dirty="0" err="1">
                <a:latin typeface="PT Sans"/>
                <a:hlinkClick r:id="rId6" tooltip="Перейт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Артемівськ</a:t>
            </a:r>
            <a:r>
              <a:rPr lang="ru-RU" sz="1200" dirty="0">
                <a:latin typeface="PT Sans"/>
              </a:rPr>
              <a:t>), 1853 </a:t>
            </a:r>
            <a:r>
              <a:rPr lang="ru-RU" sz="1200" dirty="0" err="1">
                <a:latin typeface="PT Sans"/>
              </a:rPr>
              <a:t>закінчив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державний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військово-навч</a:t>
            </a:r>
            <a:r>
              <a:rPr lang="ru-RU" sz="1200" dirty="0">
                <a:latin typeface="PT Sans"/>
              </a:rPr>
              <a:t>. заклад – </a:t>
            </a:r>
            <a:r>
              <a:rPr lang="ru-RU" sz="1200" dirty="0" err="1">
                <a:latin typeface="PT Sans"/>
              </a:rPr>
              <a:t>Дворянський</a:t>
            </a:r>
            <a:r>
              <a:rPr lang="ru-RU" sz="1200" dirty="0">
                <a:latin typeface="PT Sans"/>
              </a:rPr>
              <a:t> полк, став </a:t>
            </a:r>
            <a:r>
              <a:rPr lang="ru-RU" sz="1200" dirty="0" err="1">
                <a:latin typeface="PT Sans"/>
              </a:rPr>
              <a:t>офіцером</a:t>
            </a:r>
            <a:r>
              <a:rPr lang="ru-RU" sz="1200" dirty="0">
                <a:latin typeface="PT Sans"/>
              </a:rPr>
              <a:t>.</a:t>
            </a:r>
          </a:p>
          <a:p>
            <a:pPr algn="just"/>
            <a:r>
              <a:rPr lang="ru-RU" sz="1200" dirty="0" err="1">
                <a:latin typeface="PT Sans"/>
              </a:rPr>
              <a:t>Учасник</a:t>
            </a:r>
            <a:r>
              <a:rPr lang="ru-RU" sz="1200" dirty="0">
                <a:latin typeface="PT Sans"/>
              </a:rPr>
              <a:t> </a:t>
            </a:r>
            <a:r>
              <a:rPr lang="ru-RU" sz="1200" u="sng" dirty="0" err="1">
                <a:latin typeface="PT Sans"/>
                <a:hlinkClick r:id="rId7" tooltip="Перейт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Кримської</a:t>
            </a:r>
            <a:r>
              <a:rPr lang="ru-RU" sz="1200" u="sng" dirty="0">
                <a:latin typeface="PT Sans"/>
                <a:hlinkClick r:id="rId7" tooltip="Перейт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200" u="sng" dirty="0" err="1">
                <a:latin typeface="PT Sans"/>
                <a:hlinkClick r:id="rId7" tooltip="Перейт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війни</a:t>
            </a:r>
            <a:r>
              <a:rPr lang="ru-RU" sz="1200" u="sng" dirty="0">
                <a:latin typeface="PT Sans"/>
                <a:hlinkClick r:id="rId7" tooltip="Перейт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1853–1856</a:t>
            </a:r>
            <a:r>
              <a:rPr lang="ru-RU" sz="1200" dirty="0">
                <a:latin typeface="PT Sans"/>
              </a:rPr>
              <a:t>, </a:t>
            </a:r>
            <a:r>
              <a:rPr lang="ru-RU" sz="1200" dirty="0" err="1">
                <a:latin typeface="PT Sans"/>
              </a:rPr>
              <a:t>зазнав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контузії</a:t>
            </a:r>
            <a:r>
              <a:rPr lang="ru-RU" sz="1200" dirty="0">
                <a:latin typeface="PT Sans"/>
              </a:rPr>
              <a:t>, за </a:t>
            </a:r>
            <a:r>
              <a:rPr lang="ru-RU" sz="1200" dirty="0" err="1">
                <a:latin typeface="PT Sans"/>
              </a:rPr>
              <a:t>бойові</a:t>
            </a:r>
            <a:r>
              <a:rPr lang="ru-RU" sz="1200" dirty="0">
                <a:latin typeface="PT Sans"/>
              </a:rPr>
              <a:t> заслуги </a:t>
            </a:r>
            <a:r>
              <a:rPr lang="ru-RU" sz="1200" dirty="0" err="1">
                <a:latin typeface="PT Sans"/>
              </a:rPr>
              <a:t>відзначений</a:t>
            </a:r>
            <a:r>
              <a:rPr lang="ru-RU" sz="1200" dirty="0">
                <a:latin typeface="PT Sans"/>
              </a:rPr>
              <a:t> орденом св. Анни 4-го ст. </a:t>
            </a:r>
            <a:r>
              <a:rPr lang="ru-RU" sz="1200" dirty="0" err="1">
                <a:latin typeface="PT Sans"/>
              </a:rPr>
              <a:t>Восени</a:t>
            </a:r>
            <a:r>
              <a:rPr lang="ru-RU" sz="1200" dirty="0">
                <a:latin typeface="PT Sans"/>
              </a:rPr>
              <a:t> 1854 переведений з </a:t>
            </a:r>
            <a:r>
              <a:rPr lang="ru-RU" sz="1200" dirty="0" err="1">
                <a:latin typeface="PT Sans"/>
              </a:rPr>
              <a:t>діючої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армії</a:t>
            </a:r>
            <a:r>
              <a:rPr lang="ru-RU" sz="1200" dirty="0">
                <a:latin typeface="PT Sans"/>
              </a:rPr>
              <a:t> до лейб-</a:t>
            </a:r>
            <a:r>
              <a:rPr lang="ru-RU" sz="1200" dirty="0" err="1">
                <a:latin typeface="PT Sans"/>
              </a:rPr>
              <a:t>гвардії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Фінляндського</a:t>
            </a:r>
            <a:r>
              <a:rPr lang="ru-RU" sz="1200" dirty="0">
                <a:latin typeface="PT Sans"/>
              </a:rPr>
              <a:t> полку. 1860 вступив до </a:t>
            </a:r>
            <a:r>
              <a:rPr lang="ru-RU" sz="1200" dirty="0" err="1">
                <a:latin typeface="PT Sans"/>
              </a:rPr>
              <a:t>Миколаївської</a:t>
            </a:r>
            <a:r>
              <a:rPr lang="ru-RU" sz="1200" dirty="0">
                <a:latin typeface="PT Sans"/>
              </a:rPr>
              <a:t> Акад. Генштабу в </a:t>
            </a:r>
            <a:r>
              <a:rPr lang="ru-RU" sz="1200" u="sng" dirty="0">
                <a:latin typeface="PT Sans"/>
                <a:hlinkClick r:id="rId8" tooltip="Перейт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Санкт-</a:t>
            </a:r>
            <a:r>
              <a:rPr lang="ru-RU" sz="1200" u="sng" dirty="0" err="1">
                <a:latin typeface="PT Sans"/>
                <a:hlinkClick r:id="rId8" tooltip="Перейт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Петербурзі</a:t>
            </a:r>
            <a:r>
              <a:rPr lang="ru-RU" sz="1200" dirty="0">
                <a:latin typeface="PT Sans"/>
              </a:rPr>
              <a:t>. </a:t>
            </a:r>
            <a:r>
              <a:rPr lang="ru-RU" sz="1200" dirty="0" err="1">
                <a:latin typeface="PT Sans"/>
              </a:rPr>
              <a:t>Дебютував</a:t>
            </a:r>
            <a:r>
              <a:rPr lang="ru-RU" sz="1200" dirty="0">
                <a:latin typeface="PT Sans"/>
              </a:rPr>
              <a:t> як автор на </a:t>
            </a:r>
            <a:r>
              <a:rPr lang="ru-RU" sz="1200" dirty="0" err="1">
                <a:latin typeface="PT Sans"/>
              </a:rPr>
              <a:t>сторінках</a:t>
            </a:r>
            <a:r>
              <a:rPr lang="ru-RU" sz="1200" dirty="0">
                <a:latin typeface="PT Sans"/>
              </a:rPr>
              <a:t> "</a:t>
            </a:r>
            <a:r>
              <a:rPr lang="ru-RU" sz="1200" u="sng" dirty="0" err="1">
                <a:latin typeface="PT Sans"/>
                <a:hlinkClick r:id="rId9" tooltip="Перейт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Основи</a:t>
            </a:r>
            <a:r>
              <a:rPr lang="ru-RU" sz="1200" dirty="0">
                <a:latin typeface="PT Sans"/>
              </a:rPr>
              <a:t>" </a:t>
            </a:r>
            <a:r>
              <a:rPr lang="ru-RU" sz="1200" dirty="0" err="1">
                <a:latin typeface="PT Sans"/>
              </a:rPr>
              <a:t>кореспонденцією</a:t>
            </a:r>
            <a:r>
              <a:rPr lang="ru-RU" sz="1200" dirty="0">
                <a:latin typeface="PT Sans"/>
              </a:rPr>
              <a:t> "Лист до </a:t>
            </a:r>
            <a:r>
              <a:rPr lang="ru-RU" sz="1200" dirty="0" err="1">
                <a:latin typeface="PT Sans"/>
              </a:rPr>
              <a:t>основ'ян</a:t>
            </a:r>
            <a:r>
              <a:rPr lang="ru-RU" sz="1200" dirty="0">
                <a:latin typeface="PT Sans"/>
              </a:rPr>
              <a:t>", </a:t>
            </a:r>
            <a:r>
              <a:rPr lang="ru-RU" sz="1200" dirty="0" err="1">
                <a:latin typeface="PT Sans"/>
              </a:rPr>
              <a:t>зібраними</a:t>
            </a:r>
            <a:r>
              <a:rPr lang="ru-RU" sz="1200" dirty="0">
                <a:latin typeface="PT Sans"/>
              </a:rPr>
              <a:t> в </a:t>
            </a:r>
            <a:r>
              <a:rPr lang="ru-RU" sz="1200" dirty="0" err="1">
                <a:latin typeface="PT Sans"/>
              </a:rPr>
              <a:t>Харків</a:t>
            </a:r>
            <a:r>
              <a:rPr lang="ru-RU" sz="1200" dirty="0">
                <a:latin typeface="PT Sans"/>
              </a:rPr>
              <a:t>. губ. </a:t>
            </a:r>
            <a:r>
              <a:rPr lang="ru-RU" sz="1200" dirty="0" err="1">
                <a:latin typeface="PT Sans"/>
              </a:rPr>
              <a:t>фольклорними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записами</a:t>
            </a:r>
            <a:r>
              <a:rPr lang="ru-RU" sz="1200" dirty="0">
                <a:latin typeface="PT Sans"/>
              </a:rPr>
              <a:t> "З </a:t>
            </a:r>
            <a:r>
              <a:rPr lang="ru-RU" sz="1200" dirty="0" err="1">
                <a:latin typeface="PT Sans"/>
              </a:rPr>
              <a:t>народних</a:t>
            </a:r>
            <a:r>
              <a:rPr lang="ru-RU" sz="1200" dirty="0">
                <a:latin typeface="PT Sans"/>
              </a:rPr>
              <a:t> уст", </a:t>
            </a:r>
            <a:r>
              <a:rPr lang="ru-RU" sz="1200" dirty="0" err="1">
                <a:latin typeface="PT Sans"/>
              </a:rPr>
              <a:t>нарисом</a:t>
            </a:r>
            <a:r>
              <a:rPr lang="ru-RU" sz="1200" dirty="0">
                <a:latin typeface="PT Sans"/>
              </a:rPr>
              <a:t> "</a:t>
            </a:r>
            <a:r>
              <a:rPr lang="ru-RU" sz="1200" dirty="0" err="1">
                <a:latin typeface="PT Sans"/>
              </a:rPr>
              <a:t>Усна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мова</a:t>
            </a:r>
            <a:r>
              <a:rPr lang="ru-RU" sz="1200" dirty="0">
                <a:latin typeface="PT Sans"/>
              </a:rPr>
              <a:t> з науки про </a:t>
            </a:r>
            <a:r>
              <a:rPr lang="ru-RU" sz="1200" dirty="0" err="1">
                <a:latin typeface="PT Sans"/>
              </a:rPr>
              <a:t>дощ</a:t>
            </a:r>
            <a:r>
              <a:rPr lang="ru-RU" sz="1200" dirty="0">
                <a:latin typeface="PT Sans"/>
              </a:rPr>
              <a:t>". </a:t>
            </a:r>
            <a:r>
              <a:rPr lang="ru-RU" sz="1200" dirty="0" err="1">
                <a:latin typeface="PT Sans"/>
              </a:rPr>
              <a:t>Виголосив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промову</a:t>
            </a:r>
            <a:r>
              <a:rPr lang="ru-RU" sz="1200" dirty="0">
                <a:latin typeface="PT Sans"/>
              </a:rPr>
              <a:t> на </a:t>
            </a:r>
            <a:r>
              <a:rPr lang="ru-RU" sz="1200" dirty="0" err="1">
                <a:latin typeface="PT Sans"/>
              </a:rPr>
              <a:t>петерб</a:t>
            </a:r>
            <a:r>
              <a:rPr lang="ru-RU" sz="1200" dirty="0">
                <a:latin typeface="PT Sans"/>
              </a:rPr>
              <a:t>. </a:t>
            </a:r>
            <a:r>
              <a:rPr lang="ru-RU" sz="1200" dirty="0" err="1">
                <a:latin typeface="PT Sans"/>
              </a:rPr>
              <a:t>панахиді</a:t>
            </a:r>
            <a:r>
              <a:rPr lang="ru-RU" sz="1200" dirty="0">
                <a:latin typeface="PT Sans"/>
              </a:rPr>
              <a:t> з приводу </a:t>
            </a:r>
            <a:r>
              <a:rPr lang="ru-RU" sz="1200" dirty="0" err="1">
                <a:latin typeface="PT Sans"/>
              </a:rPr>
              <a:t>першої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роковини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смерті</a:t>
            </a:r>
            <a:r>
              <a:rPr lang="ru-RU" sz="1200" dirty="0">
                <a:latin typeface="PT Sans"/>
              </a:rPr>
              <a:t> </a:t>
            </a:r>
            <a:r>
              <a:rPr lang="ru-RU" sz="1200" u="sng" dirty="0" err="1">
                <a:latin typeface="PT Sans"/>
                <a:hlinkClick r:id="rId10" tooltip="Перейт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Т.Шевченка</a:t>
            </a:r>
            <a:r>
              <a:rPr lang="ru-RU" sz="1200" dirty="0">
                <a:latin typeface="PT Sans"/>
              </a:rPr>
              <a:t>.</a:t>
            </a:r>
          </a:p>
          <a:p>
            <a:pPr algn="just"/>
            <a:r>
              <a:rPr lang="ru-RU" sz="1200" dirty="0">
                <a:latin typeface="PT Sans"/>
              </a:rPr>
              <a:t>1862 </a:t>
            </a:r>
            <a:r>
              <a:rPr lang="ru-RU" sz="1200" dirty="0" err="1">
                <a:latin typeface="PT Sans"/>
              </a:rPr>
              <a:t>здобув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вищу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фахову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освіту</a:t>
            </a:r>
            <a:r>
              <a:rPr lang="ru-RU" sz="1200" dirty="0">
                <a:latin typeface="PT Sans"/>
              </a:rPr>
              <a:t> за першим </a:t>
            </a:r>
            <a:r>
              <a:rPr lang="ru-RU" sz="1200" dirty="0" err="1">
                <a:latin typeface="PT Sans"/>
              </a:rPr>
              <a:t>розрядом</a:t>
            </a:r>
            <a:r>
              <a:rPr lang="ru-RU" sz="1200" dirty="0">
                <a:latin typeface="PT Sans"/>
              </a:rPr>
              <a:t>, </a:t>
            </a:r>
            <a:r>
              <a:rPr lang="ru-RU" sz="1200" dirty="0" err="1">
                <a:latin typeface="PT Sans"/>
              </a:rPr>
              <a:t>направлення</a:t>
            </a:r>
            <a:r>
              <a:rPr lang="ru-RU" sz="1200" dirty="0">
                <a:latin typeface="PT Sans"/>
              </a:rPr>
              <a:t> на службу до </a:t>
            </a:r>
            <a:r>
              <a:rPr lang="ru-RU" sz="1200" dirty="0" err="1">
                <a:latin typeface="PT Sans"/>
              </a:rPr>
              <a:t>Павловського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кадетського</a:t>
            </a:r>
            <a:r>
              <a:rPr lang="ru-RU" sz="1200" dirty="0">
                <a:latin typeface="PT Sans"/>
              </a:rPr>
              <a:t> корпусу. 1863 </a:t>
            </a:r>
            <a:r>
              <a:rPr lang="ru-RU" sz="1200" dirty="0" err="1">
                <a:latin typeface="PT Sans"/>
              </a:rPr>
              <a:t>призначений</a:t>
            </a:r>
            <a:r>
              <a:rPr lang="ru-RU" sz="1200" dirty="0">
                <a:latin typeface="PT Sans"/>
              </a:rPr>
              <a:t> командиром 1-ї </a:t>
            </a:r>
            <a:r>
              <a:rPr lang="ru-RU" sz="1200" dirty="0" err="1">
                <a:latin typeface="PT Sans"/>
              </a:rPr>
              <a:t>роти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Павловського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військового</a:t>
            </a:r>
            <a:r>
              <a:rPr lang="ru-RU" sz="1200" dirty="0">
                <a:latin typeface="PT Sans"/>
              </a:rPr>
              <a:t> училища. 1864 прикомандирований до Головного </a:t>
            </a:r>
            <a:r>
              <a:rPr lang="ru-RU" sz="1200" dirty="0" err="1">
                <a:latin typeface="PT Sans"/>
              </a:rPr>
              <a:t>управління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військово-навчальних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закладів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військового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міністерства</a:t>
            </a:r>
            <a:r>
              <a:rPr lang="ru-RU" sz="1200" dirty="0">
                <a:latin typeface="PT Sans"/>
              </a:rPr>
              <a:t>, з </a:t>
            </a:r>
            <a:r>
              <a:rPr lang="ru-RU" sz="1200" dirty="0" err="1">
                <a:latin typeface="PT Sans"/>
              </a:rPr>
              <a:t>наступного</a:t>
            </a:r>
            <a:r>
              <a:rPr lang="ru-RU" sz="1200" dirty="0">
                <a:latin typeface="PT Sans"/>
              </a:rPr>
              <a:t> року </a:t>
            </a:r>
            <a:r>
              <a:rPr lang="ru-RU" sz="1200" dirty="0" err="1">
                <a:latin typeface="PT Sans"/>
              </a:rPr>
              <a:t>очолив</a:t>
            </a:r>
            <a:r>
              <a:rPr lang="ru-RU" sz="1200" dirty="0">
                <a:latin typeface="PT Sans"/>
              </a:rPr>
              <a:t> там </a:t>
            </a:r>
            <a:r>
              <a:rPr lang="ru-RU" sz="1200" dirty="0" err="1">
                <a:latin typeface="PT Sans"/>
              </a:rPr>
              <a:t>навчальний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відділ</a:t>
            </a:r>
            <a:r>
              <a:rPr lang="ru-RU" sz="1200" dirty="0">
                <a:latin typeface="PT Sans"/>
              </a:rPr>
              <a:t>, </a:t>
            </a:r>
            <a:r>
              <a:rPr lang="ru-RU" sz="1200" dirty="0" err="1">
                <a:latin typeface="PT Sans"/>
              </a:rPr>
              <a:t>Педагогічний</a:t>
            </a:r>
            <a:r>
              <a:rPr lang="ru-RU" sz="1200" dirty="0">
                <a:latin typeface="PT Sans"/>
              </a:rPr>
              <a:t> музей та </a:t>
            </a:r>
            <a:r>
              <a:rPr lang="ru-RU" sz="1200" dirty="0" err="1">
                <a:latin typeface="PT Sans"/>
              </a:rPr>
              <a:t>Педагогічну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бібліотеку</a:t>
            </a:r>
            <a:r>
              <a:rPr lang="ru-RU" sz="1200" dirty="0">
                <a:latin typeface="PT Sans"/>
              </a:rPr>
              <a:t>.</a:t>
            </a:r>
          </a:p>
          <a:p>
            <a:pPr algn="just"/>
            <a:r>
              <a:rPr lang="ru-RU" sz="1200" dirty="0">
                <a:latin typeface="PT Sans"/>
              </a:rPr>
              <a:t>У</a:t>
            </a:r>
            <a:r>
              <a:rPr lang="ru-RU" sz="1200" u="sng" dirty="0">
                <a:latin typeface="PT Sans"/>
              </a:rPr>
              <a:t> </a:t>
            </a:r>
            <a:r>
              <a:rPr lang="ru-RU" sz="1200" u="sng" dirty="0" err="1">
                <a:latin typeface="PT Sans"/>
                <a:hlinkClick r:id="rId11" tooltip="Перейт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Галичині</a:t>
            </a:r>
            <a:r>
              <a:rPr lang="ru-RU" sz="1200" dirty="0">
                <a:latin typeface="PT Sans"/>
              </a:rPr>
              <a:t> </a:t>
            </a:r>
            <a:r>
              <a:rPr lang="ru-RU" sz="1200" dirty="0" err="1">
                <a:latin typeface="PT Sans"/>
              </a:rPr>
              <a:t>творчість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Коховського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було</a:t>
            </a:r>
            <a:r>
              <a:rPr lang="ru-RU" sz="1200" dirty="0">
                <a:latin typeface="PT Sans"/>
              </a:rPr>
              <a:t> представлено по </a:t>
            </a:r>
            <a:r>
              <a:rPr lang="ru-RU" sz="1200" dirty="0" err="1">
                <a:latin typeface="PT Sans"/>
              </a:rPr>
              <a:t>шкільних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читанках</a:t>
            </a:r>
            <a:r>
              <a:rPr lang="ru-RU" sz="1200" dirty="0">
                <a:latin typeface="PT Sans"/>
              </a:rPr>
              <a:t>.</a:t>
            </a:r>
          </a:p>
          <a:p>
            <a:pPr algn="just"/>
            <a:r>
              <a:rPr lang="ru-RU" sz="1200" dirty="0" err="1">
                <a:latin typeface="PT Sans"/>
              </a:rPr>
              <a:t>Виступав</a:t>
            </a:r>
            <a:r>
              <a:rPr lang="ru-RU" sz="1200" dirty="0">
                <a:latin typeface="PT Sans"/>
              </a:rPr>
              <a:t> на </a:t>
            </a:r>
            <a:r>
              <a:rPr lang="ru-RU" sz="1200" dirty="0" err="1">
                <a:latin typeface="PT Sans"/>
              </a:rPr>
              <a:t>шпальтах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офіційного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часопису</a:t>
            </a:r>
            <a:r>
              <a:rPr lang="ru-RU" sz="1200" dirty="0">
                <a:latin typeface="PT Sans"/>
              </a:rPr>
              <a:t> "Педагогический сборник", у </a:t>
            </a:r>
            <a:r>
              <a:rPr lang="ru-RU" sz="1200" dirty="0" err="1">
                <a:latin typeface="PT Sans"/>
              </a:rPr>
              <a:t>відомчих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виданнях</a:t>
            </a:r>
            <a:r>
              <a:rPr lang="ru-RU" sz="1200" dirty="0">
                <a:latin typeface="PT Sans"/>
              </a:rPr>
              <a:t>. Ставши першим директором </a:t>
            </a:r>
            <a:r>
              <a:rPr lang="ru-RU" sz="1200" dirty="0" err="1">
                <a:latin typeface="PT Sans"/>
              </a:rPr>
              <a:t>Педагогічного</a:t>
            </a:r>
            <a:r>
              <a:rPr lang="ru-RU" sz="1200" dirty="0">
                <a:latin typeface="PT Sans"/>
              </a:rPr>
              <a:t> музею, </a:t>
            </a:r>
            <a:r>
              <a:rPr lang="ru-RU" sz="1200" dirty="0" err="1">
                <a:latin typeface="PT Sans"/>
              </a:rPr>
              <a:t>ініціював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загальнодоступну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педагогічну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секцію</a:t>
            </a:r>
            <a:r>
              <a:rPr lang="ru-RU" sz="1200" dirty="0">
                <a:latin typeface="PT Sans"/>
              </a:rPr>
              <a:t> та </a:t>
            </a:r>
            <a:r>
              <a:rPr lang="ru-RU" sz="1200" dirty="0" err="1">
                <a:latin typeface="PT Sans"/>
              </a:rPr>
              <a:t>публічні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читання</a:t>
            </a:r>
            <a:r>
              <a:rPr lang="ru-RU" sz="1200" dirty="0">
                <a:latin typeface="PT Sans"/>
              </a:rPr>
              <a:t> з методики </a:t>
            </a:r>
            <a:r>
              <a:rPr lang="ru-RU" sz="1200" dirty="0" err="1">
                <a:latin typeface="PT Sans"/>
              </a:rPr>
              <a:t>викладів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освітніх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предметів</a:t>
            </a:r>
            <a:r>
              <a:rPr lang="ru-RU" sz="1200" dirty="0">
                <a:latin typeface="PT Sans"/>
              </a:rPr>
              <a:t>, а </a:t>
            </a:r>
            <a:r>
              <a:rPr lang="ru-RU" sz="1200" dirty="0" err="1">
                <a:latin typeface="PT Sans"/>
              </a:rPr>
              <a:t>також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музичну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студію</a:t>
            </a:r>
            <a:r>
              <a:rPr lang="ru-RU" sz="1200" dirty="0">
                <a:latin typeface="PT Sans"/>
              </a:rPr>
              <a:t> для </a:t>
            </a:r>
            <a:r>
              <a:rPr lang="ru-RU" sz="1200" dirty="0" err="1">
                <a:latin typeface="PT Sans"/>
              </a:rPr>
              <a:t>бажаючих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удосконалювати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спів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чи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гру</a:t>
            </a:r>
            <a:r>
              <a:rPr lang="ru-RU" sz="1200" dirty="0">
                <a:latin typeface="PT Sans"/>
              </a:rPr>
              <a:t> на </a:t>
            </a:r>
            <a:r>
              <a:rPr lang="ru-RU" sz="1200" dirty="0" err="1">
                <a:latin typeface="PT Sans"/>
              </a:rPr>
              <a:t>оркестрових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інструментах</a:t>
            </a:r>
            <a:r>
              <a:rPr lang="ru-RU" sz="1200" dirty="0">
                <a:latin typeface="PT Sans"/>
              </a:rPr>
              <a:t>.</a:t>
            </a:r>
          </a:p>
          <a:p>
            <a:pPr algn="just"/>
            <a:r>
              <a:rPr lang="ru-RU" sz="1200" dirty="0" err="1">
                <a:latin typeface="PT Sans"/>
              </a:rPr>
              <a:t>Від</a:t>
            </a:r>
            <a:r>
              <a:rPr lang="ru-RU" sz="1200" dirty="0">
                <a:latin typeface="PT Sans"/>
              </a:rPr>
              <a:t> 1874 – генерал-майор. 1875 на </a:t>
            </a:r>
            <a:r>
              <a:rPr lang="ru-RU" sz="1200" dirty="0" err="1">
                <a:latin typeface="PT Sans"/>
              </a:rPr>
              <a:t>Міжнародній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географічній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виставці</a:t>
            </a:r>
            <a:r>
              <a:rPr lang="ru-RU" sz="1200" dirty="0">
                <a:latin typeface="PT Sans"/>
              </a:rPr>
              <a:t> в </a:t>
            </a:r>
            <a:r>
              <a:rPr lang="ru-RU" sz="1200" dirty="0" err="1">
                <a:latin typeface="PT Sans"/>
              </a:rPr>
              <a:t>Парижі</a:t>
            </a:r>
            <a:r>
              <a:rPr lang="ru-RU" sz="1200" dirty="0">
                <a:latin typeface="PT Sans"/>
              </a:rPr>
              <a:t> (</a:t>
            </a:r>
            <a:r>
              <a:rPr lang="ru-RU" sz="1200" dirty="0" err="1">
                <a:latin typeface="PT Sans"/>
              </a:rPr>
              <a:t>Франція</a:t>
            </a:r>
            <a:r>
              <a:rPr lang="ru-RU" sz="1200" dirty="0">
                <a:latin typeface="PT Sans"/>
              </a:rPr>
              <a:t>) </a:t>
            </a:r>
            <a:r>
              <a:rPr lang="ru-RU" sz="1200" dirty="0" err="1">
                <a:latin typeface="PT Sans"/>
              </a:rPr>
              <a:t>демонстрував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матеріали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свого</a:t>
            </a:r>
            <a:r>
              <a:rPr lang="ru-RU" sz="1200" dirty="0">
                <a:latin typeface="PT Sans"/>
              </a:rPr>
              <a:t> музею, </a:t>
            </a:r>
            <a:r>
              <a:rPr lang="ru-RU" sz="1200" dirty="0" err="1">
                <a:latin typeface="PT Sans"/>
              </a:rPr>
              <a:t>отримав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найвищу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нагороду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цього</a:t>
            </a:r>
            <a:r>
              <a:rPr lang="ru-RU" sz="1200" dirty="0">
                <a:latin typeface="PT Sans"/>
              </a:rPr>
              <a:t> заходу. </a:t>
            </a:r>
            <a:r>
              <a:rPr lang="ru-RU" sz="1200" dirty="0" err="1">
                <a:latin typeface="PT Sans"/>
              </a:rPr>
              <a:t>Пізніше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запровадив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зразковий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клас</a:t>
            </a:r>
            <a:r>
              <a:rPr lang="ru-RU" sz="1200" dirty="0">
                <a:latin typeface="PT Sans"/>
              </a:rPr>
              <a:t> на </a:t>
            </a:r>
            <a:r>
              <a:rPr lang="ru-RU" sz="1200" dirty="0" err="1">
                <a:latin typeface="PT Sans"/>
              </a:rPr>
              <a:t>міжнародній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гігієнічній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виставці</a:t>
            </a:r>
            <a:r>
              <a:rPr lang="ru-RU" sz="1200" dirty="0">
                <a:latin typeface="PT Sans"/>
              </a:rPr>
              <a:t> в </a:t>
            </a:r>
            <a:r>
              <a:rPr lang="ru-RU" sz="1200" dirty="0" err="1">
                <a:latin typeface="PT Sans"/>
              </a:rPr>
              <a:t>Брюсселі</a:t>
            </a:r>
            <a:r>
              <a:rPr lang="ru-RU" sz="1200" dirty="0">
                <a:latin typeface="PT Sans"/>
              </a:rPr>
              <a:t> (</a:t>
            </a:r>
            <a:r>
              <a:rPr lang="ru-RU" sz="1200" dirty="0" err="1">
                <a:latin typeface="PT Sans"/>
              </a:rPr>
              <a:t>Бельгія</a:t>
            </a:r>
            <a:r>
              <a:rPr lang="ru-RU" sz="1200" dirty="0">
                <a:latin typeface="PT Sans"/>
              </a:rPr>
              <a:t>), брав участь в </a:t>
            </a:r>
            <a:r>
              <a:rPr lang="ru-RU" sz="1200" dirty="0" err="1">
                <a:latin typeface="PT Sans"/>
              </a:rPr>
              <a:t>інших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подібних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акціях</a:t>
            </a:r>
            <a:r>
              <a:rPr lang="ru-RU" sz="1200" dirty="0">
                <a:latin typeface="PT Sans"/>
              </a:rPr>
              <a:t> за кордоном. 1890 </a:t>
            </a:r>
            <a:r>
              <a:rPr lang="ru-RU" sz="1200" dirty="0" err="1">
                <a:latin typeface="PT Sans"/>
              </a:rPr>
              <a:t>влаштував</a:t>
            </a:r>
            <a:r>
              <a:rPr lang="ru-RU" sz="1200" dirty="0">
                <a:latin typeface="PT Sans"/>
              </a:rPr>
              <a:t> у С.-</a:t>
            </a:r>
            <a:r>
              <a:rPr lang="ru-RU" sz="1200" dirty="0" err="1">
                <a:latin typeface="PT Sans"/>
              </a:rPr>
              <a:t>Петербурзі</a:t>
            </a:r>
            <a:r>
              <a:rPr lang="ru-RU" sz="1200" dirty="0">
                <a:latin typeface="PT Sans"/>
              </a:rPr>
              <a:t> 1-шу </a:t>
            </a:r>
            <a:r>
              <a:rPr lang="ru-RU" sz="1200" dirty="0" err="1">
                <a:latin typeface="PT Sans"/>
              </a:rPr>
              <a:t>Всеросійську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виставку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дитячих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іграшок</a:t>
            </a:r>
            <a:r>
              <a:rPr lang="ru-RU" sz="1200" dirty="0">
                <a:latin typeface="PT Sans"/>
              </a:rPr>
              <a:t>, </a:t>
            </a:r>
            <a:r>
              <a:rPr lang="ru-RU" sz="1200" dirty="0" err="1">
                <a:latin typeface="PT Sans"/>
              </a:rPr>
              <a:t>ігор</a:t>
            </a:r>
            <a:r>
              <a:rPr lang="ru-RU" sz="1200" dirty="0">
                <a:latin typeface="PT Sans"/>
              </a:rPr>
              <a:t> і занять. </a:t>
            </a:r>
            <a:r>
              <a:rPr lang="ru-RU" sz="1200" dirty="0" err="1">
                <a:latin typeface="PT Sans"/>
              </a:rPr>
              <a:t>Удостоєний</a:t>
            </a:r>
            <a:r>
              <a:rPr lang="ru-RU" sz="1200" dirty="0">
                <a:latin typeface="PT Sans"/>
              </a:rPr>
              <a:t> чину генерал-лейтенанта (1889), </a:t>
            </a:r>
            <a:r>
              <a:rPr lang="ru-RU" sz="1200" dirty="0" err="1">
                <a:latin typeface="PT Sans"/>
              </a:rPr>
              <a:t>був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обраний</a:t>
            </a:r>
            <a:r>
              <a:rPr lang="ru-RU" sz="1200" dirty="0">
                <a:latin typeface="PT Sans"/>
              </a:rPr>
              <a:t> членом Ради </a:t>
            </a:r>
            <a:r>
              <a:rPr lang="ru-RU" sz="1200" dirty="0" err="1">
                <a:latin typeface="PT Sans"/>
              </a:rPr>
              <a:t>імператорського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Людинолюбного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товариства</a:t>
            </a:r>
            <a:r>
              <a:rPr lang="ru-RU" sz="1200" dirty="0">
                <a:latin typeface="PT Sans"/>
              </a:rPr>
              <a:t>, </a:t>
            </a:r>
            <a:r>
              <a:rPr lang="ru-RU" sz="1200" dirty="0" err="1">
                <a:latin typeface="PT Sans"/>
              </a:rPr>
              <a:t>залишившись</a:t>
            </a:r>
            <a:r>
              <a:rPr lang="ru-RU" sz="1200" dirty="0">
                <a:latin typeface="PT Sans"/>
              </a:rPr>
              <a:t> на </a:t>
            </a:r>
            <a:r>
              <a:rPr lang="ru-RU" sz="1200" dirty="0" err="1">
                <a:latin typeface="PT Sans"/>
              </a:rPr>
              <a:t>посаді</a:t>
            </a:r>
            <a:r>
              <a:rPr lang="ru-RU" sz="1200" dirty="0">
                <a:latin typeface="PT Sans"/>
              </a:rPr>
              <a:t> директора </a:t>
            </a:r>
            <a:r>
              <a:rPr lang="ru-RU" sz="1200" dirty="0" err="1">
                <a:latin typeface="PT Sans"/>
              </a:rPr>
              <a:t>Педагогічного</a:t>
            </a:r>
            <a:r>
              <a:rPr lang="ru-RU" sz="1200" dirty="0">
                <a:latin typeface="PT Sans"/>
              </a:rPr>
              <a:t> музею </a:t>
            </a:r>
            <a:r>
              <a:rPr lang="ru-RU" sz="1200" dirty="0" err="1">
                <a:latin typeface="PT Sans"/>
              </a:rPr>
              <a:t>зі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спеціальними</a:t>
            </a:r>
            <a:r>
              <a:rPr lang="ru-RU" sz="1200" dirty="0">
                <a:latin typeface="PT Sans"/>
              </a:rPr>
              <a:t> правами, </a:t>
            </a:r>
            <a:r>
              <a:rPr lang="ru-RU" sz="1200" dirty="0" err="1">
                <a:latin typeface="PT Sans"/>
              </a:rPr>
              <a:t>прирівняними</a:t>
            </a:r>
            <a:r>
              <a:rPr lang="ru-RU" sz="1200" dirty="0">
                <a:latin typeface="PT Sans"/>
              </a:rPr>
              <a:t> до </a:t>
            </a:r>
            <a:r>
              <a:rPr lang="ru-RU" sz="1200" dirty="0" err="1">
                <a:latin typeface="PT Sans"/>
              </a:rPr>
              <a:t>привілеїв</a:t>
            </a:r>
            <a:r>
              <a:rPr lang="ru-RU" sz="1200" dirty="0">
                <a:latin typeface="PT Sans"/>
              </a:rPr>
              <a:t> начального </a:t>
            </a:r>
            <a:r>
              <a:rPr lang="ru-RU" sz="1200" dirty="0" err="1">
                <a:latin typeface="PT Sans"/>
              </a:rPr>
              <a:t>військового</a:t>
            </a:r>
            <a:r>
              <a:rPr lang="ru-RU" sz="1200" dirty="0">
                <a:latin typeface="PT Sans"/>
              </a:rPr>
              <a:t> корпусу.</a:t>
            </a:r>
          </a:p>
          <a:p>
            <a:pPr algn="just"/>
            <a:r>
              <a:rPr lang="ru-RU" sz="1200" dirty="0" err="1">
                <a:latin typeface="PT Sans"/>
              </a:rPr>
              <a:t>Зберігав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малярську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спадщину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Т.Шевченка</a:t>
            </a:r>
            <a:r>
              <a:rPr lang="ru-RU" sz="1200" dirty="0">
                <a:latin typeface="PT Sans"/>
              </a:rPr>
              <a:t> (</a:t>
            </a:r>
            <a:r>
              <a:rPr lang="ru-RU" sz="1200" dirty="0" err="1">
                <a:latin typeface="PT Sans"/>
              </a:rPr>
              <a:t>нині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худож</a:t>
            </a:r>
            <a:r>
              <a:rPr lang="ru-RU" sz="1200" dirty="0">
                <a:latin typeface="PT Sans"/>
              </a:rPr>
              <a:t>. </a:t>
            </a:r>
            <a:r>
              <a:rPr lang="ru-RU" sz="1200" dirty="0" err="1">
                <a:latin typeface="PT Sans"/>
              </a:rPr>
              <a:t>реліквії</a:t>
            </a:r>
            <a:r>
              <a:rPr lang="ru-RU" sz="1200" dirty="0">
                <a:latin typeface="PT Sans"/>
              </a:rPr>
              <a:t> з </a:t>
            </a:r>
            <a:r>
              <a:rPr lang="ru-RU" sz="1200" dirty="0" err="1">
                <a:latin typeface="PT Sans"/>
              </a:rPr>
              <a:t>його</a:t>
            </a:r>
            <a:r>
              <a:rPr lang="ru-RU" sz="1200" dirty="0">
                <a:latin typeface="PT Sans"/>
              </a:rPr>
              <a:t> </a:t>
            </a:r>
            <a:r>
              <a:rPr lang="ru-RU" sz="1200" dirty="0" err="1">
                <a:latin typeface="PT Sans"/>
              </a:rPr>
              <a:t>колекції</a:t>
            </a:r>
            <a:r>
              <a:rPr lang="ru-RU" sz="1200" dirty="0">
                <a:latin typeface="PT Sans"/>
              </a:rPr>
              <a:t> – в </a:t>
            </a:r>
            <a:r>
              <a:rPr lang="ru-RU" sz="1200" dirty="0" err="1">
                <a:latin typeface="PT Sans"/>
              </a:rPr>
              <a:t>Національному</a:t>
            </a:r>
            <a:r>
              <a:rPr lang="ru-RU" sz="1200" dirty="0">
                <a:latin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</a:rPr>
              <a:t>музеї</a:t>
            </a:r>
            <a:r>
              <a:rPr lang="ru-RU" sz="1200" dirty="0">
                <a:latin typeface="Arial" panose="020B0604020202020204" pitchFamily="34" charset="0"/>
              </a:rPr>
              <a:t> Тараса Шевченка).</a:t>
            </a:r>
          </a:p>
        </p:txBody>
      </p:sp>
    </p:spTree>
    <p:extLst>
      <p:ext uri="{BB962C8B-B14F-4D97-AF65-F5344CB8AC3E}">
        <p14:creationId xmlns:p14="http://schemas.microsoft.com/office/powerpoint/2010/main" val="2441126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B35681-C8BB-470B-85CA-6F66C4765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E22D670-D7D8-4F48-9D8B-AE2878C980AA}"/>
              </a:ext>
            </a:extLst>
          </p:cNvPr>
          <p:cNvSpPr/>
          <p:nvPr/>
        </p:nvSpPr>
        <p:spPr>
          <a:xfrm>
            <a:off x="219456" y="3369223"/>
            <a:ext cx="318116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845026-D49E-4987-834A-C863D0D5C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65" y="4813965"/>
            <a:ext cx="1889924" cy="188992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765F09-EA82-4756-A206-3B305D21D1E2}"/>
              </a:ext>
            </a:extLst>
          </p:cNvPr>
          <p:cNvSpPr/>
          <p:nvPr/>
        </p:nvSpPr>
        <p:spPr>
          <a:xfrm>
            <a:off x="5472585" y="105013"/>
            <a:ext cx="39456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Галина </a:t>
            </a:r>
            <a:r>
              <a:rPr lang="uk-UA" sz="36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Гордасевич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F5BF6E-3712-4FAA-98A0-AF6E97E58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8912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D3FEF52-E642-4D39-AA36-EA79B21C228D}"/>
              </a:ext>
            </a:extLst>
          </p:cNvPr>
          <p:cNvSpPr/>
          <p:nvPr/>
        </p:nvSpPr>
        <p:spPr>
          <a:xfrm>
            <a:off x="391126" y="3369223"/>
            <a:ext cx="25834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b="1" dirty="0">
                <a:ln/>
                <a:solidFill>
                  <a:schemeClr val="accent2">
                    <a:lumMod val="50000"/>
                  </a:schemeClr>
                </a:solidFill>
              </a:rPr>
              <a:t>31 березня 90 років</a:t>
            </a:r>
          </a:p>
          <a:p>
            <a:pPr algn="ctr"/>
            <a:r>
              <a:rPr lang="uk-UA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b="1" dirty="0">
                <a:ln/>
                <a:solidFill>
                  <a:schemeClr val="accent2">
                    <a:lumMod val="50000"/>
                  </a:schemeClr>
                </a:solidFill>
              </a:rPr>
              <a:t>Галини </a:t>
            </a:r>
            <a:r>
              <a:rPr lang="uk-UA" b="1" dirty="0" err="1">
                <a:ln/>
                <a:solidFill>
                  <a:schemeClr val="accent2">
                    <a:lumMod val="50000"/>
                  </a:schemeClr>
                </a:solidFill>
              </a:rPr>
              <a:t>Гордасевич</a:t>
            </a:r>
            <a:endParaRPr lang="uk-UA" b="1" dirty="0">
              <a:ln/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b="1" dirty="0">
                <a:ln/>
                <a:solidFill>
                  <a:schemeClr val="accent2">
                    <a:lumMod val="50000"/>
                  </a:schemeClr>
                </a:solidFill>
              </a:rPr>
              <a:t>(1935-2001)</a:t>
            </a:r>
            <a:r>
              <a:rPr lang="ru-RU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748F72-93FF-4103-AB2E-EDA818204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503" y="514960"/>
            <a:ext cx="1752600" cy="260985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E7B57CA-9284-485D-9E50-5A303DD1EF62}"/>
              </a:ext>
            </a:extLst>
          </p:cNvPr>
          <p:cNvSpPr/>
          <p:nvPr/>
        </p:nvSpPr>
        <p:spPr>
          <a:xfrm>
            <a:off x="2974528" y="1031025"/>
            <a:ext cx="851960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>
                <a:solidFill>
                  <a:srgbClr val="333333"/>
                </a:solidFill>
              </a:rPr>
              <a:t>1935, 31 </a:t>
            </a:r>
            <a:r>
              <a:rPr lang="ru-RU" b="1" i="1" dirty="0" err="1">
                <a:solidFill>
                  <a:srgbClr val="333333"/>
                </a:solidFill>
              </a:rPr>
              <a:t>березня</a:t>
            </a:r>
            <a:r>
              <a:rPr lang="ru-RU" b="1" i="1" dirty="0">
                <a:solidFill>
                  <a:srgbClr val="333333"/>
                </a:solidFill>
              </a:rPr>
              <a:t> – на </a:t>
            </a:r>
            <a:r>
              <a:rPr lang="ru-RU" b="1" i="1" dirty="0" err="1">
                <a:solidFill>
                  <a:srgbClr val="333333"/>
                </a:solidFill>
              </a:rPr>
              <a:t>Тернопільщині</a:t>
            </a:r>
            <a:r>
              <a:rPr lang="ru-RU" b="1" i="1" dirty="0">
                <a:solidFill>
                  <a:srgbClr val="333333"/>
                </a:solidFill>
              </a:rPr>
              <a:t> у </a:t>
            </a:r>
            <a:r>
              <a:rPr lang="ru-RU" b="1" i="1" dirty="0" err="1">
                <a:solidFill>
                  <a:srgbClr val="333333"/>
                </a:solidFill>
              </a:rPr>
              <a:t>родині</a:t>
            </a:r>
            <a:r>
              <a:rPr lang="ru-RU" b="1" i="1" dirty="0">
                <a:solidFill>
                  <a:srgbClr val="333333"/>
                </a:solidFill>
              </a:rPr>
              <a:t> </a:t>
            </a:r>
            <a:r>
              <a:rPr lang="ru-RU" b="1" i="1" dirty="0" err="1">
                <a:solidFill>
                  <a:srgbClr val="333333"/>
                </a:solidFill>
              </a:rPr>
              <a:t>священика</a:t>
            </a:r>
            <a:r>
              <a:rPr lang="ru-RU" b="1" i="1" dirty="0">
                <a:solidFill>
                  <a:srgbClr val="333333"/>
                </a:solidFill>
              </a:rPr>
              <a:t> </a:t>
            </a:r>
            <a:r>
              <a:rPr lang="ru-RU" b="1" i="1" dirty="0" err="1">
                <a:solidFill>
                  <a:srgbClr val="333333"/>
                </a:solidFill>
              </a:rPr>
              <a:t>народилася</a:t>
            </a:r>
            <a:r>
              <a:rPr lang="ru-RU" b="1" i="1" dirty="0">
                <a:solidFill>
                  <a:srgbClr val="333333"/>
                </a:solidFill>
              </a:rPr>
              <a:t> Галина </a:t>
            </a:r>
            <a:r>
              <a:rPr lang="ru-RU" b="1" i="1" dirty="0" err="1">
                <a:solidFill>
                  <a:srgbClr val="333333"/>
                </a:solidFill>
              </a:rPr>
              <a:t>Гордасевич</a:t>
            </a:r>
            <a:r>
              <a:rPr lang="ru-RU" b="1" i="1" dirty="0">
                <a:solidFill>
                  <a:srgbClr val="333333"/>
                </a:solidFill>
              </a:rPr>
              <a:t>, </a:t>
            </a:r>
            <a:r>
              <a:rPr lang="ru-RU" b="1" i="1" dirty="0" err="1">
                <a:solidFill>
                  <a:srgbClr val="333333"/>
                </a:solidFill>
              </a:rPr>
              <a:t>поетеса</a:t>
            </a:r>
            <a:r>
              <a:rPr lang="ru-RU" b="1" i="1" dirty="0">
                <a:solidFill>
                  <a:srgbClr val="333333"/>
                </a:solidFill>
              </a:rPr>
              <a:t>, </a:t>
            </a:r>
            <a:r>
              <a:rPr lang="ru-RU" b="1" i="1" dirty="0" err="1">
                <a:solidFill>
                  <a:srgbClr val="333333"/>
                </a:solidFill>
              </a:rPr>
              <a:t>співзасновниця</a:t>
            </a:r>
            <a:r>
              <a:rPr lang="ru-RU" b="1" i="1" dirty="0">
                <a:solidFill>
                  <a:srgbClr val="333333"/>
                </a:solidFill>
              </a:rPr>
              <a:t> </a:t>
            </a:r>
            <a:r>
              <a:rPr lang="ru-RU" b="1" i="1" dirty="0" err="1">
                <a:solidFill>
                  <a:srgbClr val="333333"/>
                </a:solidFill>
              </a:rPr>
              <a:t>Донецького</a:t>
            </a:r>
            <a:r>
              <a:rPr lang="ru-RU" b="1" i="1" dirty="0">
                <a:solidFill>
                  <a:srgbClr val="333333"/>
                </a:solidFill>
              </a:rPr>
              <a:t> </a:t>
            </a:r>
            <a:r>
              <a:rPr lang="ru-RU" b="1" i="1" dirty="0" err="1">
                <a:solidFill>
                  <a:srgbClr val="333333"/>
                </a:solidFill>
              </a:rPr>
              <a:t>Товариства</a:t>
            </a:r>
            <a:r>
              <a:rPr lang="ru-RU" b="1" i="1" dirty="0">
                <a:solidFill>
                  <a:srgbClr val="333333"/>
                </a:solidFill>
              </a:rPr>
              <a:t> </a:t>
            </a:r>
            <a:r>
              <a:rPr lang="ru-RU" b="1" i="1" dirty="0" err="1">
                <a:solidFill>
                  <a:srgbClr val="333333"/>
                </a:solidFill>
              </a:rPr>
              <a:t>української</a:t>
            </a:r>
            <a:r>
              <a:rPr lang="ru-RU" b="1" i="1" dirty="0">
                <a:solidFill>
                  <a:srgbClr val="333333"/>
                </a:solidFill>
              </a:rPr>
              <a:t> </a:t>
            </a:r>
            <a:r>
              <a:rPr lang="ru-RU" b="1" i="1" dirty="0" err="1">
                <a:solidFill>
                  <a:srgbClr val="333333"/>
                </a:solidFill>
              </a:rPr>
              <a:t>мови</a:t>
            </a:r>
            <a:r>
              <a:rPr lang="ru-RU" b="1" i="1" dirty="0">
                <a:solidFill>
                  <a:srgbClr val="333333"/>
                </a:solidFill>
              </a:rPr>
              <a:t> та </a:t>
            </a:r>
            <a:r>
              <a:rPr lang="ru-RU" b="1" i="1" dirty="0" err="1">
                <a:solidFill>
                  <a:srgbClr val="333333"/>
                </a:solidFill>
              </a:rPr>
              <a:t>Донецького</a:t>
            </a:r>
            <a:r>
              <a:rPr lang="ru-RU" b="1" i="1" dirty="0">
                <a:solidFill>
                  <a:srgbClr val="333333"/>
                </a:solidFill>
              </a:rPr>
              <a:t> </a:t>
            </a:r>
            <a:r>
              <a:rPr lang="ru-RU" b="1" i="1" dirty="0" err="1">
                <a:solidFill>
                  <a:srgbClr val="333333"/>
                </a:solidFill>
              </a:rPr>
              <a:t>крайового</a:t>
            </a:r>
            <a:r>
              <a:rPr lang="ru-RU" b="1" i="1" dirty="0">
                <a:solidFill>
                  <a:srgbClr val="333333"/>
                </a:solidFill>
              </a:rPr>
              <a:t> </a:t>
            </a:r>
            <a:r>
              <a:rPr lang="ru-RU" b="1" i="1" dirty="0" err="1">
                <a:solidFill>
                  <a:srgbClr val="333333"/>
                </a:solidFill>
              </a:rPr>
              <a:t>Руху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endParaRPr lang="ru-RU" sz="14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dirty="0" err="1">
                <a:solidFill>
                  <a:srgbClr val="333333"/>
                </a:solidFill>
                <a:latin typeface="PT Sans"/>
              </a:rPr>
              <a:t>Була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засуджена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комуністичною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репресивною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системою до 10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років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таборів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за «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складання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націоналістичних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віршів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та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антирадянську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агітацію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серед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студентів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».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Покарання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відбула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неповних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три роки,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після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чого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за «оргнабором»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поїхала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на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Донбас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працювати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на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будівництві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.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Потім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були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трудові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будні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паралельно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навчання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та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творча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самореалізація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в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аматорському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драмгуртку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 Sans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 Sans"/>
              </a:rPr>
              <a:t>1990-го вона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увійшла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до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оргкомітету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по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створенню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Народного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Руху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України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 Sans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400" dirty="0" err="1">
                <a:solidFill>
                  <a:srgbClr val="333333"/>
                </a:solidFill>
                <a:latin typeface="PT Sans"/>
              </a:rPr>
              <a:t>Вільно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володіла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польською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словацькою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болгарською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мовами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. Добре знала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англійську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латинську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італійську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та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іспанську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мови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. Активно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займалась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перекладацькою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діяльністю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 Sans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 Sans"/>
              </a:rPr>
              <a:t>Лауреат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літературного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конкурсу «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Шістдесятники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» за 1996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рік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премій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імені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 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Олександра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Білецького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в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галузі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критики,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імені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 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Валерія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Марченка в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галузі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публіцистики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за 1997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рік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 Sans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 Sans"/>
              </a:rPr>
              <a:t>1990-го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переїхала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з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Донецька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до Львова, де й померла 11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березня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2001-го.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2523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3EFD83-9803-4F83-98A4-C7B0792509FE}"/>
              </a:ext>
            </a:extLst>
          </p:cNvPr>
          <p:cNvSpPr/>
          <p:nvPr/>
        </p:nvSpPr>
        <p:spPr>
          <a:xfrm>
            <a:off x="3808520" y="1200523"/>
            <a:ext cx="78656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F4348"/>
                </a:solidFill>
                <a:latin typeface="Fira Sans"/>
              </a:rPr>
              <a:t>ІЛЛЯШ</a:t>
            </a:r>
            <a:r>
              <a:rPr lang="en-US" b="1" dirty="0">
                <a:solidFill>
                  <a:srgbClr val="3F4348"/>
                </a:solidFill>
                <a:latin typeface="Fira Sans"/>
              </a:rPr>
              <a:t>É</a:t>
            </a:r>
            <a:r>
              <a:rPr lang="ru-RU" b="1" dirty="0">
                <a:solidFill>
                  <a:srgbClr val="3F4348"/>
                </a:solidFill>
                <a:latin typeface="Fira Sans"/>
              </a:rPr>
              <a:t>НКО Василь </a:t>
            </a:r>
            <a:r>
              <a:rPr lang="ru-RU" b="1" dirty="0" err="1">
                <a:solidFill>
                  <a:srgbClr val="3F4348"/>
                </a:solidFill>
                <a:latin typeface="Fira Sans"/>
              </a:rPr>
              <a:t>Васильович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 (05. 04. 1935, с.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Чехівка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,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нині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Чорнобаїв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. р-ну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Черкас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. обл. — 29. 11. 2014,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Київ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) —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кінорежисер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, сценарист,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письменник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, педагог. Брат </a:t>
            </a:r>
            <a:r>
              <a:rPr lang="ru-RU" dirty="0">
                <a:solidFill>
                  <a:srgbClr val="3F4348"/>
                </a:solidFill>
                <a:latin typeface="Fira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М. </a:t>
            </a:r>
            <a:r>
              <a:rPr lang="ru-RU" dirty="0" err="1">
                <a:solidFill>
                  <a:srgbClr val="3F4348"/>
                </a:solidFill>
                <a:latin typeface="Fira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Ілляшенка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.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Заслужений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діяч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мистецтв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України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(1998). Член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НСКінУ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(1974).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Закін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. ВДІК (Москва, 1965;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викл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. </a:t>
            </a:r>
            <a:r>
              <a:rPr lang="ru-RU" dirty="0">
                <a:solidFill>
                  <a:srgbClr val="3F4348"/>
                </a:solidFill>
                <a:latin typeface="Fira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С. Герасимов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, </a:t>
            </a:r>
            <a:r>
              <a:rPr lang="ru-RU" i="1" dirty="0">
                <a:solidFill>
                  <a:srgbClr val="3F4348"/>
                </a:solidFill>
                <a:latin typeface="Fira Sans"/>
              </a:rPr>
              <a:t>Т. Макарова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).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Від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1970 — на Нац.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кіностудії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худож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.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фільмів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ім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. О. Довженка (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Київ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), де поставив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стрічки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: «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Крутий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горизонт» (1971), «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Новосілля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» (1973), «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Серед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літа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» (1975), «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Дніпровський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вітер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» (1976, новела «На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косі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»), «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Червоне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поле» (1979, 2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серії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), «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Увійди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у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кожний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дім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» (1990, 7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серій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); за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власними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сценаріями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 — «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Обітниця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» (1992), «Притча» (1994), «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Сповідь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» (2009). І. —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представник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славної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плеяди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діячів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укр. поет.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кіно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.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Його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творчій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манері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притаманні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яскрава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образність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, романтизм, соц.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загостреність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та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глибока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нац.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сутність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. Автор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п’єси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«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Преблаженна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наша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мати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» (1994;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поставл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. у Волин. укр. муз.-драм.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театрі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ім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. Т. Шевченка); кн.: «Середина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літа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» (1991), «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Високосне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літо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зозулі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» (1992), «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Сльози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сонця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» (2003), «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Пожираючи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дітей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своїх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» (2009;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усі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 —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Київ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).</a:t>
            </a:r>
          </a:p>
          <a:p>
            <a:pPr algn="just"/>
            <a:r>
              <a:rPr lang="ru-RU" b="1" dirty="0" err="1">
                <a:solidFill>
                  <a:srgbClr val="0F316E"/>
                </a:solidFill>
                <a:latin typeface="Fira Sans"/>
              </a:rPr>
              <a:t>Основні</a:t>
            </a:r>
            <a:r>
              <a:rPr lang="ru-RU" b="1" dirty="0">
                <a:solidFill>
                  <a:srgbClr val="0F316E"/>
                </a:solidFill>
                <a:latin typeface="Fira Sans"/>
              </a:rPr>
              <a:t> </a:t>
            </a:r>
            <a:r>
              <a:rPr lang="ru-RU" b="1" dirty="0" err="1">
                <a:solidFill>
                  <a:srgbClr val="0F316E"/>
                </a:solidFill>
                <a:latin typeface="Fira Sans"/>
              </a:rPr>
              <a:t>праці</a:t>
            </a:r>
            <a:endParaRPr lang="ru-RU" b="1" dirty="0">
              <a:solidFill>
                <a:srgbClr val="0F316E"/>
              </a:solidFill>
              <a:latin typeface="Fira Sans"/>
            </a:endParaRPr>
          </a:p>
          <a:p>
            <a:pPr algn="just"/>
            <a:r>
              <a:rPr lang="ru-RU" dirty="0" err="1">
                <a:solidFill>
                  <a:srgbClr val="3F4348"/>
                </a:solidFill>
                <a:latin typeface="Fira Sans"/>
              </a:rPr>
              <a:t>Кінорежисура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. 1981 (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співавтор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); Книга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режисури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. 2002;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Історія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українського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кіномистецтва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. 2004;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Теорія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смислів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світового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кіно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. Т. 1–3, 5–7. 2008 (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усі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 — </a:t>
            </a:r>
            <a:r>
              <a:rPr lang="ru-RU" dirty="0" err="1">
                <a:solidFill>
                  <a:srgbClr val="3F4348"/>
                </a:solidFill>
                <a:latin typeface="Fira Sans"/>
              </a:rPr>
              <a:t>Київ</a:t>
            </a:r>
            <a:r>
              <a:rPr lang="ru-RU" dirty="0">
                <a:solidFill>
                  <a:srgbClr val="3F4348"/>
                </a:solidFill>
                <a:latin typeface="Fira Sans"/>
              </a:rPr>
              <a:t>).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C1AAA1-3DA7-4FE6-B450-9D869831EE88}"/>
              </a:ext>
            </a:extLst>
          </p:cNvPr>
          <p:cNvSpPr/>
          <p:nvPr/>
        </p:nvSpPr>
        <p:spPr>
          <a:xfrm>
            <a:off x="4084745" y="346423"/>
            <a:ext cx="63129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Василь Васильович </a:t>
            </a:r>
            <a:r>
              <a:rPr lang="uk-UA" sz="3600" b="1" cap="none" spc="0" dirty="0" err="1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Ілляшенко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2F748C-C2AB-4622-8DAE-7861832BE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63" y="1348074"/>
            <a:ext cx="2355311" cy="28263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7505EA-1ECE-49BA-B23B-88147338DF08}"/>
              </a:ext>
            </a:extLst>
          </p:cNvPr>
          <p:cNvSpPr/>
          <p:nvPr/>
        </p:nvSpPr>
        <p:spPr>
          <a:xfrm>
            <a:off x="167196" y="4393068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5 квітня</a:t>
            </a:r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90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Василя </a:t>
            </a:r>
            <a:r>
              <a:rPr lang="uk-UA" sz="2000" b="1" dirty="0" err="1">
                <a:ln/>
                <a:solidFill>
                  <a:schemeClr val="accent2">
                    <a:lumMod val="50000"/>
                  </a:schemeClr>
                </a:solidFill>
              </a:rPr>
              <a:t>Ілляшенка</a:t>
            </a:r>
            <a:endParaRPr lang="uk-UA" sz="20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(1935-2014)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549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524C56-D8C5-4502-9CFB-A7DB674ABEC9}"/>
              </a:ext>
            </a:extLst>
          </p:cNvPr>
          <p:cNvSpPr/>
          <p:nvPr/>
        </p:nvSpPr>
        <p:spPr>
          <a:xfrm>
            <a:off x="4388527" y="337715"/>
            <a:ext cx="721458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04040"/>
                </a:solidFill>
                <a:latin typeface="Istok Web"/>
              </a:rPr>
              <a:t>Сорока Микола </a:t>
            </a:r>
            <a:r>
              <a:rPr lang="ru-RU" sz="1400" b="1" dirty="0" err="1">
                <a:solidFill>
                  <a:srgbClr val="404040"/>
                </a:solidFill>
                <a:latin typeface="Istok Web"/>
              </a:rPr>
              <a:t>Олексійович</a:t>
            </a:r>
            <a:r>
              <a:rPr lang="ru-RU" sz="1400" b="1" dirty="0">
                <a:solidFill>
                  <a:srgbClr val="404040"/>
                </a:solidFill>
                <a:latin typeface="Istok Web"/>
              </a:rPr>
              <a:t> 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(5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квітня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1935 – 7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грудня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2017) –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український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журналіст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,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науковець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і поет, кандидат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філологічних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наук,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заслужений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працівник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культури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України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.</a:t>
            </a:r>
          </a:p>
          <a:p>
            <a:r>
              <a:rPr lang="ru-RU" sz="1400" b="1" dirty="0" err="1">
                <a:solidFill>
                  <a:srgbClr val="404040"/>
                </a:solidFill>
                <a:latin typeface="Istok Web"/>
              </a:rPr>
              <a:t>Життєпис</a:t>
            </a:r>
            <a:endParaRPr lang="ru-RU" sz="1400" dirty="0">
              <a:solidFill>
                <a:srgbClr val="404040"/>
              </a:solidFill>
              <a:latin typeface="Istok Web"/>
            </a:endParaRPr>
          </a:p>
          <a:p>
            <a:r>
              <a:rPr lang="ru-RU" sz="1400" dirty="0">
                <a:solidFill>
                  <a:srgbClr val="404040"/>
                </a:solidFill>
                <a:latin typeface="Istok Web"/>
              </a:rPr>
              <a:t>Сорока М. О.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народився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5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квітня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1935 р. на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Черкащині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.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Після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семирічки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закінчив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Київський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Київський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суднобудівельний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технікум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.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Працював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у Центральному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конструкторському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бюро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київського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заводу «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Ленінська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кузня». Служив на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Чорноморському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флоті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.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Закінчив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факультет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журналістики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Київського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державного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університету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ім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. Т. Г. Шевченка. З 1964 року на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журналістській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роботі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. З 1964 по 1992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рр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. –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головний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редактор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науково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-популярного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часопису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«Наука-фантастика» («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Знання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та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праця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»). З 1992 по 1995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рр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. – директор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видавничо-поліграфічного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центру «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Київський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Університет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». З 1995 по 2001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рр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. – доцент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кафедри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журналістської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майстерності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та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редакційно-видавничої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справи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Інституту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журналістики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Київського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національного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університету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ім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. Т. Г. Шевченка. З 2001 по 2002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рр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. –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оглядач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газети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«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Урядовий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кур’єр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».</a:t>
            </a:r>
          </a:p>
          <a:p>
            <a:r>
              <a:rPr lang="ru-RU" sz="1400" dirty="0">
                <a:solidFill>
                  <a:srgbClr val="404040"/>
                </a:solidFill>
                <a:latin typeface="Istok Web"/>
              </a:rPr>
              <a:t>Сорока М. О. – кандидат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філологічних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наук, доцент, член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Національної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спілки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письменників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України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.</a:t>
            </a:r>
          </a:p>
          <a:p>
            <a:r>
              <a:rPr lang="ru-RU" sz="1400" dirty="0">
                <a:solidFill>
                  <a:srgbClr val="404040"/>
                </a:solidFill>
                <a:latin typeface="Istok Web"/>
              </a:rPr>
              <a:t>У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доробку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Сороки М. О. книжки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нарисів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«Поет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німого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числа» (1967), «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Арабський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триптих» (1970);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художніх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оповідей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про математику (у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співавторстві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) «Дорогами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Унікурсалії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» (1977), «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Кентаври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України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» (2003);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біографічні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романи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: «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Остроградський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» (1980), «Михайло Кравчук» (19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85), «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Колимська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теорема Кравчука» (1991),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повість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«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Ще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одна весна» (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опубл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. 2016). Сорока М. О.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упорядкував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антологію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української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поезії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другої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половини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en-US" dirty="0">
                <a:solidFill>
                  <a:srgbClr val="404040"/>
                </a:solidFill>
                <a:latin typeface="Istok Web"/>
              </a:rPr>
              <a:t>XX 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ст. – «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Відлуння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поколінь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» (2001), «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Віщий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гомін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» (2003). В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телевізійній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документалістиці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він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є автором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сценаріїв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документальних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фільмів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: «Голгофа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академіка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Кравчука» (2004), «Архип Люлька» (2008), редактором “Соловки” (2005), “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Сандармох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” (2006), автором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ідеї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фільму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“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Григір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Тютюнник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. Доля” (2014).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093423-CEB3-451F-AA2E-C3B47CACC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80" y="1924050"/>
            <a:ext cx="23812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8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E8750D4-FA32-45DF-8239-294F85358605}"/>
              </a:ext>
            </a:extLst>
          </p:cNvPr>
          <p:cNvSpPr/>
          <p:nvPr/>
        </p:nvSpPr>
        <p:spPr>
          <a:xfrm>
            <a:off x="3438617" y="547236"/>
            <a:ext cx="781826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Тамара </a:t>
            </a:r>
            <a:r>
              <a:rPr lang="ru-RU" dirty="0" err="1"/>
              <a:t>Коломієць</a:t>
            </a:r>
            <a:r>
              <a:rPr lang="ru-RU" dirty="0"/>
              <a:t> </a:t>
            </a:r>
            <a:r>
              <a:rPr lang="ru-RU" dirty="0" err="1"/>
              <a:t>народилася</a:t>
            </a:r>
            <a:r>
              <a:rPr lang="ru-RU" dirty="0"/>
              <a:t> 9 </a:t>
            </a:r>
            <a:r>
              <a:rPr lang="ru-RU" dirty="0" err="1"/>
              <a:t>квітня</a:t>
            </a:r>
            <a:r>
              <a:rPr lang="ru-RU" dirty="0"/>
              <a:t> 1935 року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Корсуні-Шевченківському</a:t>
            </a:r>
            <a:r>
              <a:rPr lang="ru-RU" dirty="0"/>
              <a:t>. Мати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працювала</a:t>
            </a:r>
            <a:r>
              <a:rPr lang="ru-RU" dirty="0"/>
              <a:t>, а </a:t>
            </a:r>
            <a:r>
              <a:rPr lang="ru-RU" dirty="0" err="1"/>
              <a:t>виховувала</a:t>
            </a:r>
            <a:r>
              <a:rPr lang="ru-RU" dirty="0"/>
              <a:t> </a:t>
            </a:r>
            <a:r>
              <a:rPr lang="ru-RU" dirty="0" err="1"/>
              <a:t>дівчинку</a:t>
            </a:r>
            <a:r>
              <a:rPr lang="ru-RU" dirty="0"/>
              <a:t> бабуся Ганна, яка знала </a:t>
            </a:r>
            <a:r>
              <a:rPr lang="ru-RU" dirty="0" err="1"/>
              <a:t>напам’ять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весь «</a:t>
            </a:r>
            <a:r>
              <a:rPr lang="ru-RU" dirty="0" err="1"/>
              <a:t>Кобзар</a:t>
            </a:r>
            <a:r>
              <a:rPr lang="ru-RU" dirty="0"/>
              <a:t>» і часто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цитувала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бабуся </a:t>
            </a:r>
            <a:r>
              <a:rPr lang="ru-RU" dirty="0" err="1"/>
              <a:t>розповідала</a:t>
            </a:r>
            <a:r>
              <a:rPr lang="ru-RU" dirty="0"/>
              <a:t> </a:t>
            </a:r>
            <a:r>
              <a:rPr lang="ru-RU" dirty="0" err="1"/>
              <a:t>Тамарі</a:t>
            </a:r>
            <a:r>
              <a:rPr lang="ru-RU" dirty="0"/>
              <a:t> </a:t>
            </a:r>
            <a:r>
              <a:rPr lang="ru-RU" dirty="0" err="1"/>
              <a:t>козацькі</a:t>
            </a:r>
            <a:r>
              <a:rPr lang="ru-RU" dirty="0"/>
              <a:t> й </a:t>
            </a:r>
            <a:r>
              <a:rPr lang="ru-RU" dirty="0" err="1"/>
              <a:t>чумацькі</a:t>
            </a:r>
            <a:r>
              <a:rPr lang="ru-RU" dirty="0"/>
              <a:t> </a:t>
            </a:r>
            <a:r>
              <a:rPr lang="ru-RU" dirty="0" err="1"/>
              <a:t>сумовиті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, </a:t>
            </a:r>
            <a:r>
              <a:rPr lang="ru-RU" dirty="0" err="1"/>
              <a:t>казки</a:t>
            </a:r>
            <a:r>
              <a:rPr lang="ru-RU" dirty="0"/>
              <a:t>, загадки, </a:t>
            </a:r>
            <a:r>
              <a:rPr lang="ru-RU" dirty="0" err="1"/>
              <a:t>лічилки</a:t>
            </a:r>
            <a:r>
              <a:rPr lang="ru-RU" dirty="0"/>
              <a:t>. До </a:t>
            </a:r>
            <a:r>
              <a:rPr lang="ru-RU" dirty="0" err="1"/>
              <a:t>війни</a:t>
            </a:r>
            <a:r>
              <a:rPr lang="ru-RU" dirty="0"/>
              <a:t> вона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вміла</a:t>
            </a:r>
            <a:r>
              <a:rPr lang="ru-RU" dirty="0"/>
              <a:t> </a:t>
            </a:r>
            <a:r>
              <a:rPr lang="ru-RU" dirty="0" err="1"/>
              <a:t>читати.Її</a:t>
            </a:r>
            <a:r>
              <a:rPr lang="ru-RU" dirty="0"/>
              <a:t> </a:t>
            </a:r>
            <a:r>
              <a:rPr lang="ru-RU" dirty="0" err="1"/>
              <a:t>дитинство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безхмарним</a:t>
            </a:r>
            <a:r>
              <a:rPr lang="ru-RU" dirty="0"/>
              <a:t>, вона пережила </a:t>
            </a:r>
            <a:r>
              <a:rPr lang="ru-RU" dirty="0" err="1"/>
              <a:t>війну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Гельмязівської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Черкащині</a:t>
            </a:r>
            <a:r>
              <a:rPr lang="ru-RU" dirty="0"/>
              <a:t>, Тамара </a:t>
            </a:r>
            <a:r>
              <a:rPr lang="ru-RU" dirty="0" err="1"/>
              <a:t>навчалася</a:t>
            </a:r>
            <a:r>
              <a:rPr lang="ru-RU" dirty="0"/>
              <a:t> на </a:t>
            </a:r>
            <a:r>
              <a:rPr lang="ru-RU" dirty="0" err="1"/>
              <a:t>факультеті</a:t>
            </a:r>
            <a:r>
              <a:rPr lang="ru-RU" dirty="0"/>
              <a:t> </a:t>
            </a:r>
            <a:r>
              <a:rPr lang="ru-RU" dirty="0" err="1"/>
              <a:t>журналістики</a:t>
            </a:r>
            <a:r>
              <a:rPr lang="ru-RU" dirty="0"/>
              <a:t>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. </a:t>
            </a:r>
            <a:r>
              <a:rPr lang="ru-RU" dirty="0" err="1"/>
              <a:t>Ще</a:t>
            </a:r>
            <a:r>
              <a:rPr lang="ru-RU" dirty="0"/>
              <a:t> будучи </a:t>
            </a:r>
            <a:r>
              <a:rPr lang="ru-RU" dirty="0" err="1"/>
              <a:t>студенткою</a:t>
            </a:r>
            <a:r>
              <a:rPr lang="ru-RU" dirty="0"/>
              <a:t>, вона стала </a:t>
            </a:r>
            <a:r>
              <a:rPr lang="ru-RU" dirty="0" err="1"/>
              <a:t>відомою</a:t>
            </a:r>
            <a:r>
              <a:rPr lang="ru-RU" dirty="0"/>
              <a:t> </a:t>
            </a:r>
            <a:r>
              <a:rPr lang="ru-RU" dirty="0" err="1"/>
              <a:t>видавши</a:t>
            </a:r>
            <a:r>
              <a:rPr lang="ru-RU" dirty="0"/>
              <a:t> </a:t>
            </a:r>
            <a:r>
              <a:rPr lang="ru-RU" dirty="0" err="1"/>
              <a:t>збірку</a:t>
            </a:r>
            <a:r>
              <a:rPr lang="ru-RU" dirty="0"/>
              <a:t> </a:t>
            </a:r>
            <a:r>
              <a:rPr lang="ru-RU" dirty="0" err="1"/>
              <a:t>поезій</a:t>
            </a:r>
            <a:r>
              <a:rPr lang="ru-RU" dirty="0"/>
              <a:t> «</a:t>
            </a:r>
            <a:r>
              <a:rPr lang="ru-RU" dirty="0" err="1"/>
              <a:t>Пролісок</a:t>
            </a:r>
            <a:r>
              <a:rPr lang="ru-RU" dirty="0"/>
              <a:t>». </a:t>
            </a:r>
            <a:r>
              <a:rPr lang="ru-RU" dirty="0" err="1"/>
              <a:t>Тамарі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21. На початку </a:t>
            </a:r>
            <a:r>
              <a:rPr lang="ru-RU" dirty="0" err="1"/>
              <a:t>творчого</a:t>
            </a:r>
            <a:r>
              <a:rPr lang="ru-RU" dirty="0"/>
              <a:t> шляху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помітив</a:t>
            </a:r>
            <a:r>
              <a:rPr lang="ru-RU" dirty="0"/>
              <a:t> і благословив </a:t>
            </a:r>
            <a:r>
              <a:rPr lang="ru-RU" dirty="0" err="1"/>
              <a:t>напутнім</a:t>
            </a:r>
            <a:r>
              <a:rPr lang="ru-RU" dirty="0"/>
              <a:t> словом М. </a:t>
            </a:r>
            <a:r>
              <a:rPr lang="ru-RU" dirty="0" err="1"/>
              <a:t>Рильський</a:t>
            </a:r>
            <a:r>
              <a:rPr lang="ru-RU" dirty="0"/>
              <a:t>. Першим редактором </a:t>
            </a:r>
            <a:r>
              <a:rPr lang="ru-RU" dirty="0" err="1"/>
              <a:t>був</a:t>
            </a:r>
            <a:r>
              <a:rPr lang="ru-RU" dirty="0"/>
              <a:t> М. Стельмах.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однокурсників</a:t>
            </a:r>
            <a:r>
              <a:rPr lang="ru-RU" dirty="0"/>
              <a:t> –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письменники</a:t>
            </a:r>
            <a:r>
              <a:rPr lang="ru-RU" dirty="0"/>
              <a:t> –   В. </a:t>
            </a:r>
            <a:r>
              <a:rPr lang="ru-RU" dirty="0" err="1"/>
              <a:t>Близнець</a:t>
            </a:r>
            <a:r>
              <a:rPr lang="ru-RU" dirty="0"/>
              <a:t>,  </a:t>
            </a:r>
            <a:r>
              <a:rPr lang="ru-RU" dirty="0" err="1"/>
              <a:t>В.Симоненко</a:t>
            </a:r>
            <a:r>
              <a:rPr lang="ru-RU" dirty="0"/>
              <a:t>, М. Сом та </a:t>
            </a:r>
            <a:r>
              <a:rPr lang="ru-RU" dirty="0" err="1"/>
              <a:t>інші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поетеа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знайома</a:t>
            </a:r>
            <a:r>
              <a:rPr lang="ru-RU" dirty="0"/>
              <a:t> з В. </a:t>
            </a:r>
            <a:r>
              <a:rPr lang="ru-RU" dirty="0" err="1"/>
              <a:t>Сосюрою</a:t>
            </a:r>
            <a:r>
              <a:rPr lang="ru-RU" dirty="0"/>
              <a:t>, А. </a:t>
            </a:r>
            <a:r>
              <a:rPr lang="ru-RU" dirty="0" err="1"/>
              <a:t>Малишком</a:t>
            </a:r>
            <a:r>
              <a:rPr lang="ru-RU" dirty="0"/>
              <a:t>.</a:t>
            </a:r>
          </a:p>
          <a:p>
            <a:r>
              <a:rPr lang="ru-RU" dirty="0"/>
              <a:t>Тамара </a:t>
            </a:r>
            <a:r>
              <a:rPr lang="ru-RU" dirty="0" err="1"/>
              <a:t>Опанасівна</a:t>
            </a:r>
            <a:r>
              <a:rPr lang="ru-RU" dirty="0"/>
              <a:t>  </a:t>
            </a:r>
            <a:r>
              <a:rPr lang="ru-RU" dirty="0" err="1"/>
              <a:t>відома</a:t>
            </a:r>
            <a:r>
              <a:rPr lang="ru-RU" dirty="0"/>
              <a:t> </a:t>
            </a:r>
            <a:r>
              <a:rPr lang="ru-RU" dirty="0" err="1"/>
              <a:t>дитяча</a:t>
            </a:r>
            <a:r>
              <a:rPr lang="ru-RU" dirty="0"/>
              <a:t> </a:t>
            </a:r>
            <a:r>
              <a:rPr lang="ru-RU" dirty="0" err="1"/>
              <a:t>письменниця</a:t>
            </a:r>
            <a:r>
              <a:rPr lang="ru-RU" dirty="0"/>
              <a:t>. Нею написано 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віршів</a:t>
            </a:r>
            <a:r>
              <a:rPr lang="ru-RU" dirty="0"/>
              <a:t>, </a:t>
            </a:r>
            <a:r>
              <a:rPr lang="ru-RU" dirty="0" err="1"/>
              <a:t>казок</a:t>
            </a:r>
            <a:r>
              <a:rPr lang="ru-RU" dirty="0"/>
              <a:t>, </a:t>
            </a:r>
            <a:r>
              <a:rPr lang="ru-RU" dirty="0" err="1"/>
              <a:t>небилиць</a:t>
            </a:r>
            <a:r>
              <a:rPr lang="ru-RU" dirty="0"/>
              <a:t>, </a:t>
            </a:r>
            <a:r>
              <a:rPr lang="ru-RU" dirty="0" err="1"/>
              <a:t>лічилок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ввійшли</a:t>
            </a:r>
            <a:r>
              <a:rPr lang="ru-RU" dirty="0"/>
              <a:t> в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збірки</a:t>
            </a:r>
            <a:r>
              <a:rPr lang="ru-RU" dirty="0"/>
              <a:t>: «</a:t>
            </a:r>
            <a:r>
              <a:rPr lang="ru-RU" dirty="0" err="1"/>
              <a:t>Починаються</a:t>
            </a:r>
            <a:r>
              <a:rPr lang="ru-RU" dirty="0"/>
              <a:t> дива», «Жмурки», «</a:t>
            </a:r>
            <a:r>
              <a:rPr lang="ru-RU" dirty="0" err="1"/>
              <a:t>Пісенька</a:t>
            </a:r>
            <a:r>
              <a:rPr lang="ru-RU" dirty="0"/>
              <a:t> про гнома», «</a:t>
            </a:r>
            <a:r>
              <a:rPr lang="ru-RU" dirty="0" err="1"/>
              <a:t>Пісня</a:t>
            </a:r>
            <a:r>
              <a:rPr lang="ru-RU" dirty="0"/>
              <a:t> </a:t>
            </a:r>
            <a:r>
              <a:rPr lang="ru-RU" dirty="0" err="1"/>
              <a:t>джерельця</a:t>
            </a:r>
            <a:r>
              <a:rPr lang="ru-RU" dirty="0"/>
              <a:t>», «</a:t>
            </a:r>
            <a:r>
              <a:rPr lang="ru-RU" dirty="0" err="1"/>
              <a:t>Дощик</a:t>
            </a:r>
            <a:r>
              <a:rPr lang="ru-RU" dirty="0"/>
              <a:t> – </a:t>
            </a:r>
            <a:r>
              <a:rPr lang="ru-RU" dirty="0" err="1"/>
              <a:t>накрапайчик</a:t>
            </a:r>
            <a:r>
              <a:rPr lang="ru-RU" dirty="0"/>
              <a:t>».Тамара </a:t>
            </a:r>
            <a:r>
              <a:rPr lang="ru-RU" dirty="0" err="1"/>
              <a:t>Коломієць</a:t>
            </a:r>
            <a:r>
              <a:rPr lang="ru-RU" dirty="0"/>
              <a:t> </a:t>
            </a:r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фактиПерші</a:t>
            </a:r>
            <a:r>
              <a:rPr lang="ru-RU" dirty="0"/>
              <a:t> </a:t>
            </a:r>
            <a:r>
              <a:rPr lang="ru-RU" dirty="0" err="1"/>
              <a:t>вірші</a:t>
            </a:r>
            <a:r>
              <a:rPr lang="ru-RU" dirty="0"/>
              <a:t> почала </a:t>
            </a:r>
            <a:r>
              <a:rPr lang="ru-RU" dirty="0" err="1"/>
              <a:t>складати</a:t>
            </a:r>
            <a:r>
              <a:rPr lang="ru-RU" dirty="0"/>
              <a:t> для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меншого</a:t>
            </a:r>
            <a:r>
              <a:rPr lang="ru-RU" dirty="0"/>
              <a:t> братика Петра.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вміло</a:t>
            </a:r>
            <a:r>
              <a:rPr lang="ru-RU" dirty="0"/>
              <a:t> </a:t>
            </a:r>
            <a:r>
              <a:rPr lang="ru-RU" dirty="0" err="1"/>
              <a:t>майструвала</a:t>
            </a:r>
            <a:r>
              <a:rPr lang="ru-RU" dirty="0"/>
              <a:t> для </a:t>
            </a:r>
            <a:r>
              <a:rPr lang="ru-RU" dirty="0" err="1"/>
              <a:t>нього</a:t>
            </a:r>
            <a:r>
              <a:rPr lang="ru-RU" dirty="0"/>
              <a:t> з </a:t>
            </a:r>
            <a:r>
              <a:rPr lang="ru-RU" dirty="0" err="1"/>
              <a:t>вербових</a:t>
            </a:r>
            <a:r>
              <a:rPr lang="ru-RU" dirty="0"/>
              <a:t> </a:t>
            </a:r>
            <a:r>
              <a:rPr lang="ru-RU" dirty="0" err="1"/>
              <a:t>гілочок</a:t>
            </a:r>
            <a:r>
              <a:rPr lang="ru-RU" dirty="0"/>
              <a:t> та </a:t>
            </a:r>
            <a:r>
              <a:rPr lang="ru-RU" dirty="0" err="1"/>
              <a:t>стручків</a:t>
            </a:r>
            <a:r>
              <a:rPr lang="ru-RU" dirty="0"/>
              <a:t> </a:t>
            </a:r>
            <a:r>
              <a:rPr lang="ru-RU" dirty="0" err="1"/>
              <a:t>акації</a:t>
            </a:r>
            <a:r>
              <a:rPr lang="ru-RU" dirty="0"/>
              <a:t> свистки та </a:t>
            </a:r>
            <a:r>
              <a:rPr lang="ru-RU" dirty="0" err="1"/>
              <a:t>пищики.Якщо</a:t>
            </a:r>
            <a:r>
              <a:rPr lang="ru-RU" dirty="0"/>
              <a:t> у </a:t>
            </a:r>
            <a:r>
              <a:rPr lang="ru-RU" dirty="0" err="1"/>
              <a:t>школі</a:t>
            </a:r>
            <a:r>
              <a:rPr lang="ru-RU" dirty="0"/>
              <a:t> задавали </a:t>
            </a:r>
            <a:r>
              <a:rPr lang="ru-RU" dirty="0" err="1"/>
              <a:t>писати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 на </a:t>
            </a:r>
            <a:r>
              <a:rPr lang="ru-RU" dirty="0" err="1"/>
              <a:t>вільну</a:t>
            </a:r>
            <a:r>
              <a:rPr lang="ru-RU" dirty="0"/>
              <a:t> тему, то </a:t>
            </a:r>
            <a:r>
              <a:rPr lang="ru-RU" dirty="0" err="1"/>
              <a:t>Тамарі</a:t>
            </a:r>
            <a:r>
              <a:rPr lang="ru-RU" dirty="0"/>
              <a:t> </a:t>
            </a:r>
            <a:r>
              <a:rPr lang="ru-RU" dirty="0" err="1"/>
              <a:t>легше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висловлюватись</a:t>
            </a:r>
            <a:r>
              <a:rPr lang="ru-RU" dirty="0"/>
              <a:t> у </a:t>
            </a:r>
            <a:r>
              <a:rPr lang="ru-RU" dirty="0" err="1"/>
              <a:t>віршованій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DEA5B7-9F18-4753-89CB-20345677F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95" y="2539013"/>
            <a:ext cx="2728690" cy="34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7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BA19117-4104-43B4-BCC9-0D2ACE6FE194}"/>
              </a:ext>
            </a:extLst>
          </p:cNvPr>
          <p:cNvSpPr/>
          <p:nvPr/>
        </p:nvSpPr>
        <p:spPr>
          <a:xfrm>
            <a:off x="3589538" y="674873"/>
            <a:ext cx="84130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к</a:t>
            </a:r>
            <a:r>
              <a:rPr lang="ru-RU" sz="1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Сергі́й</a:t>
            </a:r>
            <a:r>
              <a:rPr lang="ru-RU" sz="14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Сергі́йович</a:t>
            </a:r>
            <a:r>
              <a:rPr lang="ru-RU" sz="14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Дяче́нко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2" tooltip="14 квітн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14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2" tooltip="14 квітн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квітня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3" tooltip="194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1945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—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4" tooltip="5 травн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5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4" tooltip="5 травн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травня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5" tooltip="202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2022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) —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український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письменник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-фантаст</a:t>
            </a:r>
            <a:r>
              <a:rPr lang="ru-RU" sz="1400" baseline="30000" dirty="0">
                <a:solidFill>
                  <a:srgbClr val="202122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[4]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сценарист. У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минулому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—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вчений-психіатр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і генетик.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Працював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у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співавторстві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зі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своєю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дружиною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7" tooltip="Дяченко Марина Юріївн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Мариною Дяченко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 Писав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російською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мовою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1400" b="1" dirty="0" err="1">
                <a:latin typeface="Linux Libertine"/>
              </a:rPr>
              <a:t>Біографія</a:t>
            </a:r>
            <a:endParaRPr lang="ru-RU" sz="1400" b="1" dirty="0">
              <a:latin typeface="Linux Libertine"/>
            </a:endParaRPr>
          </a:p>
          <a:p>
            <a:r>
              <a:rPr lang="ru-RU" sz="1400" dirty="0">
                <a:latin typeface="Arial" panose="020B0604020202020204" pitchFamily="34" charset="0"/>
              </a:rPr>
              <a:t>[</a:t>
            </a:r>
            <a:r>
              <a:rPr lang="ru-RU" sz="1400" dirty="0">
                <a:latin typeface="Arial" panose="020B0604020202020204" pitchFamily="34" charset="0"/>
                <a:hlinkClick r:id="rId8" tooltip="Редагувати розділ: Біографія"/>
              </a:rPr>
              <a:t>ред.</a:t>
            </a:r>
            <a:r>
              <a:rPr lang="ru-RU" sz="1400" dirty="0">
                <a:latin typeface="Arial" panose="020B0604020202020204" pitchFamily="34" charset="0"/>
              </a:rPr>
              <a:t> | </a:t>
            </a:r>
            <a:r>
              <a:rPr lang="ru-RU" sz="1400" dirty="0">
                <a:latin typeface="Arial" panose="020B0604020202020204" pitchFamily="34" charset="0"/>
                <a:hlinkClick r:id="rId9" tooltip="Редагувати вихідний код розділу: Біографія"/>
              </a:rPr>
              <a:t>ред. код</a:t>
            </a:r>
            <a:r>
              <a:rPr lang="ru-RU" sz="1400" dirty="0">
                <a:latin typeface="Arial" panose="020B0604020202020204" pitchFamily="34" charset="0"/>
              </a:rPr>
              <a:t>]</a:t>
            </a:r>
            <a:endParaRPr lang="ru-RU" sz="1400" dirty="0">
              <a:latin typeface="Linux Libertine"/>
            </a:endParaRPr>
          </a:p>
          <a:p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Сергій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Дяченко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народився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2" tooltip="14 квітн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14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2" tooltip="14 квітн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квітня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3" tooltip="194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1945 року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у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0" tooltip="Київ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Києві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 Син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видатного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українського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мікробіолога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професора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1" tooltip="Дяченко Сергій Степанович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Сергія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11" tooltip="Дяченко Сергій Степанович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Степановича Дяченка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 У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12" tooltip="196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1966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2" tooltip="196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році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закінчив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3" tooltip="Київський медичний інститут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Київський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13" tooltip="Київський медичний інститут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3" tooltip="Київський медичний інститут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медичний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13" tooltip="Київський медичний інститут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3" tooltip="Київський медичний інститут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інститут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працював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лікарем-психіатром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 Кандидат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біологічних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наук</a:t>
            </a:r>
            <a:r>
              <a:rPr lang="ru-RU" sz="1400" baseline="30000" dirty="0">
                <a:solidFill>
                  <a:srgbClr val="202122"/>
                </a:solidFill>
                <a:latin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[5]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15" tooltip="198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1989 року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закінчив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сценарний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факультет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6" tooltip="Всеросійський державний інститут кінематографії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ВДІКу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 Член Союзу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кінематографістів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СРСР з 1987 року, Союзу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письменників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СРСР з 1983 року</a:t>
            </a:r>
            <a:r>
              <a:rPr lang="ru-RU" sz="1400" baseline="30000" dirty="0">
                <a:solidFill>
                  <a:srgbClr val="202122"/>
                </a:solidFill>
                <a:latin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[6]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Лавреат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8" tooltip="Національна премія України імені Тараса Шевчен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Національної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18" tooltip="Національна премія України імені Тараса Шевчен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8" tooltip="Національна премія України імені Тараса Шевчен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премії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18" tooltip="Національна премія України імені Тараса Шевчен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8" tooltip="Національна премія України імені Тараса Шевчен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України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18" tooltip="Національна премія України імені Тараса Шевчен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8" tooltip="Національна премія України імені Тараса Шевчен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ім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18" tooltip="Національна премія України імені Тараса Шевчен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 Т. Г. Шевченка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1987 року разом з А. Д.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Борсюком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режисером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), О. І.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Фроловим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(оператором) за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повнометражний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науково-популярний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фільм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«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Зірка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Вавилова»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9" tooltip="Національна кінематека Україн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Київської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19" tooltip="Національна кінематека Україн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9" tooltip="Національна кінематека Україн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кіностудії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19" tooltip="Національна кінематека Україн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9" tooltip="Національна кінематека Україн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науково-популярних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19" tooltip="Національна кінематека Україн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9" tooltip="Національна кінематека Україн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фільмів</a:t>
            </a:r>
            <a:r>
              <a:rPr lang="ru-RU" sz="1400" baseline="30000" dirty="0">
                <a:solidFill>
                  <a:srgbClr val="202122"/>
                </a:solidFill>
                <a:latin typeface="Arial" panose="020B0604020202020204" pitchFamily="34" charset="0"/>
                <a:hlinkClick r:id="rId2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[7]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 Автор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кіносценаріїв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до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фільмів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: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21" tooltip="Микола Вавилов (фільм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«Микола Вавилов»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22" tooltip="Голод 3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«Голод-33»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23" tooltip="Гетьманські клейнод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«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23" tooltip="Гетьманські клейнод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Гетьманські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23" tooltip="Гетьманські клейнод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23" tooltip="Гетьманські клейнод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клейноди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23" tooltip="Гетьманські клейнод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»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«Генетика і ми», «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Природи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міцні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затвори», «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Совість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у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білому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халаті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», «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Академік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Бєляєв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», «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Зірка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Вавилова» та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ін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 До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24" tooltip="200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2009 року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жив і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працював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у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Києві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потім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переїхав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до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25" tooltip="Москв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Москви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 У 2013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році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разом з дружиною Мариною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переїхали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з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Росії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у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26" tooltip="Сполучені Штати Америк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США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та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відтоді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проживали у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штаті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27" tooltip="Каліфорні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Каліфорнія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r>
              <a:rPr lang="ru-RU" sz="1400" baseline="30000" dirty="0">
                <a:solidFill>
                  <a:srgbClr val="202122"/>
                </a:solidFill>
                <a:latin typeface="Arial" panose="020B0604020202020204" pitchFamily="34" charset="0"/>
                <a:hlinkClick r:id="rId2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[8]</a:t>
            </a:r>
            <a:r>
              <a:rPr lang="ru-RU" sz="1400" baseline="30000" dirty="0">
                <a:solidFill>
                  <a:srgbClr val="202122"/>
                </a:solidFill>
                <a:latin typeface="Arial" panose="020B0604020202020204" pitchFamily="34" charset="0"/>
                <a:hlinkClick r:id="rId2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[9]</a:t>
            </a:r>
            <a:endParaRPr lang="ru-RU" sz="14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На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загальноєвропейській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конференції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фантастів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«Єврокон-2005» в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30" tooltip="Глазго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Глазго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разом з Мариною Дяченко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визнаний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найкращим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письменником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-фантастом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Європи</a:t>
            </a:r>
            <a:r>
              <a:rPr lang="ru-RU" sz="1400" baseline="30000" dirty="0">
                <a:solidFill>
                  <a:srgbClr val="202122"/>
                </a:solidFill>
                <a:latin typeface="Arial" panose="020B0604020202020204" pitchFamily="34" charset="0"/>
                <a:hlinkClick r:id="rId3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[10]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 У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співавторстві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з нею написав 25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романів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десятки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повістей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та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оповідань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кілька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дитячих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нижок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Помер 5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травня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2022 року. Про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повідомила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його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дружина</a:t>
            </a:r>
            <a:r>
              <a:rPr lang="ru-RU" baseline="30000" dirty="0">
                <a:solidFill>
                  <a:srgbClr val="202122"/>
                </a:solidFill>
                <a:latin typeface="Arial" panose="020B0604020202020204" pitchFamily="34" charset="0"/>
                <a:hlinkClick r:id="rId3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[1</a:t>
            </a:r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5E3C73-B26B-42BF-90F0-DC2029583148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06749" y="2211445"/>
            <a:ext cx="2482789" cy="32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3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64486E-CD1A-4835-BD3F-323D43C76D0A}"/>
              </a:ext>
            </a:extLst>
          </p:cNvPr>
          <p:cNvSpPr/>
          <p:nvPr/>
        </p:nvSpPr>
        <p:spPr>
          <a:xfrm>
            <a:off x="3287698" y="343049"/>
            <a:ext cx="835980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Ю́рій</a:t>
            </a:r>
            <a:r>
              <a:rPr lang="ru-RU" sz="14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Андрі́йович</a:t>
            </a:r>
            <a:r>
              <a:rPr lang="ru-RU" sz="1400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202122"/>
                </a:solidFill>
                <a:latin typeface="Arial" panose="020B0604020202020204" pitchFamily="34" charset="0"/>
              </a:rPr>
              <a:t>Шкрумеля́к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2" tooltip="18 квітн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18 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2" tooltip="18 квітн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квітня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3" tooltip="189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1895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м. </a:t>
            </a:r>
            <a:r>
              <a:rPr lang="ru-RU" sz="1400" dirty="0" err="1">
                <a:latin typeface="Arial" panose="020B0604020202020204" pitchFamily="34" charset="0"/>
                <a:hlinkClick r:id="rId4" tooltip="Ланчин"/>
              </a:rPr>
              <a:t>Ланчин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нині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смт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latin typeface="Arial" panose="020B0604020202020204" pitchFamily="34" charset="0"/>
                <a:hlinkClick r:id="rId5" tooltip="Надвірнянський район"/>
              </a:rPr>
              <a:t>Надвірнянського</a:t>
            </a:r>
            <a:r>
              <a:rPr lang="ru-RU" sz="1400" dirty="0">
                <a:latin typeface="Arial" panose="020B0604020202020204" pitchFamily="34" charset="0"/>
                <a:hlinkClick r:id="rId5" tooltip="Надвірнянський район"/>
              </a:rPr>
              <a:t> району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latin typeface="Arial" panose="020B0604020202020204" pitchFamily="34" charset="0"/>
                <a:hlinkClick r:id="rId6" tooltip="Івано-Франківська область"/>
              </a:rPr>
              <a:t>Івано-Франківської</a:t>
            </a:r>
            <a:r>
              <a:rPr lang="ru-RU" sz="1400" dirty="0">
                <a:latin typeface="Arial" panose="020B0604020202020204" pitchFamily="34" charset="0"/>
                <a:hlinkClick r:id="rId6" tooltip="Івано-Франківська область"/>
              </a:rPr>
              <a:t> </a:t>
            </a:r>
            <a:r>
              <a:rPr lang="ru-RU" sz="1400" dirty="0" err="1">
                <a:latin typeface="Arial" panose="020B0604020202020204" pitchFamily="34" charset="0"/>
                <a:hlinkClick r:id="rId6" tooltip="Івано-Франківська область"/>
              </a:rPr>
              <a:t>області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— </a:t>
            </a:r>
            <a:r>
              <a:rPr lang="ru-RU" sz="1400" dirty="0">
                <a:latin typeface="Arial" panose="020B0604020202020204" pitchFamily="34" charset="0"/>
                <a:hlinkClick r:id="rId7" tooltip="16 жовтня"/>
              </a:rPr>
              <a:t>16 </a:t>
            </a:r>
            <a:r>
              <a:rPr lang="ru-RU" sz="1400" dirty="0" err="1">
                <a:latin typeface="Arial" panose="020B0604020202020204" pitchFamily="34" charset="0"/>
                <a:hlinkClick r:id="rId7" tooltip="16 жовтня"/>
              </a:rPr>
              <a:t>жовтня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>
                <a:latin typeface="Arial" panose="020B0604020202020204" pitchFamily="34" charset="0"/>
                <a:hlinkClick r:id="rId8" tooltip="1965"/>
              </a:rPr>
              <a:t>1965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1400" dirty="0" err="1">
                <a:latin typeface="Arial" panose="020B0604020202020204" pitchFamily="34" charset="0"/>
                <a:hlinkClick r:id="rId9" tooltip="Коломия"/>
              </a:rPr>
              <a:t>Коломия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) —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український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latin typeface="Arial" panose="020B0604020202020204" pitchFamily="34" charset="0"/>
                <a:hlinkClick r:id="rId10" tooltip="Журналіст"/>
              </a:rPr>
              <a:t>журналіст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sz="1400" dirty="0">
                <a:latin typeface="Arial" panose="020B0604020202020204" pitchFamily="34" charset="0"/>
                <a:hlinkClick r:id="rId11" tooltip="Поет"/>
              </a:rPr>
              <a:t>поет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перекладач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і дитячий </a:t>
            </a:r>
            <a:r>
              <a:rPr lang="ru-RU" sz="1400" dirty="0" err="1">
                <a:latin typeface="Arial" panose="020B0604020202020204" pitchFamily="34" charset="0"/>
                <a:hlinkClick r:id="rId12" tooltip="Письменник"/>
              </a:rPr>
              <a:t>письменник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січовий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стрілець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автор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творів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про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визвольну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боротьбу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УСС-УГА.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Псевдоніми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: </a:t>
            </a:r>
            <a:r>
              <a:rPr lang="ru-RU" sz="1400" i="1" dirty="0" err="1">
                <a:solidFill>
                  <a:srgbClr val="202122"/>
                </a:solidFill>
                <a:latin typeface="Arial" panose="020B0604020202020204" pitchFamily="34" charset="0"/>
              </a:rPr>
              <a:t>Іван</a:t>
            </a:r>
            <a:r>
              <a:rPr lang="ru-RU" sz="1400" i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02122"/>
                </a:solidFill>
                <a:latin typeface="Arial" panose="020B0604020202020204" pitchFamily="34" charset="0"/>
              </a:rPr>
              <a:t>Сорокатий</a:t>
            </a:r>
            <a:r>
              <a:rPr lang="ru-RU" sz="1400" i="1" dirty="0">
                <a:solidFill>
                  <a:srgbClr val="202122"/>
                </a:solidFill>
                <a:latin typeface="Arial" panose="020B0604020202020204" pitchFamily="34" charset="0"/>
              </a:rPr>
              <a:t>, Юра </a:t>
            </a:r>
            <a:r>
              <a:rPr lang="ru-RU" sz="1400" i="1" dirty="0" err="1">
                <a:solidFill>
                  <a:srgbClr val="202122"/>
                </a:solidFill>
                <a:latin typeface="Arial" panose="020B0604020202020204" pitchFamily="34" charset="0"/>
              </a:rPr>
              <a:t>Ігорків</a:t>
            </a:r>
            <a:r>
              <a:rPr lang="ru-RU" sz="1400" i="1" dirty="0">
                <a:solidFill>
                  <a:srgbClr val="202122"/>
                </a:solidFill>
                <a:latin typeface="Arial" panose="020B0604020202020204" pitchFamily="34" charset="0"/>
              </a:rPr>
              <a:t>, Ю. </a:t>
            </a:r>
            <a:r>
              <a:rPr lang="ru-RU" sz="1400" i="1" dirty="0" err="1">
                <a:solidFill>
                  <a:srgbClr val="202122"/>
                </a:solidFill>
                <a:latin typeface="Arial" panose="020B0604020202020204" pitchFamily="34" charset="0"/>
              </a:rPr>
              <a:t>Підгірський</a:t>
            </a:r>
            <a:r>
              <a:rPr lang="ru-RU" sz="1400" i="1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i="1" dirty="0" err="1">
                <a:solidFill>
                  <a:srgbClr val="202122"/>
                </a:solidFill>
                <a:latin typeface="Arial" panose="020B0604020202020204" pitchFamily="34" charset="0"/>
              </a:rPr>
              <a:t>Смик</a:t>
            </a:r>
            <a:r>
              <a:rPr lang="ru-RU" sz="1400" i="1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i="1" dirty="0" err="1">
                <a:solidFill>
                  <a:srgbClr val="202122"/>
                </a:solidFill>
                <a:latin typeface="Arial" panose="020B0604020202020204" pitchFamily="34" charset="0"/>
              </a:rPr>
              <a:t>Гнотик</a:t>
            </a:r>
            <a:r>
              <a:rPr lang="ru-RU" sz="1400" i="1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i="1" dirty="0" err="1">
                <a:solidFill>
                  <a:srgbClr val="202122"/>
                </a:solidFill>
                <a:latin typeface="Arial" panose="020B0604020202020204" pitchFamily="34" charset="0"/>
              </a:rPr>
              <a:t>Олекса</a:t>
            </a:r>
            <a:r>
              <a:rPr lang="ru-RU" sz="1400" i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02122"/>
                </a:solidFill>
                <a:latin typeface="Arial" panose="020B0604020202020204" pitchFamily="34" charset="0"/>
              </a:rPr>
              <a:t>Залужний</a:t>
            </a:r>
            <a:r>
              <a:rPr lang="ru-RU" sz="1400" i="1" dirty="0">
                <a:solidFill>
                  <a:srgbClr val="202122"/>
                </a:solidFill>
                <a:latin typeface="Arial" panose="020B0604020202020204" pitchFamily="34" charset="0"/>
              </a:rPr>
              <a:t>, Максим </a:t>
            </a:r>
            <a:r>
              <a:rPr lang="ru-RU" sz="1400" i="1" dirty="0" err="1">
                <a:solidFill>
                  <a:srgbClr val="202122"/>
                </a:solidFill>
                <a:latin typeface="Arial" panose="020B0604020202020204" pitchFamily="34" charset="0"/>
              </a:rPr>
              <a:t>Цимбала</a:t>
            </a:r>
            <a:r>
              <a:rPr lang="ru-RU" sz="1400" i="1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Народився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в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селянській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сім'ї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Навчався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в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сільській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школі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в 1901—1907 роках, у 1907—1914 — у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3" tooltip="Коломийська гімназі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Коломийській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13" tooltip="Коломийська гімназі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3" tooltip="Коломийська гімназі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гімназії</a:t>
            </a:r>
            <a:r>
              <a:rPr lang="ru-RU" sz="1400" baseline="30000" dirty="0">
                <a:solidFill>
                  <a:srgbClr val="202122"/>
                </a:solidFill>
                <a:latin typeface="Arial" panose="020B0604020202020204" pitchFamily="34" charset="0"/>
              </a:rPr>
              <a:t>[</a:t>
            </a:r>
            <a:r>
              <a:rPr lang="ru-RU" sz="1400" i="1" baseline="30000" dirty="0" err="1">
                <a:solidFill>
                  <a:srgbClr val="202122"/>
                </a:solidFill>
                <a:latin typeface="Arial" panose="020B0604020202020204" pitchFamily="34" charset="0"/>
                <a:hlinkClick r:id="rId14" tooltip="Вікіпедія:Слова-паразит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якій</a:t>
            </a:r>
            <a:r>
              <a:rPr lang="ru-RU" sz="1400" i="1" baseline="30000" dirty="0">
                <a:solidFill>
                  <a:srgbClr val="202122"/>
                </a:solidFill>
                <a:latin typeface="Arial" panose="020B0604020202020204" pitchFamily="34" charset="0"/>
                <a:hlinkClick r:id="rId14" tooltip="Вікіпедія:Слова-паразити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?</a:t>
            </a:r>
            <a:r>
              <a:rPr lang="ru-RU" sz="1400" baseline="30000" dirty="0">
                <a:solidFill>
                  <a:srgbClr val="202122"/>
                </a:solidFill>
                <a:latin typeface="Arial" panose="020B0604020202020204" pitchFamily="34" charset="0"/>
              </a:rPr>
              <a:t>]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1922—1924 — у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5" tooltip="Львів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Львівському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університеті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і на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6" tooltip="Філософ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філософському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факультеті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Празького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7" tooltip="Університет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університету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 Знав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кілька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європейських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мов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Згодом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вільно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перекладав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з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німецької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англійської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чеської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російської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та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польської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мов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Під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час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8" tooltip="Перша світова війн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Першої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18" tooltip="Перша світова війн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8" tooltip="Перша світова війн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світової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18" tooltip="Перша світова війн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8" tooltip="Перша світова війн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війни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воював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у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складі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9" tooltip="Українські Січові Стрільці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Українських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19" tooltip="Українські Січові Стрільці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9" tooltip="Українські Січові Стрільці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Січових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19" tooltip="Українські Січові Стрільці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19" tooltip="Українські Січові Стрільці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Стрільців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був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20" tooltip="Підхорунжий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підхорунжим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 Належав до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найвідоміших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поетів-усусів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Зокрема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після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кривавих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боїв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на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21" tooltip="Маківка (гора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Маківці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u="sng" dirty="0">
                <a:solidFill>
                  <a:srgbClr val="202122"/>
                </a:solidFill>
                <a:latin typeface="Arial" panose="020B0604020202020204" pitchFamily="34" charset="0"/>
                <a:hlinkClick r:id="rId2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Михайло </a:t>
            </a:r>
            <a:r>
              <a:rPr lang="ru-RU" sz="1400" u="sng" dirty="0" err="1">
                <a:solidFill>
                  <a:srgbClr val="202122"/>
                </a:solidFill>
                <a:latin typeface="Arial" panose="020B0604020202020204" pitchFamily="34" charset="0"/>
                <a:hlinkClick r:id="rId2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Гайворонський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на слова Юрка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Шкрумеляка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написав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пісню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«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Питається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вітер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смерті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». «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Стрілець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і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пісня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 —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зауважував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Шкрумеляк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 — то брат і сестра, то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любчик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і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любка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; в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одинокій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пісні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знаходить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стрілець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розраду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та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хвилеве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забуття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».</a:t>
            </a:r>
          </a:p>
          <a:p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Учасник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визвольної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війни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Працював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із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23" tooltip="Євшан Микол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Миколою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23" tooltip="Євшан Микол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Євшаном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у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архівах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24" tooltip="Начальна Команда Української Галицької Армії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Начальної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24" tooltip="Начальна Команда Української Галицької Армії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24" tooltip="Начальна Команда Української Галицької Армії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Команди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УГА.</a:t>
            </a:r>
          </a:p>
          <a:p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1920—1930 —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співробітник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і редактор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часописів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«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Дзвіночок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» і «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Світ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дитини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», до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співпраці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з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якими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запрошував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відому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дитячу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поетесу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25" tooltip="Марійка Підгірян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Марійку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25" tooltip="Марійка Підгірян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25" tooltip="Марійка Підгірянк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Підгірянку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1928—1939 —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співробітник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видавничого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концерну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26" tooltip="Тиктор Іва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Івана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26" tooltip="Тиктор Іва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26" tooltip="Тиктор Іва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Тиктора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головний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27" tooltip="Редактор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редактор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і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28" tooltip="Фейлетон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фейлетоніст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псевдонім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i="1" dirty="0" err="1">
                <a:solidFill>
                  <a:srgbClr val="202122"/>
                </a:solidFill>
                <a:latin typeface="Arial" panose="020B0604020202020204" pitchFamily="34" charset="0"/>
              </a:rPr>
              <a:t>Іван</a:t>
            </a:r>
            <a:r>
              <a:rPr lang="ru-RU" sz="1400" i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i="1" dirty="0" err="1">
                <a:solidFill>
                  <a:srgbClr val="202122"/>
                </a:solidFill>
                <a:latin typeface="Arial" panose="020B0604020202020204" pitchFamily="34" charset="0"/>
              </a:rPr>
              <a:t>Сорокатий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)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газети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29" tooltip="Народна справа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«Народна справа»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та журналу для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дітей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30" tooltip="Дзвіночок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«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30" tooltip="Дзвіночок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Дзвіночок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30" tooltip="Дзвіночок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»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31" tooltip="194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1945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р.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був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засуджений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на 10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років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ув'язнення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в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радянському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концтаборі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Покарання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відбував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у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Печорських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таборах.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Після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повернення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з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ув'язнення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(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  <a:hlinkClick r:id="rId32" tooltip="195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1956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р.)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реабілітований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Помер 16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жовтня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1965 у 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місті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  <a:hlinkClick r:id="rId9" tooltip="Коломи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Коломия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довідник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 «</a:t>
            </a:r>
            <a:r>
              <a:rPr lang="ru-RU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Письменники</a:t>
            </a:r>
            <a:r>
              <a:rPr lang="ru-RU" sz="1400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B8CF3D-395E-4D60-ABC7-68F6BFFA881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34291" y="3011610"/>
            <a:ext cx="18859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2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111514-E4B4-4026-B0A2-03FC136B1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82" y="2446768"/>
            <a:ext cx="2381250" cy="31718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AB0EF7-1AF5-41BA-8BD1-F1200AE55F0C}"/>
              </a:ext>
            </a:extLst>
          </p:cNvPr>
          <p:cNvSpPr/>
          <p:nvPr/>
        </p:nvSpPr>
        <p:spPr>
          <a:xfrm>
            <a:off x="3492901" y="197346"/>
            <a:ext cx="87326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404040"/>
                </a:solidFill>
                <a:latin typeface="Istok Web"/>
              </a:rPr>
              <a:t>Тельнюк</a:t>
            </a:r>
            <a:r>
              <a:rPr lang="ru-RU" b="1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b="1" dirty="0" err="1">
                <a:solidFill>
                  <a:srgbClr val="404040"/>
                </a:solidFill>
                <a:latin typeface="Istok Web"/>
              </a:rPr>
              <a:t>Станіслав</a:t>
            </a:r>
            <a:r>
              <a:rPr lang="ru-RU" b="1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b="1" dirty="0" err="1">
                <a:solidFill>
                  <a:srgbClr val="404040"/>
                </a:solidFill>
                <a:latin typeface="Istok Web"/>
              </a:rPr>
              <a:t>Володимирович</a:t>
            </a:r>
            <a:r>
              <a:rPr lang="ru-RU" b="1" dirty="0">
                <a:solidFill>
                  <a:srgbClr val="404040"/>
                </a:solidFill>
                <a:latin typeface="Istok Web"/>
              </a:rPr>
              <a:t> 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(26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квітня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1935,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Іскрівка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– 31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серпня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1990,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Київ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.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Похований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на Байковому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кладовищі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(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ділянка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№ 52).) –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український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поет,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прозаїк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і </a:t>
            </a:r>
            <a:r>
              <a:rPr lang="ru-RU" dirty="0" err="1">
                <a:solidFill>
                  <a:srgbClr val="404040"/>
                </a:solidFill>
                <a:latin typeface="Istok Web"/>
              </a:rPr>
              <a:t>літературний</a:t>
            </a:r>
            <a:r>
              <a:rPr lang="ru-RU" dirty="0">
                <a:solidFill>
                  <a:srgbClr val="404040"/>
                </a:solidFill>
                <a:latin typeface="Istok Web"/>
              </a:rPr>
              <a:t> критик.</a:t>
            </a:r>
          </a:p>
          <a:p>
            <a:r>
              <a:rPr lang="ru-RU" sz="1400" b="1" dirty="0" err="1">
                <a:solidFill>
                  <a:srgbClr val="404040"/>
                </a:solidFill>
                <a:latin typeface="Istok Web"/>
              </a:rPr>
              <a:t>Біографічні</a:t>
            </a:r>
            <a:r>
              <a:rPr lang="ru-RU" sz="1400" b="1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b="1" dirty="0" err="1">
                <a:solidFill>
                  <a:srgbClr val="404040"/>
                </a:solidFill>
                <a:latin typeface="Istok Web"/>
              </a:rPr>
              <a:t>відомості</a:t>
            </a:r>
            <a:endParaRPr lang="ru-RU" sz="1400" dirty="0">
              <a:solidFill>
                <a:srgbClr val="404040"/>
              </a:solidFill>
              <a:latin typeface="Istok Web"/>
            </a:endParaRPr>
          </a:p>
          <a:p>
            <a:r>
              <a:rPr lang="ru-RU" sz="1400" dirty="0" err="1">
                <a:solidFill>
                  <a:srgbClr val="404040"/>
                </a:solidFill>
                <a:latin typeface="Istok Web"/>
              </a:rPr>
              <a:t>Народився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26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квітня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1935 року в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селі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Іскрівці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(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зняте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з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обліку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1973 року)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Якимівського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району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Запорізької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області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в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родині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агронома.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Прізвище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його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батька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було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Тельнюк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-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Демірскі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-Адамчук.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Він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був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великим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оригіналом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,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мав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чотирьох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дітей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і дав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їм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різні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прізвища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. Тому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Станіслав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,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який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був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старшим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сином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,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його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рідний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брат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Тельнюк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-Адамчук, і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сестри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мали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різні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частини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цього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прізвища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.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Володимир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Тельнюк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-Адамчук став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відомим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математиком і астрономом, директором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Астрономічної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обсерваторії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Київського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національного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університету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імені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Тараса Шевченка.</a:t>
            </a:r>
          </a:p>
          <a:p>
            <a:r>
              <a:rPr lang="ru-RU" sz="1400" dirty="0">
                <a:solidFill>
                  <a:srgbClr val="404040"/>
                </a:solidFill>
                <a:latin typeface="Istok Web"/>
              </a:rPr>
              <a:t>В 1954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році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Станіслав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Тельнюк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закінчив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Переяслав-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Хмельницьке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педагогічне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училище; в 1959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році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– факультет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журналістики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Київського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університету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.</a:t>
            </a:r>
          </a:p>
          <a:p>
            <a:r>
              <a:rPr lang="ru-RU" sz="1400" dirty="0">
                <a:solidFill>
                  <a:srgbClr val="404040"/>
                </a:solidFill>
                <a:latin typeface="Istok Web"/>
              </a:rPr>
              <a:t>В 1962–1966 роках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працював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у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редакції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газети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«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Літературна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Україна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»,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далі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відповідальний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секретар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Комісії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критики та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теорії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літератури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Спілки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письменників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України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.</a:t>
            </a:r>
          </a:p>
          <a:p>
            <a:r>
              <a:rPr lang="ru-RU" sz="1400" dirty="0">
                <a:solidFill>
                  <a:srgbClr val="404040"/>
                </a:solidFill>
                <a:latin typeface="Istok Web"/>
              </a:rPr>
              <a:t>У 1976–1977 роках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працював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на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будівництві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Байкало-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Амурської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магістралі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.</a:t>
            </a:r>
          </a:p>
          <a:p>
            <a:r>
              <a:rPr lang="ru-RU" sz="1400" dirty="0">
                <a:solidFill>
                  <a:srgbClr val="404040"/>
                </a:solidFill>
                <a:latin typeface="Istok Web"/>
              </a:rPr>
              <a:t>Лауреат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Республіканської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комсомольської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премії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імені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Миколи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Островського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за 1984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рік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.</a:t>
            </a:r>
          </a:p>
          <a:p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Співініціатор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і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співзасновник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масового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політичного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об’єднання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«Народного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руху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України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за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перебудову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».</a:t>
            </a:r>
          </a:p>
          <a:p>
            <a:r>
              <a:rPr lang="ru-RU" sz="1400" dirty="0">
                <a:solidFill>
                  <a:srgbClr val="404040"/>
                </a:solidFill>
                <a:latin typeface="Istok Web"/>
              </a:rPr>
              <a:t>Могила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Станіслава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Тельнюка</a:t>
            </a:r>
            <a:endParaRPr lang="ru-RU" sz="1400" dirty="0">
              <a:solidFill>
                <a:srgbClr val="404040"/>
              </a:solidFill>
              <a:latin typeface="Istok Web"/>
            </a:endParaRPr>
          </a:p>
          <a:p>
            <a:r>
              <a:rPr lang="ru-RU" sz="1400" dirty="0" err="1">
                <a:solidFill>
                  <a:srgbClr val="404040"/>
                </a:solidFill>
                <a:latin typeface="Istok Web"/>
              </a:rPr>
              <a:t>Батько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українських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співачок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Лесі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і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Галі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Тельнюк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,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учасниць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дуету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«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Сестри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Тельнюк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».</a:t>
            </a:r>
          </a:p>
          <a:p>
            <a:r>
              <a:rPr lang="ru-RU" sz="1400" dirty="0" err="1">
                <a:solidFill>
                  <a:srgbClr val="404040"/>
                </a:solidFill>
                <a:latin typeface="Istok Web"/>
              </a:rPr>
              <a:t>Друкувався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з 1952.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Видав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8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збірок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поезій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,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зокрема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:</a:t>
            </a:r>
          </a:p>
          <a:p>
            <a:r>
              <a:rPr lang="ru-RU" sz="1400" dirty="0">
                <a:solidFill>
                  <a:srgbClr val="404040"/>
                </a:solidFill>
                <a:latin typeface="Istok Web"/>
              </a:rPr>
              <a:t>«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Леґенда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про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будні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» (1963), «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Залізняки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» (1966), «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Опівнічне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» (1972), «Робота» (1976), «Мить» (1985);</a:t>
            </a:r>
          </a:p>
          <a:p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повісті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: «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Туди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, де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сонце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сходить» (1967), «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Грає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синє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море» (1971); «Яром-долиною…» (1987);</a:t>
            </a:r>
          </a:p>
          <a:p>
            <a:r>
              <a:rPr lang="ru-RU" sz="1400" dirty="0" err="1">
                <a:solidFill>
                  <a:srgbClr val="404040"/>
                </a:solidFill>
                <a:latin typeface="Istok Web"/>
              </a:rPr>
              <a:t>літературно-критичний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нарис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«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Червоних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сонць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протуберанці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» (1968);</a:t>
            </a:r>
          </a:p>
          <a:p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працював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також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як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перекладач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,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перекладав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з 15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мов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(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зокрема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з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кількох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тюркських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мов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). У 1960-х роках у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самвидаві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були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поширені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</a:t>
            </a:r>
            <a:r>
              <a:rPr lang="ru-RU" sz="1400" dirty="0" err="1">
                <a:solidFill>
                  <a:srgbClr val="404040"/>
                </a:solidFill>
                <a:latin typeface="Istok Web"/>
              </a:rPr>
              <a:t>сатиричні</a:t>
            </a:r>
            <a:r>
              <a:rPr lang="ru-RU" sz="1400" dirty="0">
                <a:solidFill>
                  <a:srgbClr val="404040"/>
                </a:solidFill>
                <a:latin typeface="Istok Web"/>
              </a:rPr>
              <a:t> по</a:t>
            </a:r>
          </a:p>
          <a:p>
            <a:endParaRPr lang="ru-RU" dirty="0">
              <a:solidFill>
                <a:srgbClr val="404040"/>
              </a:solidFill>
              <a:latin typeface="Istok Web"/>
            </a:endParaRPr>
          </a:p>
        </p:txBody>
      </p:sp>
    </p:spTree>
    <p:extLst>
      <p:ext uri="{BB962C8B-B14F-4D97-AF65-F5344CB8AC3E}">
        <p14:creationId xmlns:p14="http://schemas.microsoft.com/office/powerpoint/2010/main" val="2343136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CF3437-63FA-41A4-8212-4980709FA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2C28B9-7F46-4C9B-B98C-449D1F040A39}"/>
              </a:ext>
            </a:extLst>
          </p:cNvPr>
          <p:cNvSpPr/>
          <p:nvPr/>
        </p:nvSpPr>
        <p:spPr>
          <a:xfrm>
            <a:off x="4939143" y="346423"/>
            <a:ext cx="46041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2">
                    <a:lumMod val="50000"/>
                  </a:schemeClr>
                </a:solidFill>
              </a:rPr>
              <a:t>Михайло Вербицький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1B7D35B-1CF7-4F41-A7F3-5705D00F0BA4}"/>
              </a:ext>
            </a:extLst>
          </p:cNvPr>
          <p:cNvSpPr/>
          <p:nvPr/>
        </p:nvSpPr>
        <p:spPr>
          <a:xfrm>
            <a:off x="353627" y="3043662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4 березня 210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</a:t>
            </a:r>
          </a:p>
          <a:p>
            <a:pPr algn="ctr"/>
            <a:r>
              <a:rPr lang="uk-UA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Михайла Вербицького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(1815-1870)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3DF6FC-47C1-4536-9784-42C116524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72" y="4415772"/>
            <a:ext cx="1889924" cy="188992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1FFFFB3-A8C9-44B0-A9E1-1404F538A7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452"/>
          <a:stretch/>
        </p:blipFill>
        <p:spPr>
          <a:xfrm>
            <a:off x="6813" y="2219"/>
            <a:ext cx="436573" cy="685578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993940B-1C31-4169-8F98-4AC4D1EBE83D}"/>
              </a:ext>
            </a:extLst>
          </p:cNvPr>
          <p:cNvSpPr/>
          <p:nvPr/>
        </p:nvSpPr>
        <p:spPr>
          <a:xfrm>
            <a:off x="3139482" y="630071"/>
            <a:ext cx="86330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333333"/>
              </a:solidFill>
              <a:latin typeface="inherit"/>
            </a:endParaRPr>
          </a:p>
          <a:p>
            <a:pPr algn="just">
              <a:spcAft>
                <a:spcPts val="0"/>
              </a:spcAft>
            </a:pPr>
            <a:r>
              <a:rPr lang="ru-RU" sz="1400" b="1" dirty="0">
                <a:solidFill>
                  <a:srgbClr val="333333"/>
                </a:solidFill>
                <a:latin typeface="PT Sans"/>
              </a:rPr>
              <a:t>1815, 4 </a:t>
            </a:r>
            <a:r>
              <a:rPr lang="ru-RU" sz="1400" b="1" dirty="0" err="1">
                <a:solidFill>
                  <a:srgbClr val="333333"/>
                </a:solidFill>
                <a:latin typeface="PT Sans"/>
              </a:rPr>
              <a:t>березня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 — у </a:t>
            </a:r>
            <a:r>
              <a:rPr lang="ru-RU" sz="1400" b="1" dirty="0" err="1">
                <a:solidFill>
                  <a:srgbClr val="333333"/>
                </a:solidFill>
                <a:latin typeface="PT Sans"/>
              </a:rPr>
              <a:t>селі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b="1" dirty="0" err="1">
                <a:solidFill>
                  <a:srgbClr val="333333"/>
                </a:solidFill>
                <a:latin typeface="PT Sans"/>
              </a:rPr>
              <a:t>Яворник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b="1" dirty="0" err="1">
                <a:solidFill>
                  <a:srgbClr val="333333"/>
                </a:solidFill>
                <a:latin typeface="PT Sans"/>
              </a:rPr>
              <a:t>Руський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b="1" dirty="0" err="1">
                <a:solidFill>
                  <a:srgbClr val="333333"/>
                </a:solidFill>
                <a:latin typeface="PT Sans"/>
              </a:rPr>
              <a:t>біля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b="1" dirty="0" err="1">
                <a:solidFill>
                  <a:srgbClr val="333333"/>
                </a:solidFill>
                <a:latin typeface="PT Sans"/>
              </a:rPr>
              <a:t>Перемишля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 (</a:t>
            </a:r>
            <a:r>
              <a:rPr lang="ru-RU" sz="1400" b="1" dirty="0" err="1">
                <a:solidFill>
                  <a:srgbClr val="333333"/>
                </a:solidFill>
                <a:latin typeface="PT Sans"/>
              </a:rPr>
              <a:t>нині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b="1" dirty="0" err="1">
                <a:solidFill>
                  <a:srgbClr val="333333"/>
                </a:solidFill>
                <a:latin typeface="PT Sans"/>
              </a:rPr>
              <a:t>Перемисль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400" b="1" dirty="0" err="1">
                <a:solidFill>
                  <a:srgbClr val="333333"/>
                </a:solidFill>
                <a:latin typeface="PT Sans"/>
              </a:rPr>
              <a:t>Польща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) </a:t>
            </a:r>
            <a:r>
              <a:rPr lang="ru-RU" sz="1400" b="1" dirty="0" err="1">
                <a:solidFill>
                  <a:srgbClr val="333333"/>
                </a:solidFill>
                <a:latin typeface="PT Sans"/>
              </a:rPr>
              <a:t>народився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 Михайло </a:t>
            </a:r>
            <a:r>
              <a:rPr lang="ru-RU" sz="1400" b="1" dirty="0" err="1">
                <a:solidFill>
                  <a:srgbClr val="333333"/>
                </a:solidFill>
                <a:latin typeface="PT Sans"/>
              </a:rPr>
              <a:t>Вербицький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400" b="1" dirty="0" err="1">
                <a:solidFill>
                  <a:srgbClr val="333333"/>
                </a:solidFill>
                <a:latin typeface="PT Sans"/>
              </a:rPr>
              <a:t>священик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 УГКЦ, композитор та </a:t>
            </a:r>
            <a:r>
              <a:rPr lang="ru-RU" sz="1400" b="1" dirty="0" err="1">
                <a:solidFill>
                  <a:srgbClr val="333333"/>
                </a:solidFill>
                <a:latin typeface="PT Sans"/>
              </a:rPr>
              <a:t>хоровий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b="1" dirty="0" err="1">
                <a:solidFill>
                  <a:srgbClr val="333333"/>
                </a:solidFill>
                <a:latin typeface="PT Sans"/>
              </a:rPr>
              <a:t>диригент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, автор </a:t>
            </a:r>
            <a:r>
              <a:rPr lang="ru-RU" sz="1400" b="1" dirty="0" err="1">
                <a:solidFill>
                  <a:srgbClr val="333333"/>
                </a:solidFill>
                <a:latin typeface="PT Sans"/>
              </a:rPr>
              <a:t>мелодії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 державного </a:t>
            </a:r>
            <a:r>
              <a:rPr lang="ru-RU" sz="1400" b="1" dirty="0" err="1">
                <a:solidFill>
                  <a:srgbClr val="333333"/>
                </a:solidFill>
                <a:latin typeface="PT Sans"/>
              </a:rPr>
              <a:t>гімну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 “</a:t>
            </a:r>
            <a:r>
              <a:rPr lang="ru-RU" sz="1400" b="1" dirty="0" err="1">
                <a:solidFill>
                  <a:srgbClr val="333333"/>
                </a:solidFill>
                <a:latin typeface="PT Sans"/>
              </a:rPr>
              <a:t>Ще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 не </a:t>
            </a:r>
            <a:r>
              <a:rPr lang="ru-RU" sz="1400" b="1" dirty="0" err="1">
                <a:solidFill>
                  <a:srgbClr val="333333"/>
                </a:solidFill>
                <a:latin typeface="PT Sans"/>
              </a:rPr>
              <a:t>вмерла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b="1" dirty="0" err="1">
                <a:solidFill>
                  <a:srgbClr val="333333"/>
                </a:solidFill>
                <a:latin typeface="PT Sans"/>
              </a:rPr>
              <a:t>Україна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”, </a:t>
            </a:r>
            <a:r>
              <a:rPr lang="ru-RU" sz="1400" b="1" dirty="0" err="1">
                <a:solidFill>
                  <a:srgbClr val="333333"/>
                </a:solidFill>
                <a:latin typeface="PT Sans"/>
              </a:rPr>
              <a:t>віртуоз-гітарист</a:t>
            </a:r>
            <a:r>
              <a:rPr lang="ru-RU" sz="1400" b="1" dirty="0">
                <a:solidFill>
                  <a:srgbClr val="333333"/>
                </a:solidFill>
                <a:latin typeface="PT Sans"/>
              </a:rPr>
              <a:t>.</a:t>
            </a:r>
            <a:endParaRPr lang="ru-RU" dirty="0">
              <a:solidFill>
                <a:srgbClr val="333333"/>
              </a:solidFill>
              <a:latin typeface="PT San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E7E390-8A49-4BE5-9D90-EFCBECF5E59E}"/>
              </a:ext>
            </a:extLst>
          </p:cNvPr>
          <p:cNvSpPr/>
          <p:nvPr/>
        </p:nvSpPr>
        <p:spPr>
          <a:xfrm>
            <a:off x="3123459" y="1747865"/>
            <a:ext cx="871491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PT Sans"/>
              </a:rPr>
              <a:t>З десяти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років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після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смерті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батька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виховувався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у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перемишльського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єпископа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Івана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Снігурського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який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доводився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хлопцеві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далеким родичем. У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Перемишлі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Михайло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Вербицький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закінчить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гімназію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та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музичну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школу,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що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діяла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при греко-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католицькому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храмі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.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Тоді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ж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він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співатиме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у кафедральному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хорі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. “Школа у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Перемишлі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стала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консерваторією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в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мініатюрі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, а хор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дорівнював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добрій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опері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, – так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опише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ті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роки у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спогадах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Михайло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Вербицький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, —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виявилося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що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існує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в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Європі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крім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трьох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відмінних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за характером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категорій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музики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: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німецької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французької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італійської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,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також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четверта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—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українська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».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Він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відчував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духовне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покликання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, тому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закінчив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духовну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семінарію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у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Львові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. 1950-го року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його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висвятили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на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священика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. 1856-го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він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став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парохом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у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селі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Млини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на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Яворівщині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, де й прослужив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чотирнадцять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років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.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Він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жив скромно і часто переживав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скрутні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часи</a:t>
            </a:r>
            <a:r>
              <a:rPr lang="ru-RU" sz="1600" dirty="0">
                <a:solidFill>
                  <a:srgbClr val="333333"/>
                </a:solidFill>
                <a:latin typeface="PT Sans"/>
              </a:rPr>
              <a:t>.</a:t>
            </a:r>
            <a:endParaRPr lang="ru-RU" sz="1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FD805F-4AF6-4FAC-9351-E2FBA6587387}"/>
              </a:ext>
            </a:extLst>
          </p:cNvPr>
          <p:cNvSpPr/>
          <p:nvPr/>
        </p:nvSpPr>
        <p:spPr>
          <a:xfrm>
            <a:off x="3139482" y="3912099"/>
            <a:ext cx="881332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333333"/>
                </a:solidFill>
                <a:latin typeface="PT Sans"/>
              </a:rPr>
              <a:t>Михайло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Вербицький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двічі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одружувався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. Перша дружина померла коли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їхньому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синові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Івану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не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було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й року. До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висвячення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Вербицький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обвінчався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вдруге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на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доньці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капітана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цісарського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війська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Франциска та Анни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Баронів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. У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подружжя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Вербицьких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народилося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двоє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дітей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, але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старша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донечка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Марія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померла, не доживши до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двох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років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. Уже у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Завадові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народився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син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Михайло. Але друга дружина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також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померла і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отець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Михайло сам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виховував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синів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.</a:t>
            </a:r>
            <a:endParaRPr lang="ru-RU" dirty="0">
              <a:solidFill>
                <a:srgbClr val="333333"/>
              </a:solidFill>
              <a:latin typeface="PT Sans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PT Sans"/>
              </a:rPr>
              <a:t> 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Наприкінці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життя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він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також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займався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педагогічною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діяльністю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.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Його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учнями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були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отці-композитори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Віктор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Матюк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та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Порфирій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Бажанський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.</a:t>
            </a:r>
            <a:endParaRPr lang="ru-RU" dirty="0">
              <a:solidFill>
                <a:srgbClr val="333333"/>
              </a:solidFill>
              <a:latin typeface="PT Sans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PT Sans"/>
              </a:rPr>
              <a:t> 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7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грудня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1870-го у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віці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55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років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Михайло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Вербицький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помер,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похований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 у </a:t>
            </a:r>
            <a:r>
              <a:rPr lang="ru-RU" sz="1400" dirty="0" err="1">
                <a:solidFill>
                  <a:srgbClr val="333333"/>
                </a:solidFill>
                <a:latin typeface="PT Sans"/>
              </a:rPr>
              <a:t>Млинах</a:t>
            </a:r>
            <a:r>
              <a:rPr lang="ru-RU" sz="1400" dirty="0">
                <a:solidFill>
                  <a:srgbClr val="333333"/>
                </a:solidFill>
                <a:latin typeface="PT Sans"/>
              </a:rPr>
              <a:t>.</a:t>
            </a:r>
            <a:endParaRPr lang="ru-RU" dirty="0">
              <a:solidFill>
                <a:srgbClr val="333333"/>
              </a:solidFill>
              <a:latin typeface="PT Sans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333333"/>
                </a:solidFill>
                <a:latin typeface="PT Sans"/>
              </a:rPr>
              <a:t> 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6D4672-6640-482F-9148-873C9949A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52" y="992754"/>
            <a:ext cx="2328764" cy="15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68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E8A73E-A98C-46F2-AD16-97009F410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45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34F10A-2CF2-49BB-BA59-CD7D2521BDDF}"/>
              </a:ext>
            </a:extLst>
          </p:cNvPr>
          <p:cNvSpPr/>
          <p:nvPr/>
        </p:nvSpPr>
        <p:spPr>
          <a:xfrm>
            <a:off x="239408" y="3260239"/>
            <a:ext cx="3181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6 березня 160 років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від дня народження 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Григорія Грушевського</a:t>
            </a:r>
          </a:p>
          <a:p>
            <a:pPr algn="ctr"/>
            <a:r>
              <a:rPr lang="uk-UA" sz="2000" b="1" dirty="0">
                <a:ln/>
                <a:solidFill>
                  <a:schemeClr val="accent2">
                    <a:lumMod val="50000"/>
                  </a:schemeClr>
                </a:solidFill>
              </a:rPr>
              <a:t>(1865-1922)</a:t>
            </a:r>
            <a:r>
              <a:rPr lang="ru-RU" sz="2000" b="1" dirty="0">
                <a:ln/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76B688-816E-414C-AC1B-812B9F1EA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09" y="4984206"/>
            <a:ext cx="1473265" cy="14732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B90AFD9-381A-4D87-B145-804495C60C32}"/>
              </a:ext>
            </a:extLst>
          </p:cNvPr>
          <p:cNvSpPr/>
          <p:nvPr/>
        </p:nvSpPr>
        <p:spPr>
          <a:xfrm>
            <a:off x="4181519" y="475957"/>
            <a:ext cx="46634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</a:rPr>
              <a:t>Григорій Грушевський</a:t>
            </a:r>
            <a:endParaRPr lang="ru-RU" sz="3600" b="1" cap="none" spc="0" dirty="0">
              <a:ln/>
              <a:solidFill>
                <a:schemeClr val="accent2">
                  <a:lumMod val="50000"/>
                </a:schemeClr>
              </a:solidFill>
              <a:effectLst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3BA6EC-48A0-4B23-B03C-EA5FDFF64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45" y="0"/>
            <a:ext cx="438912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61C4CF-D94E-475E-B618-20AF79060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80" y="642596"/>
            <a:ext cx="1914525" cy="239077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7376E93-2560-4422-B3FB-B316B17E377E}"/>
              </a:ext>
            </a:extLst>
          </p:cNvPr>
          <p:cNvSpPr/>
          <p:nvPr/>
        </p:nvSpPr>
        <p:spPr>
          <a:xfrm>
            <a:off x="3346254" y="1598245"/>
            <a:ext cx="7724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F4348"/>
                </a:solidFill>
                <a:latin typeface="PT Sans"/>
              </a:rPr>
              <a:t>ГРУШЕ́ВСЬКИЙ </a:t>
            </a:r>
            <a:r>
              <a:rPr lang="ru-RU" sz="1600" b="1" dirty="0" err="1">
                <a:solidFill>
                  <a:srgbClr val="3F4348"/>
                </a:solidFill>
                <a:latin typeface="PT Sans"/>
              </a:rPr>
              <a:t>Григорій</a:t>
            </a:r>
            <a:r>
              <a:rPr lang="ru-RU" sz="1600" b="1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b="1" dirty="0" err="1">
                <a:solidFill>
                  <a:srgbClr val="3F4348"/>
                </a:solidFill>
                <a:latin typeface="PT Sans"/>
              </a:rPr>
              <a:t>Іванович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 (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псевд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. –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Грицько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Чулай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; 22. 02(06. 03). 1865, с.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Пирогів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,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нині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у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складі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Києва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 –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близько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1933,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містечко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Златопіль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,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нині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у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складі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м. Новомиргород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Кіровоградської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обл.) –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письменник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, педагог. Далекий родич </a:t>
            </a:r>
            <a:r>
              <a:rPr lang="ru-RU" sz="1600" dirty="0" err="1">
                <a:solidFill>
                  <a:srgbClr val="3F4348"/>
                </a:solidFill>
                <a:latin typeface="PT Sans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Михайла</a:t>
            </a:r>
            <a:r>
              <a:rPr lang="ru-RU" sz="1600" dirty="0">
                <a:solidFill>
                  <a:srgbClr val="3F4348"/>
                </a:solidFill>
                <a:latin typeface="PT Sans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Грушевського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. До 1898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навч</a:t>
            </a:r>
            <a:r>
              <a:rPr lang="uk-UA" sz="1600" dirty="0" err="1">
                <a:solidFill>
                  <a:srgbClr val="3F4348"/>
                </a:solidFill>
                <a:latin typeface="PT Sans"/>
              </a:rPr>
              <a:t>ався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у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Київській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духовній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семінарії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, де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перебував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під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впливом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нелегальної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патріотично-просвітницької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української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громади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.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Протягом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1889–92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працював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учителем у с. Нова Гребля (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нині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Жашків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. р-ну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Черкас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. обл.); 1892–97 – с.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Стремигород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(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нині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Коростен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. р-ну Житомир. обл.); 1897–1922 –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Златопільської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гімназії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. У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літературі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дебютував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поетичною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збіркою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«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Зірка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» (К., 1894). Автор низки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оповідань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(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зокрема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«Божий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попуст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», «Герасим», «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Дві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свічки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», «За нелюбом». «На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святім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вечорі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», «Панна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Фося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», «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П’яниця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», «Страшна кара») і драм («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Душогубка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», «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Нехрист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», «Через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своє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серце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»),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які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окремими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збірками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виходили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у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Львові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,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Києві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,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Москві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та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Златополі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.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Також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друкувався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в «Киевском слове»,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львівських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часописах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«Зоря» і «Правда».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Прозові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твори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Грушевського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(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востаннє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публікувалися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1914)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відзначаються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симпатією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до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українського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села і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глибоким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знанням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його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життя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,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вихованням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поваги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до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споконвічних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моральних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цінностей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.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Під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час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роботи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на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Волині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на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прохання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М. Лисенка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записував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по селах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народні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пісні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.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Збереглися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його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листи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до М.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Грушевського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. Помер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під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 час голодомору 1932–33 </a:t>
            </a:r>
            <a:r>
              <a:rPr lang="ru-RU" sz="1600" dirty="0" err="1">
                <a:solidFill>
                  <a:srgbClr val="3F4348"/>
                </a:solidFill>
                <a:latin typeface="PT Sans"/>
              </a:rPr>
              <a:t>рр</a:t>
            </a:r>
            <a:r>
              <a:rPr lang="ru-RU" sz="1600" dirty="0">
                <a:solidFill>
                  <a:srgbClr val="3F4348"/>
                </a:solidFill>
                <a:latin typeface="PT Sans"/>
              </a:rPr>
              <a:t>.</a:t>
            </a:r>
            <a:endParaRPr lang="ru-RU" sz="1600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42119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4787</Words>
  <Application>Microsoft Office PowerPoint</Application>
  <PresentationFormat>Широкоэкранный</PresentationFormat>
  <Paragraphs>149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Fira Sans</vt:lpstr>
      <vt:lpstr>inherit</vt:lpstr>
      <vt:lpstr>Istok Web</vt:lpstr>
      <vt:lpstr>Linux Libertine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newlib</cp:lastModifiedBy>
  <cp:revision>71</cp:revision>
  <dcterms:created xsi:type="dcterms:W3CDTF">2025-01-31T12:27:54Z</dcterms:created>
  <dcterms:modified xsi:type="dcterms:W3CDTF">2026-04-02T12:49:00Z</dcterms:modified>
</cp:coreProperties>
</file>