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76" r:id="rId3"/>
    <p:sldId id="277" r:id="rId4"/>
    <p:sldId id="279" r:id="rId5"/>
    <p:sldId id="278" r:id="rId6"/>
    <p:sldId id="280" r:id="rId7"/>
    <p:sldId id="281" r:id="rId8"/>
    <p:sldId id="28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4A091-2EA5-48AD-8AD8-E6665337F8F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A9EB5-6302-41E5-BEB7-166F1AF32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4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20632-C695-4B42-89F5-EE13BF4A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36E13E-D032-4A5B-9345-D78A33F22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663C4-01E0-4F3C-9FA1-B461C9E6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DF589-1697-43B3-9BDC-6A044B0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A7839-5B01-4A2C-B55C-428EF30A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4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DCE19-3859-4834-B50C-6BE180B8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34D22E-052B-4F93-8214-B5E1AB666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CD7773-B2D3-4A45-A99A-EEDC9BB9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1425C-B25D-42A8-AA7E-EC3D0695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19C40-CA4F-4953-8BB7-FD7FA8FD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72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7FEBCA-2CE9-409A-AEE1-DB8DA9760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CA9943-E87E-4A57-8ABC-F2BFC6262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0858F-F6A1-4EC7-9EB5-2902A694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39EEF-31B3-4D34-9936-EEEF9ED7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D7970-C26D-43C7-B4D5-3B0A69B7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6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2241A-CD33-439F-A55D-C7D14788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2F9907-6211-44AD-BCC6-A6479BF47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86D2A-3582-448B-9D49-81AA91D4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B75E0-1D61-40ED-9BAA-8BA6A89A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215B26-2C7E-48C8-9DD8-88DBB37F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0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109DE-EEFD-491D-A391-555831EE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066376-2183-4D2C-BD01-7DFE76AB7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BEC74-DE0E-4F35-843A-F77A6EC9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73E12-DB13-4114-956C-84C7A51C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15897-B4CD-4968-AEDC-40DEFC19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7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E0329-B98A-4016-850A-D2D35579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17A17-404E-4D65-971A-965192480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C29296-537E-44B3-86AD-FA04C5870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1BB7C3-F0FE-495F-A777-5EB242F0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BFFBBF-610A-4D01-874F-65812035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B5638B-BFD3-46D6-9198-4905FAAB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D805D-377E-443A-BBC5-B70D62E3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EBFB8F-3895-4BB6-95C4-C9AEFBA6B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5AE6CC-D3D7-434F-A2F5-0E3B082E4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99C803-71E6-4393-97B1-734013FFD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933983-4A5D-4443-AF3A-9A3144596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C77AC7-3E1D-483C-A414-BDB4E3EB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9309-37F7-44EB-BD41-3DCAE722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4D9715-A7AD-4B25-88D7-8163BE73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7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E9D00-0713-4336-AD88-764919B4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594C12-85A3-4DE4-BBE2-043CA1EB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33FEE9-5D93-4493-99D1-1C4B5825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97F6AC-7CEA-47FD-9687-A5D681F7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1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32472F-F86B-4E5F-8CE2-EAB01E7B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A9551B-9497-4A86-A4E0-7D42733D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67356-BA66-46EC-AB2B-78EA3DE3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9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B756A-3B41-4418-9F77-51A6439E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25109-2D17-4F28-A0F9-DDC8313C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2CDDD1-D344-4B15-A115-25054507A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F9AD-A4A0-45B7-A817-2177CD76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3CEFE2-9EE5-4757-927B-B2264133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00DA5D-B273-4F21-8BC4-2497C608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4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5AF23-582C-49F2-BE88-496E21AF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B4B76F-E04C-46DB-98C9-420533593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CBA3F9-14B3-4C6B-BCEC-1E004C1FA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CE7768-4CE5-491D-A710-1B5A4073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CBE52-4A7E-48E5-B45A-4397130D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BECD94-0D85-48DF-905D-EF6BCD7E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E532E-D734-41FA-A2C3-D7886C6A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3C4A0F-1F0B-4A0B-BDA7-44CAF431C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66A0C-9942-44B3-9630-03AE6B725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2EBCD-42EB-43E2-B5DA-33C5CA6E1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D3D02-7AE3-4F4B-853B-DBB03D1E2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6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13E257-144D-4831-9EAA-5BC90359E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349" y="-151662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39A442-03DF-456B-A219-F59F0F430BF6}"/>
              </a:ext>
            </a:extLst>
          </p:cNvPr>
          <p:cNvSpPr/>
          <p:nvPr/>
        </p:nvSpPr>
        <p:spPr>
          <a:xfrm>
            <a:off x="2888879" y="406006"/>
            <a:ext cx="78277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i="1" dirty="0">
                <a:ln/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sz="3600" b="1" i="1" dirty="0" err="1">
                <a:ln/>
                <a:solidFill>
                  <a:schemeClr val="accent2">
                    <a:lumMod val="50000"/>
                  </a:schemeClr>
                </a:solidFill>
              </a:rPr>
              <a:t>айстри</a:t>
            </a:r>
            <a:r>
              <a:rPr lang="ru-RU" sz="3600" b="1" i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ln/>
                <a:solidFill>
                  <a:schemeClr val="accent2">
                    <a:lumMod val="50000"/>
                  </a:schemeClr>
                </a:solidFill>
              </a:rPr>
              <a:t>українського</a:t>
            </a:r>
            <a:r>
              <a:rPr lang="ru-RU" sz="3600" b="1" i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ln/>
                <a:solidFill>
                  <a:schemeClr val="accent2">
                    <a:lumMod val="50000"/>
                  </a:schemeClr>
                </a:solidFill>
              </a:rPr>
              <a:t>письменства</a:t>
            </a:r>
            <a:r>
              <a:rPr lang="en-US" sz="3600" b="1" i="1" dirty="0">
                <a:ln/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3600" b="1" i="1" dirty="0">
              <a:ln/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sz="3600" b="1" i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п</a:t>
            </a:r>
            <a:r>
              <a:rPr lang="ru-RU" sz="3600" b="1" i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исьменники-ювіляри</a:t>
            </a:r>
            <a:r>
              <a:rPr lang="ru-RU" sz="3600" b="1" i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2026</a:t>
            </a:r>
          </a:p>
          <a:p>
            <a:pPr algn="ctr"/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5CB024-0B7D-4484-A25D-0D35028BC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968" y="360663"/>
            <a:ext cx="1783507" cy="1543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29721C2-DAF6-4E42-B7F5-142397598EC8}"/>
              </a:ext>
            </a:extLst>
          </p:cNvPr>
          <p:cNvSpPr txBox="1"/>
          <p:nvPr/>
        </p:nvSpPr>
        <p:spPr>
          <a:xfrm>
            <a:off x="4171381" y="4455030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Методій Волинець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73DED-EF08-4C43-9B9F-CF10B0B64F19}"/>
              </a:ext>
            </a:extLst>
          </p:cNvPr>
          <p:cNvSpPr txBox="1"/>
          <p:nvPr/>
        </p:nvSpPr>
        <p:spPr>
          <a:xfrm>
            <a:off x="7380256" y="3183087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  </a:t>
            </a:r>
            <a:r>
              <a:rPr lang="uk-UA" sz="1400" b="1" i="1" dirty="0"/>
              <a:t>Надія </a:t>
            </a:r>
            <a:r>
              <a:rPr lang="uk-UA" sz="1400" b="1" i="1" dirty="0" err="1"/>
              <a:t>Суровцова</a:t>
            </a:r>
            <a:endParaRPr lang="uk-UA" sz="1400" b="1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4C5E9F-6249-477F-844C-1F837B75FDE9}"/>
              </a:ext>
            </a:extLst>
          </p:cNvPr>
          <p:cNvSpPr txBox="1"/>
          <p:nvPr/>
        </p:nvSpPr>
        <p:spPr>
          <a:xfrm>
            <a:off x="6961873" y="5558160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Михайло Осадчий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407FF3-DA59-4CE9-AEC7-B685FB29F636}"/>
              </a:ext>
            </a:extLst>
          </p:cNvPr>
          <p:cNvSpPr txBox="1"/>
          <p:nvPr/>
        </p:nvSpPr>
        <p:spPr>
          <a:xfrm>
            <a:off x="10350568" y="912146"/>
            <a:ext cx="122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E30F73-EA87-4C0A-B4F8-1A4A1B46FD73}"/>
              </a:ext>
            </a:extLst>
          </p:cNvPr>
          <p:cNvSpPr txBox="1"/>
          <p:nvPr/>
        </p:nvSpPr>
        <p:spPr>
          <a:xfrm>
            <a:off x="2819852" y="3029343"/>
            <a:ext cx="1806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Мирон </a:t>
            </a:r>
            <a:r>
              <a:rPr lang="uk-UA" sz="1400" b="1" i="1" dirty="0" err="1"/>
              <a:t>Кордуб</a:t>
            </a:r>
            <a:endParaRPr lang="uk-UA" sz="1200" b="1" i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6B7DF8-2935-4D18-97DB-D57B6EEF852C}"/>
              </a:ext>
            </a:extLst>
          </p:cNvPr>
          <p:cNvSpPr txBox="1"/>
          <p:nvPr/>
        </p:nvSpPr>
        <p:spPr>
          <a:xfrm>
            <a:off x="9988083" y="2815672"/>
            <a:ext cx="1831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         Георгій Нарбут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96C7E3-4176-4BBD-8858-8B735D668422}"/>
              </a:ext>
            </a:extLst>
          </p:cNvPr>
          <p:cNvSpPr txBox="1"/>
          <p:nvPr/>
        </p:nvSpPr>
        <p:spPr>
          <a:xfrm>
            <a:off x="5299200" y="5524133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Олександр Афанасьєв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A05D02-7B61-428B-8115-C3383CE811F4}"/>
              </a:ext>
            </a:extLst>
          </p:cNvPr>
          <p:cNvSpPr txBox="1"/>
          <p:nvPr/>
        </p:nvSpPr>
        <p:spPr>
          <a:xfrm>
            <a:off x="8232367" y="5239842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Василь </a:t>
            </a:r>
            <a:r>
              <a:rPr lang="uk-UA" sz="1400" b="1" i="1" dirty="0" err="1"/>
              <a:t>Гнилосиров</a:t>
            </a:r>
            <a:endParaRPr lang="uk-UA" sz="1400" b="1" i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823ADB-C703-49EC-A825-C332B0181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179" y="1549863"/>
            <a:ext cx="1065037" cy="1588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A09407-5692-40C0-A70F-179A07E4F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501" y="3049765"/>
            <a:ext cx="1101208" cy="1383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FB4956-2CDD-46B5-AFF7-2C1314616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8873" y="3935588"/>
            <a:ext cx="1187091" cy="1546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384076-2D69-4044-9153-A6632D49CE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3886" y="1608503"/>
            <a:ext cx="1234133" cy="17286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CEEB3B-54ED-4CC1-8907-71B493054F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6207" y="1107641"/>
            <a:ext cx="1456901" cy="1799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20B545-3FE7-44B3-A4F1-77E3379C91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2727" y="3564030"/>
            <a:ext cx="1320587" cy="1886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BF446E3-BF77-4B3D-BB76-F44DD70DAB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4997" y="3875107"/>
            <a:ext cx="1369510" cy="1799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4F5EB9-9369-432E-A2E1-EB56BABCD4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2311" y="1770862"/>
            <a:ext cx="2337752" cy="13525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1CED395-33D6-4622-935A-10D6D61A72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68012" y="4316819"/>
            <a:ext cx="1692788" cy="1267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746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B7DAB1-9D66-4BEB-857D-AF94A729A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32" y="-244444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38BB26-8A17-4260-9DFE-E32D337DFD8D}"/>
              </a:ext>
            </a:extLst>
          </p:cNvPr>
          <p:cNvSpPr/>
          <p:nvPr/>
        </p:nvSpPr>
        <p:spPr>
          <a:xfrm>
            <a:off x="5422913" y="46343"/>
            <a:ext cx="32912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Кордуб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Мирон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6366C5-8071-4A2C-8FA7-5985AD7A77F1}"/>
              </a:ext>
            </a:extLst>
          </p:cNvPr>
          <p:cNvSpPr/>
          <p:nvPr/>
        </p:nvSpPr>
        <p:spPr>
          <a:xfrm>
            <a:off x="496846" y="3566449"/>
            <a:ext cx="332753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2 березня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- 150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Мирона </a:t>
            </a:r>
            <a:r>
              <a:rPr lang="uk-UA" sz="20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Кордуб</a:t>
            </a:r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(1876-1947)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4B603D-92E5-41D8-B403-87ABEDD0B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07" y="4968076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C67735-BA13-413C-B16B-AB245BA14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7" y="-1"/>
            <a:ext cx="43891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814DB9-F37F-436D-AAAF-24C88301F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950" y="819148"/>
            <a:ext cx="1752600" cy="260985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9C1B9F-05B4-4C06-AC66-3FD0083E4EEB}"/>
              </a:ext>
            </a:extLst>
          </p:cNvPr>
          <p:cNvSpPr/>
          <p:nvPr/>
        </p:nvSpPr>
        <p:spPr>
          <a:xfrm>
            <a:off x="3491425" y="611794"/>
            <a:ext cx="872617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 КОРДУБА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бібліограф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Доктор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(1898),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(1920), член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Шевченка (1903). 1893–1898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навчався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Віденському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Грушевського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1898–1900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Віденського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Археографічної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НТШ. 1906–1912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дорученням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Грушевського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опрацьовував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архівах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Бухареста,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Хмельниччини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Галицько-Волинської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козаччини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історіографію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роки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співпрацював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"Союзом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визволення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друкувався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культурно-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бранців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Зальцведельському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таборі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військовополонених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1918 – член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буковинського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Крайового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ЗУНР,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посольства ЗУНР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(1918–1919). 1920–1928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1921–1925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співорганізатор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декан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Голова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Історично-філософічної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НТШ (1920–1934) і член. 28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 вересня 1938 Кордуба брав участь у 8-му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 (Цюрих,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Виголосив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становисько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Галицько-Волинської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дербагатьох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НТШ.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1926 – член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Археографічної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ВУАН, з 1928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ВУАН, з 1927 – член-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енциклопедії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(3 т., 1930–1933).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1929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1939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Варшавського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1933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делегатом 7-го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наук.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шпальтах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Літературно-наукового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вістника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ініціював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поштовх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історіософській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історіографічній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Пріцак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1934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варшавського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справ, з 1938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почесний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Варшавіжави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ст. Автор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науково-популярних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Кордуба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бібліографії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Бібліографія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Збереглася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картотека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73 тис.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яка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українознавчу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бібліографію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ст. до 1941 р. Картотека 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археографічною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простежити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неопублікована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українознавства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І.Крип'якевича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300" dirty="0">
                <a:latin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39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FFD4C4-DB3D-4B13-B673-F149B274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54" y="22519"/>
            <a:ext cx="12192000" cy="68579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CE1097-FED1-4FAF-A0E4-9A16681982AD}"/>
              </a:ext>
            </a:extLst>
          </p:cNvPr>
          <p:cNvSpPr/>
          <p:nvPr/>
        </p:nvSpPr>
        <p:spPr>
          <a:xfrm>
            <a:off x="219456" y="3406481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3 березня - 10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Методія Волинця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(1926-2023)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5264EC-A589-4CCB-8520-18D339F5CF1B}"/>
              </a:ext>
            </a:extLst>
          </p:cNvPr>
          <p:cNvSpPr/>
          <p:nvPr/>
        </p:nvSpPr>
        <p:spPr>
          <a:xfrm>
            <a:off x="4226261" y="100160"/>
            <a:ext cx="5942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Волинець Методій Іванович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7D01E9-4B24-40E6-A343-864D31A0D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07" y="4729920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940B39-E087-4DEB-8977-B9492E5B3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2" y="22519"/>
            <a:ext cx="43891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E5D7C2-8C98-4617-AB3C-8282F5510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69" y="872532"/>
            <a:ext cx="1905000" cy="23907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33B8AD4-3276-43E9-8BFB-B74771D581EE}"/>
              </a:ext>
            </a:extLst>
          </p:cNvPr>
          <p:cNvSpPr/>
          <p:nvPr/>
        </p:nvSpPr>
        <p:spPr>
          <a:xfrm>
            <a:off x="3374542" y="996820"/>
            <a:ext cx="856500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ВОЛИНЕЦЬ МЕТОДІЙ (МИХТОДЬ) ІВАНОВИЧ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(03. 03. 1926, с.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Іванівка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Травневе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Коростишівського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р-ну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обл.— 01. 06. 2023, с-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Ворзель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Бучанського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р-ну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обл.)—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громадсько-політичний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правозахисник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поет.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Мариняк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Кемеровський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філіал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Всесоюзного заочного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фінансово-економічного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(1964, РФ).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2-ї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брав участь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антифашистському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підпіллі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перешкоджало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вивозити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молодь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псувало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кабель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–Житомир.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газети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Волинь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редактора У.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Самчука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1944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призваний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Брав участь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де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добірка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Рильським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створив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яка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машинописні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листівки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озброєння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агентів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СМЕРШу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заарештований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 лютого 1951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25-річного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увʼязнення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таборах.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Озерлагу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(м. Тайшет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Іркут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обл., РФ), де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деревообробному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зійшовся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репресивною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інтелігенцією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вояками УПА.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1954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невдалу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втечу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р.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трибунал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гарнізону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Волинця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скоротив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1957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проживав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Кемеровській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1964—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 м.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Коростишів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обл.).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обшуку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 Залети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Волинця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вилучили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рукописи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(46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зошитів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р.,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Озерлагу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заарештований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3 р.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с. Райки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Бердичів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р-н Житомир. обл.).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етапований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Пермську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обл. (РФ),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1983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повернувся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Коростишів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роботу. 1989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голодомору,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симпозіумів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опублікував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спогади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голод,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очевидців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Чл.-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УРП,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обʼєднання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Коростишівському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Реабілітований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1991. Автор низки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публіцистичних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Волинець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проживав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Ворзелі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1111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6280F8-9478-4036-8B86-BF19BFBC7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561" y="-1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8C8DF7-B4EA-473C-94F5-7F521222859C}"/>
              </a:ext>
            </a:extLst>
          </p:cNvPr>
          <p:cNvSpPr/>
          <p:nvPr/>
        </p:nvSpPr>
        <p:spPr>
          <a:xfrm>
            <a:off x="5330958" y="106162"/>
            <a:ext cx="32214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Нарбут Георгій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68DDEF-4969-45DA-A9ED-9608AE3564D0}"/>
              </a:ext>
            </a:extLst>
          </p:cNvPr>
          <p:cNvSpPr/>
          <p:nvPr/>
        </p:nvSpPr>
        <p:spPr>
          <a:xfrm>
            <a:off x="468600" y="3428999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9 березня - 140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Георгія Нарбута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(1886-1920)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01791D-D8A3-467F-A0FE-E68EA3A2A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26" y="4703640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995C2D-F93C-4F35-91E5-DA8820CE0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" y="-1"/>
            <a:ext cx="43891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D96148-B771-4904-8A64-093DE34CD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307" y="833591"/>
            <a:ext cx="1924050" cy="237172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411563-4C91-49BB-8BFF-327FC326312D}"/>
              </a:ext>
            </a:extLst>
          </p:cNvPr>
          <p:cNvSpPr/>
          <p:nvPr/>
        </p:nvSpPr>
        <p:spPr>
          <a:xfrm>
            <a:off x="3298451" y="858654"/>
            <a:ext cx="8500246" cy="628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НАРБУТ ГЕОРГІЙ ІВАНОВИЧ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(25. 02(09. 03). 1886, х.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Нарбутівка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Глухівського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повіту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Чернігівської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губернії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нині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село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Глухівського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р-ну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Сумської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обл.— 23. 05. 1920,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Київ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)—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педагог. 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Закінчив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Глухівську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гімназію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(1906),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навчався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філологічному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Санкт-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Петербурзького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університету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(1906), приватно— у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майстерні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І.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Білібіна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(Санкт-Петербург,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1906) та М.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Добужинського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відвідував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художню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школу Є.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Званцевої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школу Л.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Бакста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К. Сомова (1908–10),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навчався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студії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Ш.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Голлоші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Мюнхені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Німеччина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1912).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1906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працював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Санкт-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Петербурзі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щороку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приїжджав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Києва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переписав і оформив «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Повчання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Володимира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Мономаха», «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Євангеліє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Матвія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1904 створив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ілюстрації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казки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«Руслан і Людмила» О.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Пушкіна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Малюнки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Нарбута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експонували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повітряній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сільськогосподарській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виставці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Глухові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Автор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ілюстрацій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народних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казок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1909— у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Мюнхені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працював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студії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Ш.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Голлоші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1917—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співзасновник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професор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1919— ректор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Української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Академії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мистецтв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Київ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традиціях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українського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бароко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1917–19 створив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абетку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нарбутівський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шрифт. 1917–20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підготував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два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варіанти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герба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Києва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поштові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марки,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удосконалив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Малий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герб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розробив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десятки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варіантів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купюр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українських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грошей,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поштових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марок УНР,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кілька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проєктів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військового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одягу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ритуального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вбрання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силуетні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портрети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Робив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замальовки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Шевченківських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місць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підготував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обкладинку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ілюстрував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журнал «Наше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минуле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де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друкували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твори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поета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Нарбута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експонували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міжнародних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виставках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Римі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Брюсселі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Берліні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Санкт-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Петербурзі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Персональні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виставки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у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Києві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(1923, 1926,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посмертні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Деякі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зберігаються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музеях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Києва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Харкова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Сум,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Москви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Санкт-Петер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бурга,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Західної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Європи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П.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Ковжун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Р.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Лісовський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Л.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Лозовський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0751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294D72-7A32-46AF-A76D-81D72472A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56" y="-129116"/>
            <a:ext cx="12192000" cy="698711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D65CC0-E1FD-4169-A211-D2C1A313E6B8}"/>
              </a:ext>
            </a:extLst>
          </p:cNvPr>
          <p:cNvSpPr/>
          <p:nvPr/>
        </p:nvSpPr>
        <p:spPr>
          <a:xfrm>
            <a:off x="3211269" y="264816"/>
            <a:ext cx="76440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 Афанасьєв-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Чужбинський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Олександр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EB112D-F7E7-437D-8BE0-738A738C7925}"/>
              </a:ext>
            </a:extLst>
          </p:cNvPr>
          <p:cNvSpPr/>
          <p:nvPr/>
        </p:nvSpPr>
        <p:spPr>
          <a:xfrm>
            <a:off x="204186" y="3558116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11 березня - 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21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Олександра 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Афанасьєва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(1816-1875)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72F0E7-0D50-41B0-B0C0-3421C78E8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92" y="4746195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33F7C1-F6DC-4DB3-8E2F-7C3126C93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56" y="-1"/>
            <a:ext cx="43891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BEC4FA-B649-4C1D-B619-BC8BCBF51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55" y="861484"/>
            <a:ext cx="1876425" cy="24384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4457AC-E76A-4AC9-A4AE-426A676488CA}"/>
              </a:ext>
            </a:extLst>
          </p:cNvPr>
          <p:cNvSpPr/>
          <p:nvPr/>
        </p:nvSpPr>
        <p:spPr>
          <a:xfrm>
            <a:off x="3333854" y="1190939"/>
            <a:ext cx="85156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АФАНАСЬЄВ-ЧУЖБИНСЬКИЙ ОЛЕКСАНДР СТЕПАНОВИЧ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справжнє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Афанасьєв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12.03(28.02).1817–18(06).09. 1875)–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російський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мовознавець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етнограф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с.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Ісківці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село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Лубенського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р-ну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Полтавської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обл.) в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дрібного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поміщика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1829–35 в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Ніжинському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ліцеї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1836–43 служив у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Бєлгородському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уланському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полку. 1843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познайомився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 Т. Шевченком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1845–46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супроводжував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Лівобережній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1847 служив 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канцелярії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воронезького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губернатора,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редактором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неофіційної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газети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"Воронежские губернские ведомости". Брав участь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етнографічній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експедиції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 у Санкт-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Петербурзі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1864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газету "Петербургский листок", 1873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редактором сатиричного журналу "Искра", 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інспектором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музею 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Петропавловської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фортеці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старовинні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малоросійські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(1853), "Коротка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простолюду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малоросійського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селянина" (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1855), "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Поїздка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Дніпровські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пороги й на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Запорожжя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(1858), "Очерки охоты в Малороссии. Поездка в Южную Россию" (в 2 т., 1861–63);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"Словарь малорусского наречия" (1855),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"З".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польської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Наполеона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(1869–73). 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літературних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"Нежинские греки" (1831),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"Кольцо",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уривки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роману "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Чугуевский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козак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обидва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1838);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друкував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альманахах "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Ластівка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(1841) і "Молодик" (1843),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анонімну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збірку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віршів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серці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(1855), яка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складалася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15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віршів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друкувалися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"Основа"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псевдонімом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Невідомий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віршів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збірки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("Скажи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правду,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добрий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козаче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"Ой, у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могила", "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Повій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вітре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Вкраїну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Прощання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близькі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пісень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твори про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Т.Шевченка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Спогади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Т.Г.Шевченка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-некролог "Землякам. Над гробом 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Т.Г.Шевченка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ru-RU" sz="15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обидва</a:t>
            </a:r>
            <a:r>
              <a:rPr lang="ru-RU" sz="1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1861).</a:t>
            </a:r>
          </a:p>
        </p:txBody>
      </p:sp>
    </p:spTree>
    <p:extLst>
      <p:ext uri="{BB962C8B-B14F-4D97-AF65-F5344CB8AC3E}">
        <p14:creationId xmlns:p14="http://schemas.microsoft.com/office/powerpoint/2010/main" val="376491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84A937-DB48-4FF3-9342-04F2590D9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36B705-392E-4958-8C16-44F5B4816EFC}"/>
              </a:ext>
            </a:extLst>
          </p:cNvPr>
          <p:cNvSpPr/>
          <p:nvPr/>
        </p:nvSpPr>
        <p:spPr>
          <a:xfrm>
            <a:off x="5761980" y="146880"/>
            <a:ext cx="35657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С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уровцова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Надія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9DA5D2-0967-4A6D-9FF1-76583B79EF27}"/>
              </a:ext>
            </a:extLst>
          </p:cNvPr>
          <p:cNvSpPr/>
          <p:nvPr/>
        </p:nvSpPr>
        <p:spPr>
          <a:xfrm>
            <a:off x="411334" y="3633186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17 березня - 130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Надії </a:t>
            </a:r>
            <a:r>
              <a:rPr lang="uk-UA" sz="20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Суровцової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(1896-1985)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5DFCEC-94F6-45AF-AFCA-B2B98226B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54" y="4827743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40040D-0973-45D2-9AEB-600E80C4F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891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4D9FB6-CFDA-40E3-AFC7-072E892A9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24" y="959602"/>
            <a:ext cx="1809750" cy="253365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26247AF-5CCD-46F5-BE23-BE468D402ACC}"/>
              </a:ext>
            </a:extLst>
          </p:cNvPr>
          <p:cNvSpPr/>
          <p:nvPr/>
        </p:nvSpPr>
        <p:spPr>
          <a:xfrm>
            <a:off x="3564920" y="1046113"/>
            <a:ext cx="8581584" cy="642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НАДІЯ СУРОВЦОВА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(1896–1985)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історикиня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перекладачка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стала символом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незламності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інтелігенції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Народилася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навчалася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Санкт-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докторську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дисертацію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урядових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структурах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Провела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таборах та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засланні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двотомник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Спогади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де вона детально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табірний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Спогадів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вміщена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мемуарів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Суровцова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участь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еміграції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1927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другому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Спогадів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вміщена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мемуарів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гулагівська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епопея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Суровцової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Суровцова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небагатьох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розстріляне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донести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шістдесятників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заслання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провела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стала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дисидентів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2250"/>
              </a:spcBef>
              <a:spcAft>
                <a:spcPts val="750"/>
              </a:spcAft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Померла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Надія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Суровцова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1985-го,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похована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Умані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250"/>
              </a:spcBef>
              <a:spcAft>
                <a:spcPts val="750"/>
              </a:spcAft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67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2A7A1C-C455-45E2-AB36-0753DF4EE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05" y="-1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0124F73-347E-429B-9995-5AD0F6C8EF42}"/>
              </a:ext>
            </a:extLst>
          </p:cNvPr>
          <p:cNvSpPr/>
          <p:nvPr/>
        </p:nvSpPr>
        <p:spPr>
          <a:xfrm>
            <a:off x="5471681" y="146880"/>
            <a:ext cx="41463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Гнилосиров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Василь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B11AFD-8C76-44CC-9CD1-C4D24F2FA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68" y="4809987"/>
            <a:ext cx="1889924" cy="188992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370842-366D-44EB-9FCB-BA660D0E195A}"/>
              </a:ext>
            </a:extLst>
          </p:cNvPr>
          <p:cNvSpPr/>
          <p:nvPr/>
        </p:nvSpPr>
        <p:spPr>
          <a:xfrm>
            <a:off x="411334" y="3633186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21 березня - 190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Василя </a:t>
            </a:r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Гнилосирова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(1836-1900)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5E8364-4AB1-4BFB-BE72-668441495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9" y="-1"/>
            <a:ext cx="438912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30B755-7947-4EC2-BDD9-E72DBB699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64" y="814435"/>
            <a:ext cx="1790700" cy="256222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70C5FC-3E6F-4394-9128-C7301E4ACB9B}"/>
              </a:ext>
            </a:extLst>
          </p:cNvPr>
          <p:cNvSpPr/>
          <p:nvPr/>
        </p:nvSpPr>
        <p:spPr>
          <a:xfrm>
            <a:off x="3355758" y="737058"/>
            <a:ext cx="874450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ГНИЛОСИРОВ ВАСИЛЬ СТЕПАНОВИЧ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1836 року на х.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Гаврилівка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Гавришкове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Полтавщині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Позашлюбний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відставного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гусарського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полковника Антона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Гавриша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шляхтянки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Наталії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Ганджі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бажанням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всиновив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управитель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маєтку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Катеринославщині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Гнилосиров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Навчався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Василь Степанович у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Полтавській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учнем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блискучого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О.І.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Строніна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поета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байкаря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Л.І.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Боровиковського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1857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вступив до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Харківського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захопився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виром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громадівського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став одним з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організаторів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Одна з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турбот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громадівців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недільні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Гнилосиров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звертався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Т.Г. Шевченка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літературою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Великий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Кобзар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3000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примірників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«Букваря южнорусского».</a:t>
            </a:r>
          </a:p>
          <a:p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Гнилосиров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пожертвування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підручників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передавав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М.І. Костомарову. Разом з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товаришами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їздив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українськими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книжечками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села до села,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ніс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просвіти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людям,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знайомлячись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народним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побутом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звичаями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усною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народною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творчістю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закінчивши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курсу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історико-філологічного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факультету,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викладати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повітову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школу в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Охтирці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Харківську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повітову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школу. У 1870 – 1873 роках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двокласному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міському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училищі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Звенигородки.</a:t>
            </a:r>
          </a:p>
          <a:p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1873 року і до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відставки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1895 року В.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Гнилосиров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завідує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Канівським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двокласним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училищем. Разом з В.Т. Шевченком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береться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впорядкування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Тарасової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гори.</a:t>
            </a:r>
          </a:p>
          <a:p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Приводячи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екскурсантів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могилу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поета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дохідливо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Кобзаря.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так, як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1884 року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Гнилосиров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народний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музей Шевченка – Тарасову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світлицю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1897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«Книгу для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яка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тут уже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80-х роках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Гнилосиров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створив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рукописну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книжку «До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могили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Т.Г. Шевченка».</a:t>
            </a:r>
          </a:p>
          <a:p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Літературна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спадщина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просвітника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невелика: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публікації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сторінках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«Основа», «Киевская старина», на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шпальтах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газети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«Заря».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виданнями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виходили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поеми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Закохана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(1893),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казка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Царівна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русалка» (1895), а в 1897 –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збірка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оповідань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щоденник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Гнилосирова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чверть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сторіччя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(1850 - 1880).</a:t>
            </a:r>
          </a:p>
          <a:p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листопада 1900 року В.С.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Гнилосиров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помер і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похований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Канівському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цвинтарі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3883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430FF3-2AAA-4EA1-975D-7A5C74AA7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608E1C-18B8-43F3-8D4E-24CB9F317EFA}"/>
              </a:ext>
            </a:extLst>
          </p:cNvPr>
          <p:cNvSpPr/>
          <p:nvPr/>
        </p:nvSpPr>
        <p:spPr>
          <a:xfrm>
            <a:off x="411334" y="3633186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22 березня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- 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9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Михайла Осадчого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(1936-1994)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BF1232-F127-479E-998F-99D5739460B0}"/>
              </a:ext>
            </a:extLst>
          </p:cNvPr>
          <p:cNvSpPr/>
          <p:nvPr/>
        </p:nvSpPr>
        <p:spPr>
          <a:xfrm>
            <a:off x="4356370" y="146880"/>
            <a:ext cx="63769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Осадчий Михайло Григорович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EB6377-4BAA-4F20-9C2F-47079AD4C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69" y="4865613"/>
            <a:ext cx="1889924" cy="18899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0DB4F4-FFAD-4213-9346-367B45D52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8912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B6A8A6-B3B8-4054-BC98-7F8CA7854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815" y="908950"/>
            <a:ext cx="1866900" cy="244792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4BE9F95-A9E2-4793-AC24-A3A914C71687}"/>
              </a:ext>
            </a:extLst>
          </p:cNvPr>
          <p:cNvSpPr/>
          <p:nvPr/>
        </p:nvSpPr>
        <p:spPr>
          <a:xfrm>
            <a:off x="3361474" y="1009450"/>
            <a:ext cx="85878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ОСАДЧИЙ МИХАЙЛО ГРИГОРОВИЧ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(22. 03. 1936, с.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Курмани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Ромен</a:t>
            </a:r>
            <a:r>
              <a:rPr lang="uk-UA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ського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р-ну Сум</a:t>
            </a:r>
            <a:r>
              <a:rPr lang="uk-UA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ської</a:t>
            </a:r>
            <a:r>
              <a:rPr lang="uk-UA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обл.— 05. 07. 1994,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)—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журналіст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правозахисного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Закін</a:t>
            </a:r>
            <a:r>
              <a:rPr lang="uk-UA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Львівський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(1958).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Відтоді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працював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телестудії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1960— у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університеті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1963–64—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інструктор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преси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обкому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Виступав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обл. і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пресі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журналіст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літературознавець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публікував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художні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твори. 1965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захистив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кандидатську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дисертацію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Журналістська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Остапа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Вишні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(1919–1933)». 28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1965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заарештований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18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1966 за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звинуваченням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антирад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агітації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пропаганди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засуджений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2 р.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таборів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суворого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режиму.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таборах в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Мордовії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(РФ).  Написав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біогр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повість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Остапа Вишню «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Геній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сміху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вождем», 1968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поширив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самвидаві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автобіогр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повість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Більмо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яку через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дисидентів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Москви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передав на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uk-UA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січні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1972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заарештований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вдруге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вересні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того ж року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засуджений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7 р.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таборів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особливого режиму і 3 р.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заслання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Брав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акціях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протесту—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голодівках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1977 написав листа ген.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секр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ЦК КПРС Л.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Брежнєву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1978— президенту США Дж. Картеру (просив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амер.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громадянство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1977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обраний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почес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чл. Швейцар.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ПЕН-клубу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1978 укр.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діаспора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присудила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Осадчому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літературну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премію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І. Франка.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1979— на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засланні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Комі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(РФ), де за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незʼясованих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згорів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склад,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охороняв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Осадчий.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предʼявлено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позов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1500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крб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повідомлено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й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оголошено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виплатить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збитку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завданого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пожежею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 справа буде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припинена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суму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Осадчому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перевів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телеграфом А. Сахаров.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заслання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повернувся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Львова.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працював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вантажником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двірником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кочегаром. Один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ініціаторів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незалежної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інтелігенції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(1987), редактор журналу «Кафедра» (1988). У 1991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здобув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докторат в УВУ,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1993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працював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доцент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журналістики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Львівського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різний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опубліковано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твори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Осадчого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Quos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ego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(1969), [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// «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Поезія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з-за колючих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дротів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(1978;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Мюнхен), «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Скифський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олтар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(Нью-Йорк, 1990), «Осадчий М. Проза» (Л., 2009). </a:t>
            </a:r>
          </a:p>
          <a:p>
            <a:r>
              <a:rPr lang="ru-RU" sz="15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76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2684</Words>
  <Application>Microsoft Office PowerPoint</Application>
  <PresentationFormat>Широкоэкранный</PresentationFormat>
  <Paragraphs>78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newlib</cp:lastModifiedBy>
  <cp:revision>224</cp:revision>
  <dcterms:created xsi:type="dcterms:W3CDTF">2025-01-31T12:27:54Z</dcterms:created>
  <dcterms:modified xsi:type="dcterms:W3CDTF">2026-04-06T07:02:33Z</dcterms:modified>
</cp:coreProperties>
</file>