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76" r:id="rId3"/>
    <p:sldId id="277" r:id="rId4"/>
    <p:sldId id="279" r:id="rId5"/>
    <p:sldId id="278" r:id="rId6"/>
    <p:sldId id="280" r:id="rId7"/>
    <p:sldId id="281" r:id="rId8"/>
    <p:sldId id="283" r:id="rId9"/>
    <p:sldId id="28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A091-2EA5-48AD-8AD8-E6665337F8F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9EB5-6302-41E5-BEB7-166F1AF32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4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20632-C695-4B42-89F5-EE13BF4A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6E13E-D032-4A5B-9345-D78A33F22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663C4-01E0-4F3C-9FA1-B461C9E6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DF589-1697-43B3-9BDC-6A044B0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A7839-5B01-4A2C-B55C-428EF30A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4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CE19-3859-4834-B50C-6BE180B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4D22E-052B-4F93-8214-B5E1AB66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D7773-B2D3-4A45-A99A-EEDC9BB9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1425C-B25D-42A8-AA7E-EC3D0695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19C40-CA4F-4953-8BB7-FD7FA8FD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2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FEBCA-2CE9-409A-AEE1-DB8DA976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A9943-E87E-4A57-8ABC-F2BFC6262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0858F-F6A1-4EC7-9EB5-2902A694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39EEF-31B3-4D34-9936-EEEF9ED7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7970-C26D-43C7-B4D5-3B0A69B7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2241A-CD33-439F-A55D-C7D1478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F9907-6211-44AD-BCC6-A6479BF4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86D2A-3582-448B-9D49-81AA91D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B75E0-1D61-40ED-9BAA-8BA6A89A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15B26-2C7E-48C8-9DD8-88DBB37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09DE-EEFD-491D-A391-555831EE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66376-2183-4D2C-BD01-7DFE76AB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BEC74-DE0E-4F35-843A-F77A6EC9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73E12-DB13-4114-956C-84C7A51C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15897-B4CD-4968-AEDC-40DEFC1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0329-B98A-4016-850A-D2D35579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17A17-404E-4D65-971A-965192480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29296-537E-44B3-86AD-FA04C587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BB7C3-F0FE-495F-A777-5EB242F0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FFBBF-610A-4D01-874F-65812035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5638B-BFD3-46D6-9198-4905FAAB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805D-377E-443A-BBC5-B70D62E3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EBFB8F-3895-4BB6-95C4-C9AEFBA6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5AE6CC-D3D7-434F-A2F5-0E3B082E4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99C803-71E6-4393-97B1-734013FF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933983-4A5D-4443-AF3A-9A3144596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C77AC7-3E1D-483C-A414-BDB4E3EB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9309-37F7-44EB-BD41-3DCAE722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4D9715-A7AD-4B25-88D7-8163BE7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9D00-0713-4336-AD88-764919B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594C12-85A3-4DE4-BBE2-043CA1E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3FEE9-5D93-4493-99D1-1C4B5825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97F6AC-7CEA-47FD-9687-A5D681F7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32472F-F86B-4E5F-8CE2-EAB01E7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A9551B-9497-4A86-A4E0-7D42733D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67356-BA66-46EC-AB2B-78EA3DE3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B756A-3B41-4418-9F77-51A6439E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25109-2D17-4F28-A0F9-DDC8313C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CDDD1-D344-4B15-A115-25054507A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F9AD-A4A0-45B7-A817-2177CD76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CEFE2-9EE5-4757-927B-B2264133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0DA5D-B273-4F21-8BC4-2497C60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AF23-582C-49F2-BE88-496E21A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4B76F-E04C-46DB-98C9-42053359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CBA3F9-14B3-4C6B-BCEC-1E004C1F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E7768-4CE5-491D-A710-1B5A4073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CBE52-4A7E-48E5-B45A-4397130D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ECD94-0D85-48DF-905D-EF6BCD7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E532E-D734-41FA-A2C3-D7886C6A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C4A0F-1F0B-4A0B-BDA7-44CAF431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66A0C-9942-44B3-9630-03AE6B725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EBCD-42EB-43E2-B5DA-33C5CA6E1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D3D02-7AE3-4F4B-853B-DBB03D1E2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3E257-144D-4831-9EAA-5BC90359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9878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39A442-03DF-456B-A219-F59F0F430BF6}"/>
              </a:ext>
            </a:extLst>
          </p:cNvPr>
          <p:cNvSpPr/>
          <p:nvPr/>
        </p:nvSpPr>
        <p:spPr>
          <a:xfrm>
            <a:off x="2888879" y="406006"/>
            <a:ext cx="7827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айстри</a:t>
            </a:r>
            <a:r>
              <a:rPr lang="ru-RU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українського</a:t>
            </a:r>
            <a:r>
              <a:rPr lang="ru-RU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письменства</a:t>
            </a:r>
            <a:r>
              <a:rPr lang="en-US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b="1" i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600" b="1" i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п</a:t>
            </a:r>
            <a:r>
              <a:rPr lang="ru-RU" sz="3600" b="1" i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исьменники-ювіляри</a:t>
            </a:r>
            <a:r>
              <a:rPr lang="ru-RU" sz="3600" b="1" i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2026</a:t>
            </a:r>
          </a:p>
          <a:p>
            <a:pPr algn="ctr"/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5CB024-0B7D-4484-A25D-0D35028BC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68" y="360663"/>
            <a:ext cx="1783507" cy="1543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9721C2-DAF6-4E42-B7F5-142397598EC8}"/>
              </a:ext>
            </a:extLst>
          </p:cNvPr>
          <p:cNvSpPr txBox="1"/>
          <p:nvPr/>
        </p:nvSpPr>
        <p:spPr>
          <a:xfrm>
            <a:off x="4171381" y="4455030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Мирослав </a:t>
            </a:r>
            <a:r>
              <a:rPr lang="uk-UA" sz="1400" b="1" i="1"/>
              <a:t>Бутрин</a:t>
            </a:r>
            <a:endParaRPr lang="uk-UA" sz="14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73DED-EF08-4C43-9B9F-CF10B0B64F19}"/>
              </a:ext>
            </a:extLst>
          </p:cNvPr>
          <p:cNvSpPr txBox="1"/>
          <p:nvPr/>
        </p:nvSpPr>
        <p:spPr>
          <a:xfrm>
            <a:off x="7848259" y="3443747"/>
            <a:ext cx="1456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Оксана Іваненко</a:t>
            </a:r>
            <a:endParaRPr lang="uk-UA" sz="1400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4C5E9F-6249-477F-844C-1F837B75FDE9}"/>
              </a:ext>
            </a:extLst>
          </p:cNvPr>
          <p:cNvSpPr txBox="1"/>
          <p:nvPr/>
        </p:nvSpPr>
        <p:spPr>
          <a:xfrm>
            <a:off x="6961873" y="5558160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Олег </a:t>
            </a:r>
          </a:p>
          <a:p>
            <a:r>
              <a:rPr lang="uk-UA" sz="1400" b="1" i="1" dirty="0"/>
              <a:t>Чорногуз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07FF3-DA59-4CE9-AEC7-B685FB29F636}"/>
              </a:ext>
            </a:extLst>
          </p:cNvPr>
          <p:cNvSpPr txBox="1"/>
          <p:nvPr/>
        </p:nvSpPr>
        <p:spPr>
          <a:xfrm>
            <a:off x="10350568" y="912146"/>
            <a:ext cx="122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E30F73-EA87-4C0A-B4F8-1A4A1B46FD73}"/>
              </a:ext>
            </a:extLst>
          </p:cNvPr>
          <p:cNvSpPr txBox="1"/>
          <p:nvPr/>
        </p:nvSpPr>
        <p:spPr>
          <a:xfrm>
            <a:off x="2819852" y="3029343"/>
            <a:ext cx="180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Богдан Сушинський</a:t>
            </a:r>
            <a:endParaRPr lang="uk-UA" sz="1200" b="1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6B7DF8-2935-4D18-97DB-D57B6EEF852C}"/>
              </a:ext>
            </a:extLst>
          </p:cNvPr>
          <p:cNvSpPr txBox="1"/>
          <p:nvPr/>
        </p:nvSpPr>
        <p:spPr>
          <a:xfrm>
            <a:off x="9988083" y="2815672"/>
            <a:ext cx="1831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  Ростислав </a:t>
            </a:r>
            <a:r>
              <a:rPr lang="uk-UA" sz="1400" b="1" i="1" dirty="0" err="1"/>
              <a:t>Єндик</a:t>
            </a:r>
            <a:endParaRPr lang="uk-UA" sz="1400" b="1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96C7E3-4176-4BBD-8858-8B735D668422}"/>
              </a:ext>
            </a:extLst>
          </p:cNvPr>
          <p:cNvSpPr txBox="1"/>
          <p:nvPr/>
        </p:nvSpPr>
        <p:spPr>
          <a:xfrm>
            <a:off x="5299200" y="5524133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/>
              <a:t>Айзик</a:t>
            </a:r>
            <a:r>
              <a:rPr lang="uk-UA" sz="1400" b="1" i="1" dirty="0"/>
              <a:t> </a:t>
            </a:r>
          </a:p>
          <a:p>
            <a:r>
              <a:rPr lang="uk-UA" sz="1400" b="1" i="1" dirty="0" err="1"/>
              <a:t>Губерман</a:t>
            </a:r>
            <a:endParaRPr lang="uk-UA" sz="1400" b="1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A05D02-7B61-428B-8115-C3383CE811F4}"/>
              </a:ext>
            </a:extLst>
          </p:cNvPr>
          <p:cNvSpPr txBox="1"/>
          <p:nvPr/>
        </p:nvSpPr>
        <p:spPr>
          <a:xfrm>
            <a:off x="8576710" y="5317327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Юрій </a:t>
            </a:r>
          </a:p>
          <a:p>
            <a:r>
              <a:rPr lang="uk-UA" sz="1400" b="1" i="1" dirty="0" err="1"/>
              <a:t>Бадзьо</a:t>
            </a:r>
            <a:endParaRPr lang="uk-UA" sz="1400" b="1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F43674-345A-484A-91BA-840501F52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708" y="1578895"/>
            <a:ext cx="1079588" cy="1426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C27DA9-F308-4403-A447-488A07BCE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522" y="3183231"/>
            <a:ext cx="1009613" cy="1311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D71696-765C-4026-8DAD-B7BDB8FC2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776" y="1725349"/>
            <a:ext cx="1045121" cy="1571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B08639-A080-42C4-A686-FDB057C53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483" y="3937338"/>
            <a:ext cx="1386654" cy="1607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CF20FC-DE43-4E3E-94BC-2AC14C62A2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838" y="3868263"/>
            <a:ext cx="1205617" cy="164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11654E-BA4E-4D5F-9059-F425BF6441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0362" y="3850403"/>
            <a:ext cx="1205617" cy="153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C11317-B67F-47AA-9A27-380DF25349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8083" y="1049062"/>
            <a:ext cx="1486551" cy="1783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16C537-DF99-456F-A639-5B0594CBE7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1975" y="1721709"/>
            <a:ext cx="1614562" cy="1607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CF5DF2-39F2-4ADC-A7AF-4024CAF75BE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24" b="89317" l="33759" r="73720"/>
                    </a14:imgEffect>
                  </a14:imgLayer>
                </a14:imgProps>
              </a:ext>
            </a:extLst>
          </a:blip>
          <a:srcRect l="28764" t="-759" r="21285" b="759"/>
          <a:stretch/>
        </p:blipFill>
        <p:spPr>
          <a:xfrm>
            <a:off x="9568313" y="3850403"/>
            <a:ext cx="2251154" cy="23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6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B7DAB1-9D66-4BEB-857D-AF94A729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42" y="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38BB26-8A17-4260-9DFE-E32D337DFD8D}"/>
              </a:ext>
            </a:extLst>
          </p:cNvPr>
          <p:cNvSpPr/>
          <p:nvPr/>
        </p:nvSpPr>
        <p:spPr>
          <a:xfrm>
            <a:off x="4932459" y="46343"/>
            <a:ext cx="42721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Сушинський Богдан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6366C5-8071-4A2C-8FA7-5985AD7A77F1}"/>
              </a:ext>
            </a:extLst>
          </p:cNvPr>
          <p:cNvSpPr/>
          <p:nvPr/>
        </p:nvSpPr>
        <p:spPr>
          <a:xfrm>
            <a:off x="496846" y="3566449"/>
            <a:ext cx="33275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10 квітня -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Богдана Сушинського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(1946-2020)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4B603D-92E5-41D8-B403-87ABEDD0B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305" y="4889888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C67735-BA13-413C-B16B-AB245BA14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7" y="-1"/>
            <a:ext cx="43891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F16496-ED23-4651-B6E9-0711A7069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024" y="827443"/>
            <a:ext cx="1857375" cy="24574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D86636-7EC4-49D1-8C75-56768F05178B}"/>
              </a:ext>
            </a:extLst>
          </p:cNvPr>
          <p:cNvSpPr/>
          <p:nvPr/>
        </p:nvSpPr>
        <p:spPr>
          <a:xfrm>
            <a:off x="3545544" y="950126"/>
            <a:ext cx="839628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БОГДАН ІВАНОВИЧ СУШИНСЬКИЙ </a:t>
            </a:r>
            <a:r>
              <a:rPr lang="ru-RU" sz="1400" dirty="0"/>
              <a:t>(1946–2020) — </a:t>
            </a:r>
            <a:r>
              <a:rPr lang="ru-RU" sz="1400" dirty="0" err="1"/>
              <a:t>відомий</a:t>
            </a:r>
            <a:r>
              <a:rPr lang="ru-RU" sz="1400" dirty="0"/>
              <a:t> </a:t>
            </a:r>
            <a:r>
              <a:rPr lang="ru-RU" sz="1400" dirty="0" err="1"/>
              <a:t>український</a:t>
            </a:r>
            <a:r>
              <a:rPr lang="ru-RU" sz="1400" dirty="0"/>
              <a:t> </a:t>
            </a:r>
            <a:r>
              <a:rPr lang="ru-RU" sz="1400" dirty="0" err="1"/>
              <a:t>письменник</a:t>
            </a:r>
            <a:r>
              <a:rPr lang="ru-RU" sz="1400" dirty="0"/>
              <a:t>, </a:t>
            </a:r>
            <a:r>
              <a:rPr lang="ru-RU" sz="1400" dirty="0" err="1"/>
              <a:t>публіцист</a:t>
            </a:r>
            <a:r>
              <a:rPr lang="ru-RU" sz="1400" dirty="0"/>
              <a:t>, </a:t>
            </a:r>
            <a:r>
              <a:rPr lang="ru-RU" sz="1400" dirty="0" err="1"/>
              <a:t>історик</a:t>
            </a:r>
            <a:r>
              <a:rPr lang="ru-RU" sz="1400" dirty="0"/>
              <a:t> та </a:t>
            </a:r>
            <a:r>
              <a:rPr lang="ru-RU" sz="1400" dirty="0" err="1"/>
              <a:t>громадський</a:t>
            </a:r>
            <a:r>
              <a:rPr lang="ru-RU" sz="1400" dirty="0"/>
              <a:t> </a:t>
            </a:r>
            <a:r>
              <a:rPr lang="ru-RU" sz="1400" dirty="0" err="1"/>
              <a:t>діяч</a:t>
            </a:r>
            <a:r>
              <a:rPr lang="ru-RU" sz="1400" dirty="0"/>
              <a:t>.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творчий</a:t>
            </a:r>
            <a:r>
              <a:rPr lang="ru-RU" sz="1400" dirty="0"/>
              <a:t> </a:t>
            </a:r>
            <a:r>
              <a:rPr lang="ru-RU" sz="1400" dirty="0" err="1"/>
              <a:t>доробок</a:t>
            </a:r>
            <a:r>
              <a:rPr lang="ru-RU" sz="1400" dirty="0"/>
              <a:t> </a:t>
            </a:r>
            <a:r>
              <a:rPr lang="ru-RU" sz="1400" dirty="0" err="1"/>
              <a:t>надзвичайно</a:t>
            </a:r>
            <a:r>
              <a:rPr lang="ru-RU" sz="1400" dirty="0"/>
              <a:t> </a:t>
            </a:r>
            <a:r>
              <a:rPr lang="ru-RU" sz="1400" dirty="0" err="1"/>
              <a:t>масштабний</a:t>
            </a:r>
            <a:r>
              <a:rPr lang="ru-RU" sz="1400" dirty="0"/>
              <a:t> і </a:t>
            </a:r>
            <a:r>
              <a:rPr lang="ru-RU" sz="1400" dirty="0" err="1"/>
              <a:t>охоплює</a:t>
            </a:r>
            <a:r>
              <a:rPr lang="ru-RU" sz="1400" dirty="0"/>
              <a:t> </a:t>
            </a:r>
            <a:r>
              <a:rPr lang="ru-RU" sz="1400" dirty="0" err="1"/>
              <a:t>понад</a:t>
            </a:r>
            <a:r>
              <a:rPr lang="ru-RU" sz="1400" dirty="0"/>
              <a:t> 100 книг, </a:t>
            </a:r>
            <a:r>
              <a:rPr lang="ru-RU" sz="1400" dirty="0" err="1"/>
              <a:t>багато</a:t>
            </a:r>
            <a:r>
              <a:rPr lang="ru-RU" sz="1400" dirty="0"/>
              <a:t> з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присвячені</a:t>
            </a:r>
            <a:r>
              <a:rPr lang="ru-RU" sz="1400" dirty="0"/>
              <a:t> </a:t>
            </a:r>
            <a:r>
              <a:rPr lang="ru-RU" sz="1400" dirty="0" err="1"/>
              <a:t>історії</a:t>
            </a:r>
            <a:r>
              <a:rPr lang="ru-RU" sz="1400" dirty="0"/>
              <a:t> </a:t>
            </a:r>
            <a:r>
              <a:rPr lang="ru-RU" sz="1400" dirty="0" err="1"/>
              <a:t>українського</a:t>
            </a:r>
            <a:r>
              <a:rPr lang="ru-RU" sz="1400" dirty="0"/>
              <a:t> </a:t>
            </a:r>
            <a:r>
              <a:rPr lang="ru-RU" sz="1400" dirty="0" err="1"/>
              <a:t>козацтва</a:t>
            </a:r>
            <a:r>
              <a:rPr lang="ru-RU" sz="1400" dirty="0"/>
              <a:t> та </a:t>
            </a:r>
            <a:r>
              <a:rPr lang="ru-RU" sz="1400" dirty="0" err="1"/>
              <a:t>видатним</a:t>
            </a:r>
            <a:r>
              <a:rPr lang="ru-RU" sz="1400" dirty="0"/>
              <a:t> </a:t>
            </a:r>
            <a:r>
              <a:rPr lang="ru-RU" sz="1400" dirty="0" err="1"/>
              <a:t>постатям</a:t>
            </a:r>
            <a:r>
              <a:rPr lang="ru-RU" sz="1400" dirty="0"/>
              <a:t> </a:t>
            </a:r>
            <a:r>
              <a:rPr lang="ru-RU" sz="1400" dirty="0" err="1"/>
              <a:t>минулого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Народився</a:t>
            </a:r>
            <a:r>
              <a:rPr lang="ru-RU" sz="1400" dirty="0"/>
              <a:t> 10 </a:t>
            </a:r>
            <a:r>
              <a:rPr lang="ru-RU" sz="1400" dirty="0" err="1"/>
              <a:t>квітня</a:t>
            </a:r>
            <a:r>
              <a:rPr lang="ru-RU" sz="1400" dirty="0"/>
              <a:t> 1946 року в </a:t>
            </a:r>
            <a:r>
              <a:rPr lang="ru-RU" sz="1400" dirty="0" err="1"/>
              <a:t>місті</a:t>
            </a:r>
            <a:r>
              <a:rPr lang="ru-RU" sz="1400" dirty="0"/>
              <a:t> Кодима </a:t>
            </a:r>
            <a:r>
              <a:rPr lang="ru-RU" sz="1400" dirty="0" err="1"/>
              <a:t>Одеської</a:t>
            </a:r>
            <a:r>
              <a:rPr lang="ru-RU" sz="1400" dirty="0"/>
              <a:t> </a:t>
            </a:r>
            <a:r>
              <a:rPr lang="ru-RU" sz="1400" dirty="0" err="1"/>
              <a:t>області</a:t>
            </a:r>
            <a:r>
              <a:rPr lang="ru-RU" sz="1400" dirty="0"/>
              <a:t>, </a:t>
            </a:r>
            <a:r>
              <a:rPr lang="ru-RU" sz="1400" dirty="0" err="1"/>
              <a:t>більшу</a:t>
            </a:r>
            <a:r>
              <a:rPr lang="ru-RU" sz="1400" dirty="0"/>
              <a:t> </a:t>
            </a:r>
            <a:r>
              <a:rPr lang="ru-RU" sz="1400" dirty="0" err="1"/>
              <a:t>частину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 </a:t>
            </a:r>
            <a:r>
              <a:rPr lang="ru-RU" sz="1400" dirty="0" err="1"/>
              <a:t>провів</a:t>
            </a:r>
            <a:r>
              <a:rPr lang="ru-RU" sz="1400" dirty="0"/>
              <a:t> в </a:t>
            </a:r>
            <a:r>
              <a:rPr lang="ru-RU" sz="1400" dirty="0" err="1"/>
              <a:t>Одесі</a:t>
            </a:r>
            <a:r>
              <a:rPr lang="ru-RU" sz="1400" dirty="0"/>
              <a:t>, де й помер 24 </a:t>
            </a:r>
            <a:r>
              <a:rPr lang="ru-RU" sz="1400" dirty="0" err="1"/>
              <a:t>грудня</a:t>
            </a:r>
            <a:r>
              <a:rPr lang="ru-RU" sz="1400" dirty="0"/>
              <a:t> 2020 року.</a:t>
            </a:r>
          </a:p>
          <a:p>
            <a:r>
              <a:rPr lang="ru-RU" sz="1400" dirty="0" err="1"/>
              <a:t>Академік</a:t>
            </a:r>
            <a:r>
              <a:rPr lang="ru-RU" sz="1400" dirty="0"/>
              <a:t> </a:t>
            </a:r>
            <a:r>
              <a:rPr lang="ru-RU" sz="1400" dirty="0" err="1"/>
              <a:t>Міжнародної</a:t>
            </a:r>
            <a:r>
              <a:rPr lang="ru-RU" sz="1400" dirty="0"/>
              <a:t> </a:t>
            </a:r>
            <a:r>
              <a:rPr lang="ru-RU" sz="1400" dirty="0" err="1"/>
              <a:t>академії</a:t>
            </a:r>
            <a:r>
              <a:rPr lang="ru-RU" sz="1400" dirty="0"/>
              <a:t> наук, </a:t>
            </a:r>
            <a:r>
              <a:rPr lang="ru-RU" sz="1400" dirty="0" err="1"/>
              <a:t>освіти</a:t>
            </a:r>
            <a:r>
              <a:rPr lang="ru-RU" sz="1400" dirty="0"/>
              <a:t>, </a:t>
            </a:r>
            <a:r>
              <a:rPr lang="ru-RU" sz="1400" dirty="0" err="1"/>
              <a:t>промисловості</a:t>
            </a:r>
            <a:r>
              <a:rPr lang="ru-RU" sz="1400" dirty="0"/>
              <a:t> та </a:t>
            </a:r>
            <a:r>
              <a:rPr lang="ru-RU" sz="1400" dirty="0" err="1"/>
              <a:t>мистецтва</a:t>
            </a:r>
            <a:r>
              <a:rPr lang="ru-RU" sz="1400" dirty="0"/>
              <a:t> при ЮНЕСКО, </a:t>
            </a:r>
            <a:r>
              <a:rPr lang="ru-RU" sz="1400" dirty="0" err="1"/>
              <a:t>тривалий</a:t>
            </a:r>
            <a:r>
              <a:rPr lang="ru-RU" sz="1400" dirty="0"/>
              <a:t> час </a:t>
            </a:r>
            <a:r>
              <a:rPr lang="ru-RU" sz="1400" dirty="0" err="1"/>
              <a:t>очолював</a:t>
            </a:r>
            <a:r>
              <a:rPr lang="ru-RU" sz="1400" dirty="0"/>
              <a:t> </a:t>
            </a:r>
            <a:r>
              <a:rPr lang="ru-RU" sz="1400" dirty="0" err="1"/>
              <a:t>Одеську</a:t>
            </a:r>
            <a:r>
              <a:rPr lang="ru-RU" sz="1400" dirty="0"/>
              <a:t> </a:t>
            </a:r>
            <a:r>
              <a:rPr lang="ru-RU" sz="1400" dirty="0" err="1"/>
              <a:t>обласну</a:t>
            </a:r>
            <a:r>
              <a:rPr lang="ru-RU" sz="1400" dirty="0"/>
              <a:t> </a:t>
            </a:r>
            <a:r>
              <a:rPr lang="ru-RU" sz="1400" dirty="0" err="1"/>
              <a:t>організацію</a:t>
            </a:r>
            <a:r>
              <a:rPr lang="ru-RU" sz="1400" dirty="0"/>
              <a:t> </a:t>
            </a:r>
            <a:r>
              <a:rPr lang="ru-RU" sz="1400" dirty="0" err="1"/>
              <a:t>Національної</a:t>
            </a:r>
            <a:r>
              <a:rPr lang="ru-RU" sz="1400" dirty="0"/>
              <a:t> </a:t>
            </a:r>
            <a:r>
              <a:rPr lang="ru-RU" sz="1400" dirty="0" err="1"/>
              <a:t>спілки</a:t>
            </a:r>
            <a:r>
              <a:rPr lang="ru-RU" sz="1400" dirty="0"/>
              <a:t> </a:t>
            </a:r>
            <a:r>
              <a:rPr lang="ru-RU" sz="1400" dirty="0" err="1"/>
              <a:t>письменників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.</a:t>
            </a:r>
          </a:p>
          <a:p>
            <a:r>
              <a:rPr lang="ru-RU" sz="1400" dirty="0"/>
              <a:t> </a:t>
            </a:r>
            <a:r>
              <a:rPr lang="ru-RU" sz="1400" dirty="0" err="1"/>
              <a:t>Сушинський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визнаним</a:t>
            </a:r>
            <a:r>
              <a:rPr lang="ru-RU" sz="1400" dirty="0"/>
              <a:t> популяризатором </a:t>
            </a:r>
            <a:r>
              <a:rPr lang="ru-RU" sz="1400" dirty="0" err="1"/>
              <a:t>історії</a:t>
            </a:r>
            <a:r>
              <a:rPr lang="ru-RU" sz="1400" dirty="0"/>
              <a:t>,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праці</a:t>
            </a:r>
            <a:r>
              <a:rPr lang="ru-RU" sz="1400" dirty="0"/>
              <a:t> часто </a:t>
            </a:r>
            <a:r>
              <a:rPr lang="ru-RU" sz="1400" dirty="0" err="1"/>
              <a:t>поєднують</a:t>
            </a:r>
            <a:r>
              <a:rPr lang="ru-RU" sz="1400" dirty="0"/>
              <a:t> </a:t>
            </a:r>
            <a:r>
              <a:rPr lang="ru-RU" sz="1400" dirty="0" err="1"/>
              <a:t>художній</a:t>
            </a:r>
            <a:r>
              <a:rPr lang="ru-RU" sz="1400" dirty="0"/>
              <a:t> </a:t>
            </a:r>
            <a:r>
              <a:rPr lang="ru-RU" sz="1400" dirty="0" err="1"/>
              <a:t>виклад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глибоким</a:t>
            </a:r>
            <a:r>
              <a:rPr lang="ru-RU" sz="1400" dirty="0"/>
              <a:t> </a:t>
            </a:r>
            <a:r>
              <a:rPr lang="ru-RU" sz="1400" dirty="0" err="1"/>
              <a:t>архівним</a:t>
            </a:r>
            <a:r>
              <a:rPr lang="ru-RU" sz="1400" dirty="0"/>
              <a:t> </a:t>
            </a:r>
            <a:r>
              <a:rPr lang="ru-RU" sz="1400" dirty="0" err="1"/>
              <a:t>дослідженням</a:t>
            </a:r>
            <a:r>
              <a:rPr lang="ru-RU" sz="1400" dirty="0"/>
              <a:t>. </a:t>
            </a:r>
          </a:p>
          <a:p>
            <a:r>
              <a:rPr lang="ru-RU" sz="1400" i="1" dirty="0" err="1"/>
              <a:t>Ключові</a:t>
            </a:r>
            <a:r>
              <a:rPr lang="ru-RU" sz="1400" i="1" dirty="0"/>
              <a:t> твори та цикли </a:t>
            </a:r>
            <a:r>
              <a:rPr lang="ru-RU" sz="1400" dirty="0"/>
              <a:t>«</a:t>
            </a:r>
            <a:r>
              <a:rPr lang="ru-RU" sz="1400" dirty="0" err="1"/>
              <a:t>Козацькі</a:t>
            </a:r>
            <a:r>
              <a:rPr lang="ru-RU" sz="1400" dirty="0"/>
              <a:t> </a:t>
            </a:r>
            <a:r>
              <a:rPr lang="ru-RU" sz="1400" dirty="0" err="1"/>
              <a:t>вожді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» (</a:t>
            </a:r>
            <a:r>
              <a:rPr lang="ru-RU" sz="1400" dirty="0" err="1"/>
              <a:t>двотомник</a:t>
            </a:r>
            <a:r>
              <a:rPr lang="ru-RU" sz="1400" dirty="0"/>
              <a:t>), «</a:t>
            </a:r>
            <a:r>
              <a:rPr lang="ru-RU" sz="1400" dirty="0" err="1"/>
              <a:t>Козацькі</a:t>
            </a:r>
            <a:r>
              <a:rPr lang="ru-RU" sz="1400" dirty="0"/>
              <a:t> </a:t>
            </a:r>
            <a:r>
              <a:rPr lang="ru-RU" sz="1400" dirty="0" err="1"/>
              <a:t>полководці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», «</a:t>
            </a:r>
            <a:r>
              <a:rPr lang="ru-RU" sz="1400" dirty="0" err="1"/>
              <a:t>Історія</a:t>
            </a:r>
            <a:r>
              <a:rPr lang="ru-RU" sz="1400" dirty="0"/>
              <a:t> </a:t>
            </a:r>
            <a:r>
              <a:rPr lang="ru-RU" sz="1400" dirty="0" err="1"/>
              <a:t>козацтва</a:t>
            </a:r>
            <a:r>
              <a:rPr lang="ru-RU" sz="1400" dirty="0"/>
              <a:t>: </a:t>
            </a:r>
            <a:r>
              <a:rPr lang="ru-RU" sz="1400" dirty="0" err="1"/>
              <a:t>факти</a:t>
            </a:r>
            <a:r>
              <a:rPr lang="ru-RU" sz="1400" dirty="0"/>
              <a:t>, </a:t>
            </a:r>
            <a:r>
              <a:rPr lang="ru-RU" sz="1400" dirty="0" err="1"/>
              <a:t>документи</a:t>
            </a:r>
            <a:r>
              <a:rPr lang="ru-RU" sz="1400" dirty="0"/>
              <a:t>, </a:t>
            </a:r>
            <a:r>
              <a:rPr lang="ru-RU" sz="1400" dirty="0" err="1"/>
              <a:t>легенди</a:t>
            </a:r>
            <a:r>
              <a:rPr lang="ru-RU" sz="1400" dirty="0"/>
              <a:t>».</a:t>
            </a:r>
          </a:p>
          <a:p>
            <a:r>
              <a:rPr lang="ru-RU" sz="1400" i="1" dirty="0" err="1"/>
              <a:t>Історичні</a:t>
            </a:r>
            <a:r>
              <a:rPr lang="ru-RU" sz="1400" i="1" dirty="0"/>
              <a:t> </a:t>
            </a:r>
            <a:r>
              <a:rPr lang="ru-RU" sz="1400" i="1" dirty="0" err="1"/>
              <a:t>розвідки</a:t>
            </a:r>
            <a:r>
              <a:rPr lang="ru-RU" sz="1400" i="1" dirty="0"/>
              <a:t> та </a:t>
            </a:r>
            <a:r>
              <a:rPr lang="ru-RU" sz="1400" i="1" dirty="0" err="1"/>
              <a:t>романи</a:t>
            </a:r>
            <a:r>
              <a:rPr lang="ru-RU" sz="1400" dirty="0"/>
              <a:t>:</a:t>
            </a:r>
          </a:p>
          <a:p>
            <a:r>
              <a:rPr lang="ru-RU" sz="1400" dirty="0"/>
              <a:t>«</a:t>
            </a:r>
            <a:r>
              <a:rPr lang="ru-RU" sz="1400" dirty="0" err="1"/>
              <a:t>Міфи</a:t>
            </a:r>
            <a:r>
              <a:rPr lang="ru-RU" sz="1400" dirty="0"/>
              <a:t> та </a:t>
            </a:r>
            <a:r>
              <a:rPr lang="ru-RU" sz="1400" dirty="0" err="1"/>
              <a:t>містифікації</a:t>
            </a:r>
            <a:r>
              <a:rPr lang="ru-RU" sz="1400" dirty="0"/>
              <a:t>» — </a:t>
            </a:r>
            <a:r>
              <a:rPr lang="ru-RU" sz="1400" dirty="0" err="1"/>
              <a:t>аналіз</a:t>
            </a:r>
            <a:r>
              <a:rPr lang="ru-RU" sz="1400" dirty="0"/>
              <a:t> </a:t>
            </a:r>
            <a:r>
              <a:rPr lang="ru-RU" sz="1400" dirty="0" err="1"/>
              <a:t>історичних</a:t>
            </a:r>
            <a:r>
              <a:rPr lang="ru-RU" sz="1400" dirty="0"/>
              <a:t> </a:t>
            </a:r>
            <a:r>
              <a:rPr lang="ru-RU" sz="1400" dirty="0" err="1"/>
              <a:t>вигадок</a:t>
            </a:r>
            <a:r>
              <a:rPr lang="ru-RU" sz="1400" dirty="0"/>
              <a:t> та </a:t>
            </a:r>
            <a:r>
              <a:rPr lang="ru-RU" sz="1400" dirty="0" err="1"/>
              <a:t>реальних</a:t>
            </a:r>
            <a:r>
              <a:rPr lang="ru-RU" sz="1400" dirty="0"/>
              <a:t> </a:t>
            </a:r>
            <a:r>
              <a:rPr lang="ru-RU" sz="1400" dirty="0" err="1"/>
              <a:t>подій</a:t>
            </a:r>
            <a:r>
              <a:rPr lang="ru-RU" sz="1400" dirty="0"/>
              <a:t>, «</a:t>
            </a:r>
            <a:r>
              <a:rPr lang="ru-RU" sz="1400" dirty="0" err="1"/>
              <a:t>Князі</a:t>
            </a:r>
            <a:r>
              <a:rPr lang="ru-RU" sz="1400" dirty="0"/>
              <a:t> та </a:t>
            </a:r>
            <a:r>
              <a:rPr lang="ru-RU" sz="1400" dirty="0" err="1"/>
              <a:t>полководці</a:t>
            </a:r>
            <a:r>
              <a:rPr lang="ru-RU" sz="1400" dirty="0"/>
              <a:t> </a:t>
            </a:r>
            <a:r>
              <a:rPr lang="ru-RU" sz="1400" dirty="0" err="1"/>
              <a:t>стародавньої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», «</a:t>
            </a:r>
            <a:r>
              <a:rPr lang="ru-RU" sz="1400" dirty="0" err="1"/>
              <a:t>Лицарський</a:t>
            </a:r>
            <a:r>
              <a:rPr lang="ru-RU" sz="1400" dirty="0"/>
              <a:t> </a:t>
            </a:r>
            <a:r>
              <a:rPr lang="ru-RU" sz="1400" dirty="0" err="1"/>
              <a:t>хрест</a:t>
            </a:r>
            <a:r>
              <a:rPr lang="ru-RU" sz="1400" dirty="0"/>
              <a:t>».</a:t>
            </a:r>
          </a:p>
          <a:p>
            <a:r>
              <a:rPr lang="ru-RU" sz="1400" i="1" dirty="0" err="1"/>
              <a:t>Літературні</a:t>
            </a:r>
            <a:r>
              <a:rPr lang="ru-RU" sz="1400" i="1" dirty="0"/>
              <a:t> </a:t>
            </a:r>
            <a:r>
              <a:rPr lang="ru-RU" sz="1400" i="1" dirty="0" err="1"/>
              <a:t>портрети</a:t>
            </a:r>
            <a:r>
              <a:rPr lang="ru-RU" sz="1400" i="1" dirty="0"/>
              <a:t>:</a:t>
            </a:r>
          </a:p>
          <a:p>
            <a:r>
              <a:rPr lang="ru-RU" sz="1400" dirty="0"/>
              <a:t>«Тарас Шевченко: </a:t>
            </a:r>
            <a:r>
              <a:rPr lang="ru-RU" sz="1400" dirty="0" err="1"/>
              <a:t>геній</a:t>
            </a:r>
            <a:r>
              <a:rPr lang="ru-RU" sz="1400" dirty="0"/>
              <a:t> у </a:t>
            </a:r>
            <a:r>
              <a:rPr lang="ru-RU" sz="1400" dirty="0" err="1"/>
              <a:t>самотності</a:t>
            </a:r>
            <a:r>
              <a:rPr lang="ru-RU" sz="1400" dirty="0"/>
              <a:t>».</a:t>
            </a:r>
          </a:p>
          <a:p>
            <a:r>
              <a:rPr lang="ru-RU" sz="1400" i="1" dirty="0" err="1"/>
              <a:t>Художня</a:t>
            </a:r>
            <a:r>
              <a:rPr lang="ru-RU" sz="1400" i="1" dirty="0"/>
              <a:t> проза:</a:t>
            </a:r>
          </a:p>
          <a:p>
            <a:r>
              <a:rPr lang="ru-RU" sz="1400" dirty="0"/>
              <a:t>«</a:t>
            </a:r>
            <a:r>
              <a:rPr lang="ru-RU" sz="1400" dirty="0" err="1"/>
              <a:t>Постать</a:t>
            </a:r>
            <a:r>
              <a:rPr lang="ru-RU" sz="1400" dirty="0"/>
              <a:t> над </a:t>
            </a:r>
            <a:r>
              <a:rPr lang="ru-RU" sz="1400" dirty="0" err="1"/>
              <a:t>річкою</a:t>
            </a:r>
            <a:r>
              <a:rPr lang="ru-RU" sz="1400" dirty="0"/>
              <a:t>».</a:t>
            </a:r>
          </a:p>
          <a:p>
            <a:r>
              <a:rPr lang="ru-RU" sz="1400" dirty="0"/>
              <a:t>«</a:t>
            </a:r>
            <a:r>
              <a:rPr lang="ru-RU" sz="1400" dirty="0" err="1"/>
              <a:t>Децимація</a:t>
            </a:r>
            <a:r>
              <a:rPr lang="ru-RU" sz="1400" dirty="0"/>
              <a:t>».</a:t>
            </a:r>
          </a:p>
          <a:p>
            <a:r>
              <a:rPr lang="ru-RU" sz="1400" dirty="0"/>
              <a:t>«</a:t>
            </a:r>
            <a:r>
              <a:rPr lang="ru-RU" sz="1400" dirty="0" err="1"/>
              <a:t>Забуті</a:t>
            </a:r>
            <a:r>
              <a:rPr lang="ru-RU" sz="1400" dirty="0"/>
              <a:t> письмена». </a:t>
            </a:r>
          </a:p>
          <a:p>
            <a:r>
              <a:rPr lang="ru-RU" sz="1400" i="1" dirty="0" err="1"/>
              <a:t>Визнання</a:t>
            </a:r>
            <a:r>
              <a:rPr lang="ru-RU" sz="1400" i="1" dirty="0"/>
              <a:t> та нагороди</a:t>
            </a:r>
          </a:p>
          <a:p>
            <a:r>
              <a:rPr lang="ru-RU" sz="1400" dirty="0"/>
              <a:t>Богдан </a:t>
            </a:r>
            <a:r>
              <a:rPr lang="ru-RU" sz="1400" dirty="0" err="1"/>
              <a:t>Сушинський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лауреатом </a:t>
            </a:r>
            <a:r>
              <a:rPr lang="ru-RU" sz="1400" dirty="0" err="1"/>
              <a:t>численних</a:t>
            </a:r>
            <a:r>
              <a:rPr lang="ru-RU" sz="1400" dirty="0"/>
              <a:t> </a:t>
            </a:r>
            <a:r>
              <a:rPr lang="ru-RU" sz="1400" dirty="0" err="1"/>
              <a:t>літературних</a:t>
            </a:r>
            <a:r>
              <a:rPr lang="ru-RU" sz="1400" dirty="0"/>
              <a:t> </a:t>
            </a:r>
            <a:r>
              <a:rPr lang="ru-RU" sz="1400" dirty="0" err="1"/>
              <a:t>премій</a:t>
            </a:r>
            <a:r>
              <a:rPr lang="ru-RU" sz="1400" dirty="0"/>
              <a:t>, </a:t>
            </a:r>
            <a:r>
              <a:rPr lang="ru-RU" sz="1400" dirty="0" err="1"/>
              <a:t>зокрема</a:t>
            </a:r>
            <a:r>
              <a:rPr lang="ru-RU" sz="1400" dirty="0"/>
              <a:t> </a:t>
            </a:r>
            <a:r>
              <a:rPr lang="ru-RU" sz="1400" dirty="0" err="1"/>
              <a:t>міжнародних</a:t>
            </a:r>
            <a:r>
              <a:rPr lang="ru-RU" sz="1400" dirty="0"/>
              <a:t>, за </a:t>
            </a:r>
            <a:r>
              <a:rPr lang="ru-RU" sz="1400" dirty="0" err="1"/>
              <a:t>значний</a:t>
            </a:r>
            <a:r>
              <a:rPr lang="ru-RU" sz="1400" dirty="0"/>
              <a:t> </a:t>
            </a:r>
            <a:r>
              <a:rPr lang="ru-RU" sz="1400" dirty="0" err="1"/>
              <a:t>внесок</a:t>
            </a:r>
            <a:r>
              <a:rPr lang="ru-RU" sz="1400" dirty="0"/>
              <a:t> у </a:t>
            </a:r>
            <a:r>
              <a:rPr lang="ru-RU" sz="1400" dirty="0" err="1"/>
              <a:t>розвиток</a:t>
            </a:r>
            <a:r>
              <a:rPr lang="ru-RU" sz="1400" dirty="0"/>
              <a:t>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літератури</a:t>
            </a:r>
            <a:r>
              <a:rPr lang="ru-RU" sz="1400" dirty="0"/>
              <a:t> та </a:t>
            </a:r>
            <a:r>
              <a:rPr lang="ru-RU" sz="1400" dirty="0" err="1"/>
              <a:t>відродження</a:t>
            </a:r>
            <a:r>
              <a:rPr lang="ru-RU" sz="1400" dirty="0"/>
              <a:t> </a:t>
            </a:r>
            <a:r>
              <a:rPr lang="ru-RU" sz="1400" dirty="0" err="1"/>
              <a:t>історичної</a:t>
            </a:r>
            <a:r>
              <a:rPr lang="ru-RU" sz="1400" dirty="0"/>
              <a:t> </a:t>
            </a:r>
            <a:r>
              <a:rPr lang="ru-RU" sz="1400" dirty="0" err="1"/>
              <a:t>пам'яті</a:t>
            </a:r>
            <a:r>
              <a:rPr lang="ru-RU" sz="1400" dirty="0"/>
              <a:t> народу.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339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FFD4C4-DB3D-4B13-B673-F149B274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54" y="22519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CE1097-FED1-4FAF-A0E4-9A16681982AD}"/>
              </a:ext>
            </a:extLst>
          </p:cNvPr>
          <p:cNvSpPr/>
          <p:nvPr/>
        </p:nvSpPr>
        <p:spPr>
          <a:xfrm>
            <a:off x="219456" y="3406481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11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- 10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Мирослава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Бутрина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(1926-2000)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5264EC-A589-4CCB-8520-18D339F5CF1B}"/>
              </a:ext>
            </a:extLst>
          </p:cNvPr>
          <p:cNvSpPr/>
          <p:nvPr/>
        </p:nvSpPr>
        <p:spPr>
          <a:xfrm>
            <a:off x="4367167" y="100160"/>
            <a:ext cx="56605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Бутрин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Мирослав Львович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7D01E9-4B24-40E6-A343-864D31A0D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07" y="4729920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940B39-E087-4DEB-8977-B9492E5B3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2" y="22519"/>
            <a:ext cx="438912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4C8A2C-71BA-4AA5-B777-E32520C22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66" y="755658"/>
            <a:ext cx="1876425" cy="24384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BD0D910-D32B-4463-A2AA-96E852270315}"/>
              </a:ext>
            </a:extLst>
          </p:cNvPr>
          <p:cNvSpPr/>
          <p:nvPr/>
        </p:nvSpPr>
        <p:spPr>
          <a:xfrm>
            <a:off x="3320721" y="1327172"/>
            <a:ext cx="83322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БУТРИН  МИРОСЛАВ ЛЬВОВИЧ </a:t>
            </a:r>
            <a:r>
              <a:rPr lang="ru-RU" sz="1600" dirty="0"/>
              <a:t>(11. 04. 1926, с. </a:t>
            </a:r>
            <a:r>
              <a:rPr lang="ru-RU" sz="1600" dirty="0" err="1"/>
              <a:t>Стегниківці</a:t>
            </a:r>
            <a:r>
              <a:rPr lang="ru-RU" sz="1600" dirty="0"/>
              <a:t>, </a:t>
            </a:r>
            <a:r>
              <a:rPr lang="ru-RU" sz="1600" dirty="0" err="1"/>
              <a:t>нині</a:t>
            </a:r>
            <a:r>
              <a:rPr lang="ru-RU" sz="1600" dirty="0"/>
              <a:t> </a:t>
            </a:r>
            <a:r>
              <a:rPr lang="ru-RU" sz="1600" dirty="0" err="1"/>
              <a:t>Терноп</a:t>
            </a:r>
            <a:r>
              <a:rPr lang="ru-RU" sz="1600" dirty="0"/>
              <a:t>. р-ну </a:t>
            </a:r>
            <a:r>
              <a:rPr lang="ru-RU" sz="1600" dirty="0" err="1"/>
              <a:t>Терноп</a:t>
            </a:r>
            <a:r>
              <a:rPr lang="ru-RU" sz="1600" dirty="0"/>
              <a:t>. обл.— 29. 05. 2000, </a:t>
            </a:r>
            <a:r>
              <a:rPr lang="ru-RU" sz="1600" dirty="0" err="1"/>
              <a:t>Львів</a:t>
            </a:r>
            <a:r>
              <a:rPr lang="ru-RU" sz="1600" dirty="0"/>
              <a:t>)— </a:t>
            </a:r>
            <a:r>
              <a:rPr lang="ru-RU" sz="1600" dirty="0" err="1"/>
              <a:t>бібліограф</a:t>
            </a:r>
            <a:r>
              <a:rPr lang="ru-RU" sz="1600" dirty="0"/>
              <a:t>, </a:t>
            </a:r>
            <a:r>
              <a:rPr lang="ru-RU" sz="1600" dirty="0" err="1"/>
              <a:t>книгознавець</a:t>
            </a:r>
            <a:r>
              <a:rPr lang="ru-RU" sz="1600" dirty="0"/>
              <a:t>. Кандидат </a:t>
            </a:r>
            <a:r>
              <a:rPr lang="ru-RU" sz="1600" dirty="0" err="1"/>
              <a:t>філологічних</a:t>
            </a:r>
            <a:r>
              <a:rPr lang="ru-RU" sz="1600" dirty="0"/>
              <a:t> наук (1972). Член НТШ. </a:t>
            </a:r>
            <a:r>
              <a:rPr lang="ru-RU" sz="1600" dirty="0" err="1"/>
              <a:t>Учасник</a:t>
            </a:r>
            <a:r>
              <a:rPr lang="ru-RU" sz="1600" dirty="0"/>
              <a:t> 2-ї </a:t>
            </a:r>
            <a:r>
              <a:rPr lang="ru-RU" sz="1600" dirty="0" err="1"/>
              <a:t>світової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, </a:t>
            </a:r>
            <a:r>
              <a:rPr lang="ru-RU" sz="1600" dirty="0" err="1"/>
              <a:t>бойові</a:t>
            </a:r>
            <a:r>
              <a:rPr lang="ru-RU" sz="1600" dirty="0"/>
              <a:t> нагороди. Орден «За заслуги» 3-го </a:t>
            </a:r>
            <a:r>
              <a:rPr lang="ru-RU" sz="1600" dirty="0" err="1"/>
              <a:t>ступеня</a:t>
            </a:r>
            <a:r>
              <a:rPr lang="ru-RU" sz="1600" dirty="0"/>
              <a:t> (1997). </a:t>
            </a:r>
            <a:r>
              <a:rPr lang="ru-RU" sz="1600" dirty="0" err="1"/>
              <a:t>Закінчив</a:t>
            </a:r>
            <a:r>
              <a:rPr lang="ru-RU" sz="1600" dirty="0"/>
              <a:t> </a:t>
            </a:r>
            <a:r>
              <a:rPr lang="ru-RU" sz="1600" dirty="0" err="1"/>
              <a:t>Львівський</a:t>
            </a:r>
            <a:r>
              <a:rPr lang="ru-RU" sz="1600" dirty="0"/>
              <a:t> </a:t>
            </a:r>
            <a:r>
              <a:rPr lang="ru-RU" sz="1600" dirty="0" err="1"/>
              <a:t>університет</a:t>
            </a:r>
            <a:r>
              <a:rPr lang="ru-RU" sz="1600" dirty="0"/>
              <a:t> (1957). </a:t>
            </a:r>
            <a:r>
              <a:rPr lang="ru-RU" sz="1600" dirty="0" err="1"/>
              <a:t>Працював</a:t>
            </a:r>
            <a:r>
              <a:rPr lang="ru-RU" sz="1600" dirty="0"/>
              <a:t> учителем, </a:t>
            </a:r>
            <a:r>
              <a:rPr lang="ru-RU" sz="1600" dirty="0" err="1"/>
              <a:t>інспектором</a:t>
            </a:r>
            <a:r>
              <a:rPr lang="ru-RU" sz="1600" dirty="0"/>
              <a:t> </a:t>
            </a:r>
            <a:r>
              <a:rPr lang="ru-RU" sz="1600" dirty="0" err="1"/>
              <a:t>відділу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 </a:t>
            </a:r>
            <a:r>
              <a:rPr lang="ru-RU" sz="1600" dirty="0" err="1"/>
              <a:t>Львівської</a:t>
            </a:r>
            <a:r>
              <a:rPr lang="ru-RU" sz="1600" dirty="0"/>
              <a:t> </a:t>
            </a:r>
            <a:r>
              <a:rPr lang="ru-RU" sz="1600" dirty="0" err="1"/>
              <a:t>облпрофради</a:t>
            </a:r>
            <a:r>
              <a:rPr lang="ru-RU" sz="1600" dirty="0"/>
              <a:t>; </a:t>
            </a:r>
            <a:r>
              <a:rPr lang="ru-RU" sz="1600" dirty="0" err="1"/>
              <a:t>від</a:t>
            </a:r>
            <a:r>
              <a:rPr lang="ru-RU" sz="1600" dirty="0"/>
              <a:t> 1962— </a:t>
            </a:r>
            <a:r>
              <a:rPr lang="ru-RU" sz="1600" dirty="0" err="1"/>
              <a:t>головний</a:t>
            </a:r>
            <a:r>
              <a:rPr lang="ru-RU" sz="1600" dirty="0"/>
              <a:t> </a:t>
            </a:r>
            <a:r>
              <a:rPr lang="ru-RU" sz="1600" dirty="0" err="1"/>
              <a:t>бібліотекар</a:t>
            </a:r>
            <a:r>
              <a:rPr lang="ru-RU" sz="1600" dirty="0"/>
              <a:t>, зав. </a:t>
            </a:r>
            <a:r>
              <a:rPr lang="ru-RU" sz="1600" dirty="0" err="1"/>
              <a:t>Бібліографічного</a:t>
            </a:r>
            <a:r>
              <a:rPr lang="ru-RU" sz="1600" dirty="0"/>
              <a:t> </a:t>
            </a:r>
            <a:r>
              <a:rPr lang="ru-RU" sz="1600" dirty="0" err="1"/>
              <a:t>відділу</a:t>
            </a:r>
            <a:r>
              <a:rPr lang="ru-RU" sz="1600" dirty="0"/>
              <a:t> </a:t>
            </a:r>
            <a:r>
              <a:rPr lang="ru-RU" sz="1600" dirty="0" err="1"/>
              <a:t>наукової</a:t>
            </a:r>
            <a:r>
              <a:rPr lang="ru-RU" sz="1600" dirty="0"/>
              <a:t> </a:t>
            </a:r>
            <a:r>
              <a:rPr lang="ru-RU" sz="1600" dirty="0" err="1"/>
              <a:t>бібліотеки</a:t>
            </a:r>
            <a:r>
              <a:rPr lang="ru-RU" sz="1600" dirty="0"/>
              <a:t> </a:t>
            </a:r>
            <a:r>
              <a:rPr lang="ru-RU" sz="1600" dirty="0" err="1"/>
              <a:t>Львівського</a:t>
            </a:r>
            <a:r>
              <a:rPr lang="ru-RU" sz="1600" dirty="0"/>
              <a:t> </a:t>
            </a:r>
            <a:r>
              <a:rPr lang="ru-RU" sz="1600" dirty="0" err="1"/>
              <a:t>університету</a:t>
            </a:r>
            <a:r>
              <a:rPr lang="ru-RU" sz="1600" dirty="0"/>
              <a:t>, </a:t>
            </a:r>
            <a:r>
              <a:rPr lang="ru-RU" sz="1600" dirty="0" err="1"/>
              <a:t>одночасно</a:t>
            </a:r>
            <a:r>
              <a:rPr lang="ru-RU" sz="1600" dirty="0"/>
              <a:t> </a:t>
            </a:r>
            <a:r>
              <a:rPr lang="ru-RU" sz="1600" dirty="0" err="1"/>
              <a:t>викладав</a:t>
            </a:r>
            <a:r>
              <a:rPr lang="ru-RU" sz="1600" dirty="0"/>
              <a:t> в </a:t>
            </a:r>
            <a:r>
              <a:rPr lang="ru-RU" sz="1600" dirty="0" err="1"/>
              <a:t>Українському</a:t>
            </a:r>
            <a:r>
              <a:rPr lang="ru-RU" sz="1600" dirty="0"/>
              <a:t> </a:t>
            </a:r>
            <a:r>
              <a:rPr lang="ru-RU" sz="1600" dirty="0" err="1"/>
              <a:t>поліграфічному</a:t>
            </a:r>
            <a:r>
              <a:rPr lang="ru-RU" sz="1600" dirty="0"/>
              <a:t> </a:t>
            </a:r>
            <a:r>
              <a:rPr lang="ru-RU" sz="1600" dirty="0" err="1"/>
              <a:t>інституті</a:t>
            </a:r>
            <a:r>
              <a:rPr lang="ru-RU" sz="1600" dirty="0"/>
              <a:t> у </a:t>
            </a:r>
            <a:r>
              <a:rPr lang="ru-RU" sz="1600" dirty="0" err="1"/>
              <a:t>Львові</a:t>
            </a:r>
            <a:r>
              <a:rPr lang="ru-RU" sz="1600" dirty="0"/>
              <a:t> (</a:t>
            </a:r>
            <a:r>
              <a:rPr lang="ru-RU" sz="1600" dirty="0" err="1"/>
              <a:t>нині</a:t>
            </a:r>
            <a:r>
              <a:rPr lang="ru-RU" sz="1600" dirty="0"/>
              <a:t> Укр. </a:t>
            </a:r>
            <a:r>
              <a:rPr lang="ru-RU" sz="1600" dirty="0" err="1"/>
              <a:t>академія</a:t>
            </a:r>
            <a:r>
              <a:rPr lang="ru-RU" sz="1600" dirty="0"/>
              <a:t> </a:t>
            </a:r>
            <a:r>
              <a:rPr lang="ru-RU" sz="1600" dirty="0" err="1"/>
              <a:t>друкарства</a:t>
            </a:r>
            <a:r>
              <a:rPr lang="ru-RU" sz="1600" dirty="0"/>
              <a:t>; тут </a:t>
            </a:r>
            <a:r>
              <a:rPr lang="ru-RU" sz="1600" dirty="0" err="1"/>
              <a:t>зберігається</a:t>
            </a:r>
            <a:r>
              <a:rPr lang="ru-RU" sz="1600" dirty="0"/>
              <a:t> </a:t>
            </a:r>
            <a:r>
              <a:rPr lang="ru-RU" sz="1600" dirty="0" err="1"/>
              <a:t>книжк</a:t>
            </a:r>
            <a:r>
              <a:rPr lang="ru-RU" sz="1600" dirty="0"/>
              <a:t>. </a:t>
            </a:r>
            <a:r>
              <a:rPr lang="ru-RU" sz="1600" dirty="0" err="1"/>
              <a:t>колекція</a:t>
            </a:r>
            <a:r>
              <a:rPr lang="ru-RU" sz="1600" dirty="0"/>
              <a:t> Б.). </a:t>
            </a:r>
            <a:r>
              <a:rPr lang="ru-RU" sz="1600" dirty="0" err="1"/>
              <a:t>Наукові</a:t>
            </a:r>
            <a:r>
              <a:rPr lang="ru-RU" sz="1600" dirty="0"/>
              <a:t> </a:t>
            </a:r>
            <a:r>
              <a:rPr lang="ru-RU" sz="1600" dirty="0" err="1"/>
              <a:t>дослідження</a:t>
            </a:r>
            <a:r>
              <a:rPr lang="ru-RU" sz="1600" dirty="0"/>
              <a:t> у </a:t>
            </a:r>
            <a:r>
              <a:rPr lang="ru-RU" sz="1600" dirty="0" err="1"/>
              <a:t>галузі</a:t>
            </a:r>
            <a:r>
              <a:rPr lang="ru-RU" sz="1600" dirty="0"/>
              <a:t> </a:t>
            </a:r>
            <a:r>
              <a:rPr lang="ru-RU" sz="1600" dirty="0" err="1"/>
              <a:t>книго</a:t>
            </a:r>
            <a:r>
              <a:rPr lang="ru-RU" sz="1600" dirty="0"/>
              <a:t>-, </a:t>
            </a:r>
            <a:r>
              <a:rPr lang="ru-RU" sz="1600" dirty="0" err="1"/>
              <a:t>бібліотеко</a:t>
            </a:r>
            <a:r>
              <a:rPr lang="ru-RU" sz="1600" dirty="0"/>
              <a:t>- та </a:t>
            </a:r>
            <a:r>
              <a:rPr lang="ru-RU" sz="1600" dirty="0" err="1"/>
              <a:t>літературознавства</a:t>
            </a:r>
            <a:r>
              <a:rPr lang="ru-RU" sz="1600" dirty="0"/>
              <a:t>. </a:t>
            </a:r>
            <a:r>
              <a:rPr lang="ru-RU" sz="1600" dirty="0" err="1"/>
              <a:t>Опублікував</a:t>
            </a:r>
            <a:r>
              <a:rPr lang="ru-RU" sz="1600" dirty="0"/>
              <a:t> </a:t>
            </a:r>
            <a:r>
              <a:rPr lang="ru-RU" sz="1600" dirty="0" err="1"/>
              <a:t>маловідомі</a:t>
            </a:r>
            <a:r>
              <a:rPr lang="ru-RU" sz="1600" dirty="0"/>
              <a:t> </a:t>
            </a:r>
            <a:r>
              <a:rPr lang="ru-RU" sz="1600" dirty="0" err="1"/>
              <a:t>матеріали</a:t>
            </a:r>
            <a:r>
              <a:rPr lang="ru-RU" sz="1600" dirty="0"/>
              <a:t> про </a:t>
            </a:r>
            <a:r>
              <a:rPr lang="ru-RU" sz="1600" dirty="0" err="1"/>
              <a:t>діяльність</a:t>
            </a:r>
            <a:r>
              <a:rPr lang="ru-RU" sz="1600" dirty="0"/>
              <a:t> І. Франка, М. </a:t>
            </a:r>
            <a:r>
              <a:rPr lang="ru-RU" sz="1600" dirty="0" err="1"/>
              <a:t>Коцюбинського</a:t>
            </a:r>
            <a:r>
              <a:rPr lang="ru-RU" sz="1600" dirty="0"/>
              <a:t>, М. </a:t>
            </a:r>
            <a:r>
              <a:rPr lang="ru-RU" sz="1600" dirty="0" err="1"/>
              <a:t>Рильського</a:t>
            </a:r>
            <a:r>
              <a:rPr lang="ru-RU" sz="1600" dirty="0"/>
              <a:t>, А. Макаренка.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бібліографічних</a:t>
            </a:r>
            <a:r>
              <a:rPr lang="ru-RU" sz="1600" dirty="0"/>
              <a:t> </a:t>
            </a:r>
            <a:r>
              <a:rPr lang="ru-RU" sz="1600" dirty="0" err="1"/>
              <a:t>покажчиків</a:t>
            </a:r>
            <a:r>
              <a:rPr lang="ru-RU" sz="1600" dirty="0"/>
              <a:t>, </a:t>
            </a:r>
            <a:r>
              <a:rPr lang="ru-RU" sz="1600" dirty="0" err="1"/>
              <a:t>укладених</a:t>
            </a:r>
            <a:r>
              <a:rPr lang="ru-RU" sz="1600" dirty="0"/>
              <a:t> </a:t>
            </a:r>
            <a:r>
              <a:rPr lang="ru-RU" sz="1600" dirty="0" err="1"/>
              <a:t>Бутрином</a:t>
            </a:r>
            <a:r>
              <a:rPr lang="ru-RU" sz="1600" dirty="0"/>
              <a:t>,– «</a:t>
            </a:r>
            <a:r>
              <a:rPr lang="ru-RU" sz="1600" dirty="0" err="1"/>
              <a:t>Мова</a:t>
            </a:r>
            <a:r>
              <a:rPr lang="ru-RU" sz="1600" dirty="0"/>
              <a:t> і стиль </a:t>
            </a:r>
            <a:r>
              <a:rPr lang="ru-RU" sz="1600" dirty="0" err="1"/>
              <a:t>українських</a:t>
            </a:r>
            <a:r>
              <a:rPr lang="ru-RU" sz="1600" dirty="0"/>
              <a:t> </a:t>
            </a:r>
            <a:r>
              <a:rPr lang="ru-RU" sz="1600" dirty="0" err="1"/>
              <a:t>письменників</a:t>
            </a:r>
            <a:r>
              <a:rPr lang="ru-RU" sz="1600" dirty="0"/>
              <a:t>» (1956; 1966), «</a:t>
            </a:r>
            <a:r>
              <a:rPr lang="ru-RU" sz="1600" dirty="0" err="1"/>
              <a:t>Бібліографічні</a:t>
            </a:r>
            <a:r>
              <a:rPr lang="ru-RU" sz="1600" dirty="0"/>
              <a:t> </a:t>
            </a:r>
            <a:r>
              <a:rPr lang="ru-RU" sz="1600" dirty="0" err="1"/>
              <a:t>посібники</a:t>
            </a:r>
            <a:r>
              <a:rPr lang="ru-RU" sz="1600" dirty="0"/>
              <a:t> з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літератури</a:t>
            </a:r>
            <a:r>
              <a:rPr lang="ru-RU" sz="1600" dirty="0"/>
              <a:t> і </a:t>
            </a:r>
            <a:r>
              <a:rPr lang="ru-RU" sz="1600" dirty="0" err="1"/>
              <a:t>мови</a:t>
            </a:r>
            <a:r>
              <a:rPr lang="ru-RU" sz="1600" dirty="0"/>
              <a:t>», «</a:t>
            </a:r>
            <a:r>
              <a:rPr lang="ru-RU" sz="1600" dirty="0" err="1"/>
              <a:t>Чотириста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вітчизняного</a:t>
            </a:r>
            <a:r>
              <a:rPr lang="ru-RU" sz="1600" dirty="0"/>
              <a:t> </a:t>
            </a:r>
            <a:r>
              <a:rPr lang="ru-RU" sz="1600" dirty="0" err="1"/>
              <a:t>книгодрукування</a:t>
            </a:r>
            <a:r>
              <a:rPr lang="ru-RU" sz="1600" dirty="0"/>
              <a:t>» (</a:t>
            </a:r>
            <a:r>
              <a:rPr lang="ru-RU" sz="1600" dirty="0" err="1"/>
              <a:t>обидва</a:t>
            </a:r>
            <a:r>
              <a:rPr lang="ru-RU" sz="1600" dirty="0"/>
              <a:t>— 1964, </a:t>
            </a:r>
            <a:r>
              <a:rPr lang="ru-RU" sz="1600" dirty="0" err="1"/>
              <a:t>співавт</a:t>
            </a:r>
            <a:r>
              <a:rPr lang="ru-RU" sz="1600" dirty="0"/>
              <a:t>.), «</a:t>
            </a:r>
            <a:r>
              <a:rPr lang="ru-RU" sz="1600" dirty="0" err="1"/>
              <a:t>Гайдамацьке</a:t>
            </a:r>
            <a:r>
              <a:rPr lang="ru-RU" sz="1600" dirty="0"/>
              <a:t> </a:t>
            </a:r>
            <a:r>
              <a:rPr lang="ru-RU" sz="1600" dirty="0" err="1"/>
              <a:t>повстання</a:t>
            </a:r>
            <a:r>
              <a:rPr lang="ru-RU" sz="1600" dirty="0"/>
              <a:t> 1768 р. (</a:t>
            </a:r>
            <a:r>
              <a:rPr lang="ru-RU" sz="1600" dirty="0" err="1"/>
              <a:t>Коліївщина</a:t>
            </a:r>
            <a:r>
              <a:rPr lang="ru-RU" sz="1600" dirty="0"/>
              <a:t>)» (1968), «</a:t>
            </a:r>
            <a:r>
              <a:rPr lang="ru-RU" sz="1600" dirty="0" err="1"/>
              <a:t>Бібліографія</a:t>
            </a:r>
            <a:r>
              <a:rPr lang="ru-RU" sz="1600" dirty="0"/>
              <a:t> </a:t>
            </a:r>
            <a:r>
              <a:rPr lang="ru-RU" sz="1600" dirty="0" err="1"/>
              <a:t>періодичних</a:t>
            </a:r>
            <a:r>
              <a:rPr lang="ru-RU" sz="1600" dirty="0"/>
              <a:t> </a:t>
            </a:r>
            <a:r>
              <a:rPr lang="ru-RU" sz="1600" dirty="0" err="1"/>
              <a:t>видань</a:t>
            </a:r>
            <a:r>
              <a:rPr lang="ru-RU" sz="1600" dirty="0"/>
              <a:t> </a:t>
            </a:r>
            <a:r>
              <a:rPr lang="ru-RU" sz="1600" dirty="0" err="1"/>
              <a:t>Львівської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 за 1939–1965 </a:t>
            </a:r>
            <a:r>
              <a:rPr lang="ru-RU" sz="1600" dirty="0" err="1"/>
              <a:t>рр</a:t>
            </a:r>
            <a:r>
              <a:rPr lang="ru-RU" sz="1600" dirty="0"/>
              <a:t>.» (1970), «</a:t>
            </a:r>
            <a:r>
              <a:rPr lang="ru-RU" sz="1600" dirty="0" err="1"/>
              <a:t>Історія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в </a:t>
            </a:r>
            <a:r>
              <a:rPr lang="ru-RU" sz="1600" dirty="0" err="1"/>
              <a:t>українському</a:t>
            </a:r>
            <a:r>
              <a:rPr lang="ru-RU" sz="1600" dirty="0"/>
              <a:t> красному </a:t>
            </a:r>
            <a:r>
              <a:rPr lang="ru-RU" sz="1600" dirty="0" err="1"/>
              <a:t>письменстві</a:t>
            </a:r>
            <a:r>
              <a:rPr lang="ru-RU" sz="1600" dirty="0"/>
              <a:t>: Мат. до </a:t>
            </a:r>
            <a:r>
              <a:rPr lang="ru-RU" sz="1600" dirty="0" err="1"/>
              <a:t>бібліогр</a:t>
            </a:r>
            <a:r>
              <a:rPr lang="ru-RU" sz="1600" dirty="0"/>
              <a:t>. </a:t>
            </a:r>
            <a:r>
              <a:rPr lang="ru-RU" sz="1600" dirty="0" err="1"/>
              <a:t>покажч</a:t>
            </a:r>
            <a:r>
              <a:rPr lang="ru-RU" sz="1600" dirty="0"/>
              <a:t>.» (1995; </a:t>
            </a:r>
            <a:r>
              <a:rPr lang="ru-RU" sz="1600" dirty="0" err="1"/>
              <a:t>усі</a:t>
            </a:r>
            <a:r>
              <a:rPr lang="ru-RU" sz="1600" dirty="0"/>
              <a:t>— </a:t>
            </a:r>
            <a:r>
              <a:rPr lang="ru-RU" sz="1600" dirty="0" err="1"/>
              <a:t>Львів</a:t>
            </a:r>
            <a:r>
              <a:rPr lang="ru-RU" sz="1600" dirty="0"/>
              <a:t>), «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бібліографії</a:t>
            </a:r>
            <a:r>
              <a:rPr lang="ru-RU" sz="1600" dirty="0"/>
              <a:t> в </a:t>
            </a:r>
            <a:r>
              <a:rPr lang="ru-RU" sz="1600" dirty="0" err="1"/>
              <a:t>Галичині</a:t>
            </a:r>
            <a:r>
              <a:rPr lang="ru-RU" sz="1600" dirty="0"/>
              <a:t> у 1920–1930-ті роки» // «Зап. НТШ», 1997, т. 233, «</a:t>
            </a:r>
            <a:r>
              <a:rPr lang="ru-RU" sz="1600" dirty="0" err="1"/>
              <a:t>Типологічні</a:t>
            </a:r>
            <a:r>
              <a:rPr lang="ru-RU" sz="1600" dirty="0"/>
              <a:t> </a:t>
            </a:r>
            <a:r>
              <a:rPr lang="ru-RU" sz="1600" dirty="0" err="1"/>
              <a:t>особливості</a:t>
            </a:r>
            <a:r>
              <a:rPr lang="ru-RU" sz="1600" dirty="0"/>
              <a:t> </a:t>
            </a:r>
            <a:r>
              <a:rPr lang="ru-RU" sz="1600" dirty="0" err="1"/>
              <a:t>покажчиків</a:t>
            </a:r>
            <a:r>
              <a:rPr lang="ru-RU" sz="1600" dirty="0"/>
              <a:t> </a:t>
            </a:r>
            <a:r>
              <a:rPr lang="ru-RU" sz="1600" dirty="0" err="1"/>
              <a:t>змісту</a:t>
            </a:r>
            <a:r>
              <a:rPr lang="ru-RU" sz="1600" dirty="0"/>
              <a:t>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періодики</a:t>
            </a:r>
            <a:r>
              <a:rPr lang="ru-RU" sz="1600" dirty="0"/>
              <a:t>» // «Наук. зап. НБУВ», 2000, </a:t>
            </a:r>
            <a:r>
              <a:rPr lang="ru-RU" sz="1600" dirty="0" err="1"/>
              <a:t>вип</a:t>
            </a:r>
            <a:r>
              <a:rPr lang="ru-RU" sz="1600" dirty="0"/>
              <a:t>. 3. Брав участь у </a:t>
            </a:r>
            <a:r>
              <a:rPr lang="ru-RU" sz="1600" dirty="0" err="1"/>
              <a:t>створенні</a:t>
            </a:r>
            <a:r>
              <a:rPr lang="ru-RU" sz="1600" dirty="0"/>
              <a:t> </a:t>
            </a:r>
            <a:r>
              <a:rPr lang="ru-RU" sz="1600" dirty="0" err="1"/>
              <a:t>покажчика</a:t>
            </a:r>
            <a:r>
              <a:rPr lang="ru-RU" sz="1600" dirty="0"/>
              <a:t> «</a:t>
            </a:r>
            <a:r>
              <a:rPr lang="ru-RU" sz="1600" dirty="0" err="1"/>
              <a:t>Історія</a:t>
            </a:r>
            <a:r>
              <a:rPr lang="ru-RU" sz="1600" dirty="0"/>
              <a:t> </a:t>
            </a:r>
            <a:r>
              <a:rPr lang="ru-RU" sz="1600" dirty="0" err="1"/>
              <a:t>міст</a:t>
            </a:r>
            <a:r>
              <a:rPr lang="ru-RU" sz="1600" dirty="0"/>
              <a:t> і </a:t>
            </a:r>
            <a:r>
              <a:rPr lang="ru-RU" sz="1600" dirty="0" err="1"/>
              <a:t>сіл</a:t>
            </a:r>
            <a:r>
              <a:rPr lang="ru-RU" sz="1600" dirty="0"/>
              <a:t> </a:t>
            </a:r>
            <a:r>
              <a:rPr lang="ru-RU" sz="1600" dirty="0" err="1"/>
              <a:t>Львівської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» (К., 1977). За </a:t>
            </a:r>
            <a:r>
              <a:rPr lang="ru-RU" sz="1600" dirty="0" err="1"/>
              <a:t>періодикою</a:t>
            </a:r>
            <a:r>
              <a:rPr lang="ru-RU" sz="1600" dirty="0"/>
              <a:t> 19–20 ст. </a:t>
            </a:r>
            <a:r>
              <a:rPr lang="ru-RU" sz="1600" dirty="0" err="1"/>
              <a:t>вивчав</a:t>
            </a:r>
            <a:r>
              <a:rPr lang="ru-RU" sz="1600" dirty="0"/>
              <a:t> </a:t>
            </a:r>
            <a:r>
              <a:rPr lang="ru-RU" sz="1600" dirty="0" err="1"/>
              <a:t>видавничо-книготоргівельну</a:t>
            </a:r>
            <a:r>
              <a:rPr lang="ru-RU" sz="1600" dirty="0"/>
              <a:t> </a:t>
            </a:r>
            <a:r>
              <a:rPr lang="ru-RU" sz="1600" dirty="0" err="1"/>
              <a:t>бібліографію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11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6280F8-9478-4036-8B86-BF19BFBC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61" y="-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8C8DF7-B4EA-473C-94F5-7F521222859C}"/>
              </a:ext>
            </a:extLst>
          </p:cNvPr>
          <p:cNvSpPr/>
          <p:nvPr/>
        </p:nvSpPr>
        <p:spPr>
          <a:xfrm>
            <a:off x="5188740" y="106162"/>
            <a:ext cx="3505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Іваненко Оксана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68DDEF-4969-45DA-A9ED-9608AE3564D0}"/>
              </a:ext>
            </a:extLst>
          </p:cNvPr>
          <p:cNvSpPr/>
          <p:nvPr/>
        </p:nvSpPr>
        <p:spPr>
          <a:xfrm>
            <a:off x="468600" y="3428999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13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- 120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Оксани Іваненко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(1906-1997)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01791D-D8A3-467F-A0FE-E68EA3A2A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26" y="4703640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995C2D-F93C-4F35-91E5-DA8820CE0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" y="-1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52ED16-6BC4-484F-A878-CD84CE693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222" y="752493"/>
            <a:ext cx="1743075" cy="26193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9A8CC7-BBCA-4C89-AAAC-FF797CF44B3A}"/>
              </a:ext>
            </a:extLst>
          </p:cNvPr>
          <p:cNvSpPr/>
          <p:nvPr/>
        </p:nvSpPr>
        <p:spPr>
          <a:xfrm>
            <a:off x="3649764" y="858656"/>
            <a:ext cx="759824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ОКСАНА ІВАНЕНКО </a:t>
            </a:r>
            <a:r>
              <a:rPr lang="ru-RU" sz="1600" dirty="0" err="1"/>
              <a:t>народилася</a:t>
            </a:r>
            <a:r>
              <a:rPr lang="ru-RU" sz="1600" dirty="0"/>
              <a:t> 31 </a:t>
            </a:r>
            <a:r>
              <a:rPr lang="ru-RU" sz="1600" dirty="0" err="1"/>
              <a:t>березня</a:t>
            </a:r>
            <a:r>
              <a:rPr lang="ru-RU" sz="1600" dirty="0"/>
              <a:t> (13 </a:t>
            </a:r>
            <a:r>
              <a:rPr lang="ru-RU" sz="1600" dirty="0" err="1"/>
              <a:t>квітня</a:t>
            </a:r>
            <a:r>
              <a:rPr lang="ru-RU" sz="1600" dirty="0"/>
              <a:t>) 1906 року в </a:t>
            </a:r>
            <a:r>
              <a:rPr lang="ru-RU" sz="1600" dirty="0" err="1"/>
              <a:t>Полтаві.Навчалася</a:t>
            </a:r>
            <a:r>
              <a:rPr lang="ru-RU" sz="1600" dirty="0"/>
              <a:t> у </a:t>
            </a:r>
            <a:r>
              <a:rPr lang="ru-RU" sz="1600" dirty="0" err="1"/>
              <a:t>гімназії</a:t>
            </a:r>
            <a:r>
              <a:rPr lang="ru-RU" sz="1600" dirty="0"/>
              <a:t>, </a:t>
            </a:r>
            <a:r>
              <a:rPr lang="ru-RU" sz="1600" dirty="0" err="1"/>
              <a:t>потім</a:t>
            </a:r>
            <a:r>
              <a:rPr lang="ru-RU" sz="1600" dirty="0"/>
              <a:t> у </a:t>
            </a:r>
            <a:r>
              <a:rPr lang="ru-RU" sz="1600" dirty="0" err="1"/>
              <a:t>робітничій</a:t>
            </a:r>
            <a:r>
              <a:rPr lang="ru-RU" sz="1600" dirty="0"/>
              <a:t> </a:t>
            </a:r>
            <a:r>
              <a:rPr lang="ru-RU" sz="1600" dirty="0" err="1"/>
              <a:t>школі.Перший</a:t>
            </a:r>
            <a:r>
              <a:rPr lang="ru-RU" sz="1600" dirty="0"/>
              <a:t> </a:t>
            </a:r>
            <a:r>
              <a:rPr lang="ru-RU" sz="1600" dirty="0" err="1"/>
              <a:t>твір</a:t>
            </a:r>
            <a:r>
              <a:rPr lang="ru-RU" sz="1600" dirty="0"/>
              <a:t> — </a:t>
            </a:r>
            <a:r>
              <a:rPr lang="ru-RU" sz="1600" dirty="0" err="1"/>
              <a:t>казка</a:t>
            </a:r>
            <a:r>
              <a:rPr lang="ru-RU" sz="1600" dirty="0"/>
              <a:t> «</a:t>
            </a:r>
            <a:r>
              <a:rPr lang="ru-RU" sz="1600" dirty="0" err="1"/>
              <a:t>Квіти</a:t>
            </a:r>
            <a:r>
              <a:rPr lang="ru-RU" sz="1600" dirty="0"/>
              <a:t>» —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надруковано</a:t>
            </a:r>
            <a:r>
              <a:rPr lang="ru-RU" sz="1600" dirty="0"/>
              <a:t> 1917 року в </a:t>
            </a:r>
            <a:r>
              <a:rPr lang="ru-RU" sz="1600" dirty="0" err="1"/>
              <a:t>журналі</a:t>
            </a:r>
            <a:r>
              <a:rPr lang="ru-RU" sz="1600" dirty="0"/>
              <a:t> </a:t>
            </a:r>
            <a:r>
              <a:rPr lang="ru-RU" sz="1600" dirty="0" err="1"/>
              <a:t>полтавських</a:t>
            </a:r>
            <a:r>
              <a:rPr lang="ru-RU" sz="1600" dirty="0"/>
              <a:t> </a:t>
            </a:r>
            <a:r>
              <a:rPr lang="ru-RU" sz="1600" dirty="0" err="1"/>
              <a:t>гімназистів</a:t>
            </a:r>
            <a:r>
              <a:rPr lang="ru-RU" sz="1600" dirty="0"/>
              <a:t> «Слово». Писала </a:t>
            </a:r>
            <a:r>
              <a:rPr lang="ru-RU" sz="1600" dirty="0" err="1"/>
              <a:t>вірші</a:t>
            </a:r>
            <a:r>
              <a:rPr lang="ru-RU" sz="1600" dirty="0"/>
              <a:t> та п’єски.1922 року вступила до </a:t>
            </a:r>
            <a:r>
              <a:rPr lang="ru-RU" sz="1600" dirty="0" err="1"/>
              <a:t>Полтавського</a:t>
            </a:r>
            <a:r>
              <a:rPr lang="ru-RU" sz="1600" dirty="0"/>
              <a:t> </a:t>
            </a:r>
            <a:r>
              <a:rPr lang="ru-RU" sz="1600" dirty="0" err="1"/>
              <a:t>інституту</a:t>
            </a:r>
            <a:r>
              <a:rPr lang="ru-RU" sz="1600" dirty="0"/>
              <a:t> </a:t>
            </a:r>
            <a:r>
              <a:rPr lang="ru-RU" sz="1600" dirty="0" err="1"/>
              <a:t>народної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.</a:t>
            </a:r>
            <a:endParaRPr lang="uk-UA" sz="1600" dirty="0"/>
          </a:p>
          <a:p>
            <a:r>
              <a:rPr lang="ru-RU" sz="1600" dirty="0"/>
              <a:t>Початком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творчого</a:t>
            </a:r>
            <a:r>
              <a:rPr lang="ru-RU" sz="1600" dirty="0"/>
              <a:t> шляху Оксана </a:t>
            </a:r>
            <a:r>
              <a:rPr lang="ru-RU" sz="1600" dirty="0" err="1"/>
              <a:t>Іваненко</a:t>
            </a:r>
            <a:r>
              <a:rPr lang="ru-RU" sz="1600" dirty="0"/>
              <a:t> </a:t>
            </a:r>
            <a:r>
              <a:rPr lang="ru-RU" sz="1600" dirty="0" err="1"/>
              <a:t>вважає</a:t>
            </a:r>
            <a:r>
              <a:rPr lang="ru-RU" sz="1600" dirty="0"/>
              <a:t> 1925 </a:t>
            </a:r>
            <a:r>
              <a:rPr lang="ru-RU" sz="1600" dirty="0" err="1"/>
              <a:t>рік</a:t>
            </a:r>
            <a:r>
              <a:rPr lang="ru-RU" sz="1600" dirty="0"/>
              <a:t>, коли в </a:t>
            </a:r>
            <a:r>
              <a:rPr lang="ru-RU" sz="1600" dirty="0" err="1"/>
              <a:t>журналі</a:t>
            </a:r>
            <a:r>
              <a:rPr lang="ru-RU" sz="1600" dirty="0"/>
              <a:t> «</a:t>
            </a:r>
            <a:r>
              <a:rPr lang="ru-RU" sz="1600" dirty="0" err="1"/>
              <a:t>Червоні</a:t>
            </a:r>
            <a:r>
              <a:rPr lang="ru-RU" sz="1600" dirty="0"/>
              <a:t> </a:t>
            </a:r>
            <a:r>
              <a:rPr lang="ru-RU" sz="1600" dirty="0" err="1"/>
              <a:t>квіти</a:t>
            </a:r>
            <a:r>
              <a:rPr lang="ru-RU" sz="1600" dirty="0"/>
              <a:t>»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опубліковано</a:t>
            </a:r>
            <a:r>
              <a:rPr lang="ru-RU" sz="1600" dirty="0"/>
              <a:t> </a:t>
            </a:r>
            <a:r>
              <a:rPr lang="ru-RU" sz="1600" dirty="0" err="1"/>
              <a:t>оповідання</a:t>
            </a:r>
            <a:r>
              <a:rPr lang="ru-RU" sz="1600" dirty="0"/>
              <a:t> «До </a:t>
            </a:r>
            <a:r>
              <a:rPr lang="ru-RU" sz="1600" dirty="0" err="1"/>
              <a:t>царя».У</a:t>
            </a:r>
            <a:r>
              <a:rPr lang="ru-RU" sz="1600" dirty="0"/>
              <a:t> 1926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закінчила</a:t>
            </a:r>
            <a:r>
              <a:rPr lang="ru-RU" sz="1600" dirty="0"/>
              <a:t> факультет </a:t>
            </a:r>
            <a:r>
              <a:rPr lang="ru-RU" sz="1600" dirty="0" err="1"/>
              <a:t>соціального</a:t>
            </a:r>
            <a:r>
              <a:rPr lang="ru-RU" sz="1600" dirty="0"/>
              <a:t> </a:t>
            </a:r>
            <a:r>
              <a:rPr lang="ru-RU" sz="1600" dirty="0" err="1"/>
              <a:t>виховання</a:t>
            </a:r>
            <a:r>
              <a:rPr lang="ru-RU" sz="1600" dirty="0"/>
              <a:t> </a:t>
            </a:r>
            <a:r>
              <a:rPr lang="ru-RU" sz="1600" dirty="0" err="1"/>
              <a:t>Харківського</a:t>
            </a:r>
            <a:r>
              <a:rPr lang="ru-RU" sz="1600" dirty="0"/>
              <a:t> </a:t>
            </a:r>
            <a:r>
              <a:rPr lang="ru-RU" sz="1600" dirty="0" err="1"/>
              <a:t>інституту</a:t>
            </a:r>
            <a:r>
              <a:rPr lang="ru-RU" sz="1600" dirty="0"/>
              <a:t> </a:t>
            </a:r>
            <a:r>
              <a:rPr lang="ru-RU" sz="1600" dirty="0" err="1"/>
              <a:t>народної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, у 1931 </a:t>
            </a:r>
            <a:r>
              <a:rPr lang="ru-RU" sz="1600" dirty="0" err="1"/>
              <a:t>році</a:t>
            </a:r>
            <a:r>
              <a:rPr lang="ru-RU" sz="1600" dirty="0"/>
              <a:t> —</a:t>
            </a:r>
            <a:r>
              <a:rPr lang="ru-RU" sz="1600" dirty="0" err="1"/>
              <a:t>аспірантуру</a:t>
            </a:r>
            <a:r>
              <a:rPr lang="ru-RU" sz="1600" dirty="0"/>
              <a:t> при </a:t>
            </a:r>
            <a:r>
              <a:rPr lang="ru-RU" sz="1600" dirty="0" err="1"/>
              <a:t>Українському</a:t>
            </a:r>
            <a:r>
              <a:rPr lang="ru-RU" sz="1600" dirty="0"/>
              <a:t> </a:t>
            </a:r>
            <a:r>
              <a:rPr lang="ru-RU" sz="1600" dirty="0" err="1"/>
              <a:t>науково-дослідному</a:t>
            </a:r>
            <a:r>
              <a:rPr lang="ru-RU" sz="1600" dirty="0"/>
              <a:t> </a:t>
            </a:r>
            <a:r>
              <a:rPr lang="ru-RU" sz="1600" dirty="0" err="1"/>
              <a:t>інституті</a:t>
            </a:r>
            <a:r>
              <a:rPr lang="ru-RU" sz="1600" dirty="0"/>
              <a:t> </a:t>
            </a:r>
            <a:r>
              <a:rPr lang="ru-RU" sz="1600" dirty="0" err="1"/>
              <a:t>педагогіки</a:t>
            </a:r>
            <a:r>
              <a:rPr lang="ru-RU" sz="1600" dirty="0"/>
              <a:t>, </a:t>
            </a:r>
            <a:r>
              <a:rPr lang="ru-RU" sz="1600" dirty="0" err="1"/>
              <a:t>керувала</a:t>
            </a:r>
            <a:r>
              <a:rPr lang="ru-RU" sz="1600" dirty="0"/>
              <a:t> </a:t>
            </a:r>
            <a:r>
              <a:rPr lang="ru-RU" sz="1600" dirty="0" err="1"/>
              <a:t>секцією</a:t>
            </a:r>
            <a:r>
              <a:rPr lang="ru-RU" sz="1600" dirty="0"/>
              <a:t> </a:t>
            </a:r>
            <a:r>
              <a:rPr lang="ru-RU" sz="1600" dirty="0" err="1"/>
              <a:t>дитячої</a:t>
            </a:r>
            <a:r>
              <a:rPr lang="ru-RU" sz="1600" dirty="0"/>
              <a:t> </a:t>
            </a:r>
            <a:r>
              <a:rPr lang="ru-RU" sz="1600" dirty="0" err="1"/>
              <a:t>літератури</a:t>
            </a:r>
            <a:r>
              <a:rPr lang="ru-RU" sz="1600" dirty="0"/>
              <a:t> у </a:t>
            </a:r>
            <a:r>
              <a:rPr lang="ru-RU" sz="1600" dirty="0" err="1"/>
              <a:t>Київській</a:t>
            </a:r>
            <a:r>
              <a:rPr lang="ru-RU" sz="1600" dirty="0"/>
              <a:t> </a:t>
            </a:r>
            <a:r>
              <a:rPr lang="ru-RU" sz="1600" dirty="0" err="1"/>
              <a:t>філії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інституту.Була</a:t>
            </a:r>
            <a:r>
              <a:rPr lang="ru-RU" sz="1600" dirty="0"/>
              <a:t> </a:t>
            </a:r>
            <a:r>
              <a:rPr lang="ru-RU" sz="1600" dirty="0" err="1"/>
              <a:t>вихователькою</a:t>
            </a:r>
            <a:r>
              <a:rPr lang="ru-RU" sz="1600" dirty="0"/>
              <a:t> в </a:t>
            </a:r>
            <a:r>
              <a:rPr lang="ru-RU" sz="1600" dirty="0" err="1"/>
              <a:t>дитячій</a:t>
            </a:r>
            <a:r>
              <a:rPr lang="ru-RU" sz="1600" dirty="0"/>
              <a:t> </a:t>
            </a:r>
            <a:r>
              <a:rPr lang="ru-RU" sz="1600" dirty="0" err="1"/>
              <a:t>колонії</a:t>
            </a:r>
            <a:r>
              <a:rPr lang="ru-RU" sz="1600" dirty="0"/>
              <a:t> </a:t>
            </a:r>
            <a:r>
              <a:rPr lang="ru-RU" sz="1600" dirty="0" err="1"/>
              <a:t>імені</a:t>
            </a:r>
            <a:r>
              <a:rPr lang="ru-RU" sz="1600" dirty="0"/>
              <a:t> Горького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керівництвом</a:t>
            </a:r>
            <a:r>
              <a:rPr lang="ru-RU" sz="1600" dirty="0"/>
              <a:t> Антона </a:t>
            </a:r>
            <a:r>
              <a:rPr lang="ru-RU" sz="1600" dirty="0" err="1"/>
              <a:t>Макаренка.У</a:t>
            </a:r>
            <a:r>
              <a:rPr lang="ru-RU" sz="1600" dirty="0"/>
              <a:t> 1932–1939 </a:t>
            </a:r>
            <a:r>
              <a:rPr lang="ru-RU" sz="1600" dirty="0" err="1"/>
              <a:t>працювала</a:t>
            </a:r>
            <a:r>
              <a:rPr lang="ru-RU" sz="1600" dirty="0"/>
              <a:t> у </a:t>
            </a:r>
            <a:r>
              <a:rPr lang="ru-RU" sz="1600" dirty="0" err="1"/>
              <a:t>видавництві</a:t>
            </a:r>
            <a:r>
              <a:rPr lang="ru-RU" sz="1600" dirty="0"/>
              <a:t> «</a:t>
            </a:r>
            <a:r>
              <a:rPr lang="ru-RU" sz="1600" dirty="0" err="1"/>
              <a:t>Молодий</a:t>
            </a:r>
            <a:r>
              <a:rPr lang="ru-RU" sz="1600" dirty="0"/>
              <a:t> </a:t>
            </a:r>
            <a:r>
              <a:rPr lang="ru-RU" sz="1600" dirty="0" err="1"/>
              <a:t>більшовик</a:t>
            </a:r>
            <a:r>
              <a:rPr lang="ru-RU" sz="1600" dirty="0"/>
              <a:t>», у 1947–1951 роках — у </a:t>
            </a:r>
            <a:r>
              <a:rPr lang="ru-RU" sz="1600" dirty="0" err="1"/>
              <a:t>журналі</a:t>
            </a:r>
            <a:r>
              <a:rPr lang="ru-RU" sz="1600" dirty="0"/>
              <a:t> «</a:t>
            </a:r>
            <a:r>
              <a:rPr lang="ru-RU" sz="1600" dirty="0" err="1"/>
              <a:t>Барвінок</a:t>
            </a:r>
            <a:r>
              <a:rPr lang="ru-RU" sz="1600" dirty="0"/>
              <a:t>»</a:t>
            </a:r>
            <a:endParaRPr lang="uk-UA" sz="1600" dirty="0"/>
          </a:p>
          <a:p>
            <a:r>
              <a:rPr lang="ru-RU" sz="1600" dirty="0"/>
              <a:t>У 1939–1957 роках мешкала в </a:t>
            </a:r>
            <a:r>
              <a:rPr lang="ru-RU" sz="1600" dirty="0" err="1"/>
              <a:t>Києві</a:t>
            </a:r>
            <a:r>
              <a:rPr lang="ru-RU" sz="1600" dirty="0"/>
              <a:t> у </a:t>
            </a:r>
            <a:r>
              <a:rPr lang="ru-RU" sz="1600" dirty="0" err="1"/>
              <a:t>будинку</a:t>
            </a:r>
            <a:r>
              <a:rPr lang="ru-RU" sz="1600" dirty="0"/>
              <a:t> </a:t>
            </a:r>
            <a:r>
              <a:rPr lang="ru-RU" sz="1600" dirty="0" err="1"/>
              <a:t>письменників</a:t>
            </a:r>
            <a:r>
              <a:rPr lang="ru-RU" sz="1600" dirty="0"/>
              <a:t> </a:t>
            </a:r>
            <a:r>
              <a:rPr lang="ru-RU" sz="1600" dirty="0" err="1"/>
              <a:t>Роліті</a:t>
            </a:r>
            <a:r>
              <a:rPr lang="ru-RU" sz="1600" dirty="0"/>
              <a:t>.</a:t>
            </a:r>
          </a:p>
          <a:p>
            <a:r>
              <a:rPr lang="ru-RU" sz="1600" dirty="0"/>
              <a:t>Померла </a:t>
            </a:r>
            <a:r>
              <a:rPr lang="ru-RU" sz="1600" dirty="0" err="1"/>
              <a:t>письменниця</a:t>
            </a:r>
            <a:r>
              <a:rPr lang="ru-RU" sz="1600" dirty="0"/>
              <a:t> на 92-му </a:t>
            </a:r>
            <a:r>
              <a:rPr lang="ru-RU" sz="1600" dirty="0" err="1"/>
              <a:t>році</a:t>
            </a:r>
            <a:r>
              <a:rPr lang="ru-RU" sz="1600" dirty="0"/>
              <a:t> в </a:t>
            </a:r>
            <a:r>
              <a:rPr lang="ru-RU" sz="1600" dirty="0" err="1"/>
              <a:t>Києві</a:t>
            </a:r>
            <a:r>
              <a:rPr lang="ru-RU" sz="1600" dirty="0"/>
              <a:t> 17 </a:t>
            </a:r>
            <a:r>
              <a:rPr lang="ru-RU" sz="1600" dirty="0" err="1"/>
              <a:t>грудня</a:t>
            </a:r>
            <a:r>
              <a:rPr lang="ru-RU" sz="1600" dirty="0"/>
              <a:t> 1997 року. Оксана </a:t>
            </a:r>
            <a:r>
              <a:rPr lang="ru-RU" sz="1600" dirty="0" err="1"/>
              <a:t>Іваненко</a:t>
            </a:r>
            <a:r>
              <a:rPr lang="ru-RU" sz="1600" dirty="0"/>
              <a:t> написала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десятків</a:t>
            </a:r>
            <a:r>
              <a:rPr lang="ru-RU" sz="1600" dirty="0"/>
              <a:t> </a:t>
            </a:r>
            <a:r>
              <a:rPr lang="ru-RU" sz="1600" dirty="0" err="1"/>
              <a:t>книжок</a:t>
            </a:r>
            <a:r>
              <a:rPr lang="ru-RU" sz="1600" dirty="0"/>
              <a:t> </a:t>
            </a:r>
            <a:r>
              <a:rPr lang="ru-RU" sz="1600" dirty="0" err="1"/>
              <a:t>оповідань</a:t>
            </a:r>
            <a:r>
              <a:rPr lang="ru-RU" sz="1600" dirty="0"/>
              <a:t>, </a:t>
            </a:r>
            <a:r>
              <a:rPr lang="ru-RU" sz="1600" dirty="0" err="1"/>
              <a:t>повістей</a:t>
            </a:r>
            <a:r>
              <a:rPr lang="ru-RU" sz="1600" dirty="0"/>
              <a:t> і </a:t>
            </a:r>
            <a:r>
              <a:rPr lang="ru-RU" sz="1600" dirty="0" err="1"/>
              <a:t>казок</a:t>
            </a:r>
            <a:r>
              <a:rPr lang="ru-RU" sz="1600" dirty="0"/>
              <a:t> для </a:t>
            </a:r>
            <a:r>
              <a:rPr lang="ru-RU" sz="1600" dirty="0" err="1"/>
              <a:t>дітей</a:t>
            </a:r>
            <a:r>
              <a:rPr lang="ru-RU" sz="1600" dirty="0"/>
              <a:t> та </a:t>
            </a:r>
            <a:r>
              <a:rPr lang="ru-RU" sz="1600" dirty="0" err="1"/>
              <a:t>юнацтва</a:t>
            </a:r>
            <a:r>
              <a:rPr lang="ru-RU" sz="1600" dirty="0"/>
              <a:t>. </a:t>
            </a:r>
            <a:r>
              <a:rPr lang="ru-RU" sz="1600" dirty="0" err="1"/>
              <a:t>Серед</a:t>
            </a:r>
            <a:r>
              <a:rPr lang="ru-RU" sz="1600" dirty="0"/>
              <a:t> них: «Майка та жабка» (1930), «Дитячий садок». (1931), «Черевички» (1933), «</a:t>
            </a:r>
            <a:r>
              <a:rPr lang="ru-RU" sz="1600" dirty="0" err="1"/>
              <a:t>Лісові</a:t>
            </a:r>
            <a:r>
              <a:rPr lang="ru-RU" sz="1600" dirty="0"/>
              <a:t> </a:t>
            </a:r>
            <a:r>
              <a:rPr lang="ru-RU" sz="1600" dirty="0" err="1"/>
              <a:t>казки</a:t>
            </a:r>
            <a:r>
              <a:rPr lang="ru-RU" sz="1600" dirty="0"/>
              <a:t>» (1934), «</a:t>
            </a:r>
            <a:r>
              <a:rPr lang="ru-RU" sz="1600" dirty="0" err="1"/>
              <a:t>Великі</a:t>
            </a:r>
            <a:r>
              <a:rPr lang="ru-RU" sz="1600" dirty="0"/>
              <a:t> </a:t>
            </a:r>
            <a:r>
              <a:rPr lang="ru-RU" sz="1600" dirty="0" err="1"/>
              <a:t>очі</a:t>
            </a:r>
            <a:r>
              <a:rPr lang="ru-RU" sz="1600" dirty="0"/>
              <a:t>» (1936), «</a:t>
            </a:r>
            <a:r>
              <a:rPr lang="ru-RU" sz="1600" dirty="0" err="1"/>
              <a:t>Джмелик</a:t>
            </a:r>
            <a:r>
              <a:rPr lang="ru-RU" sz="1600" dirty="0"/>
              <a:t>» (1937), «Три </a:t>
            </a:r>
            <a:r>
              <a:rPr lang="ru-RU" sz="1600" dirty="0" err="1"/>
              <a:t>бажання</a:t>
            </a:r>
            <a:r>
              <a:rPr lang="ru-RU" sz="1600" dirty="0"/>
              <a:t>» (1940), «Куди </a:t>
            </a:r>
            <a:r>
              <a:rPr lang="ru-RU" sz="1600" dirty="0" err="1"/>
              <a:t>літав</a:t>
            </a:r>
            <a:r>
              <a:rPr lang="ru-RU" sz="1600" dirty="0"/>
              <a:t> журавлик» (1947), «Казки» (1958) та </a:t>
            </a:r>
            <a:r>
              <a:rPr lang="ru-RU" sz="1600" dirty="0" err="1"/>
              <a:t>ін</a:t>
            </a:r>
            <a:r>
              <a:rPr lang="ru-RU" sz="1600" dirty="0"/>
              <a:t>. </a:t>
            </a:r>
            <a:r>
              <a:rPr lang="ru-RU" sz="1600" dirty="0" err="1"/>
              <a:t>Ці</a:t>
            </a:r>
            <a:r>
              <a:rPr lang="ru-RU" sz="1600" dirty="0"/>
              <a:t> твори </a:t>
            </a:r>
            <a:r>
              <a:rPr lang="ru-RU" sz="1600" dirty="0" err="1"/>
              <a:t>розкривають</a:t>
            </a:r>
            <a:r>
              <a:rPr lang="ru-RU" sz="1600" dirty="0"/>
              <a:t> </a:t>
            </a:r>
            <a:r>
              <a:rPr lang="ru-RU" sz="1600" dirty="0" err="1"/>
              <a:t>людське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, </a:t>
            </a:r>
            <a:r>
              <a:rPr lang="ru-RU" sz="1600" dirty="0" err="1"/>
              <a:t>допомагають</a:t>
            </a:r>
            <a:r>
              <a:rPr lang="ru-RU" sz="1600" dirty="0"/>
              <a:t> </a:t>
            </a:r>
            <a:r>
              <a:rPr lang="ru-RU" sz="1600" dirty="0" err="1"/>
              <a:t>пізнати</a:t>
            </a:r>
            <a:r>
              <a:rPr lang="ru-RU" sz="1600" dirty="0"/>
              <a:t> красу </a:t>
            </a:r>
            <a:r>
              <a:rPr lang="ru-RU" sz="1600" dirty="0" err="1"/>
              <a:t>рідної</a:t>
            </a:r>
            <a:r>
              <a:rPr lang="ru-RU" sz="1600" dirty="0"/>
              <a:t> </a:t>
            </a:r>
            <a:r>
              <a:rPr lang="ru-RU" sz="1600" dirty="0" err="1"/>
              <a:t>природи.У</a:t>
            </a:r>
            <a:r>
              <a:rPr lang="ru-RU" sz="1600" dirty="0"/>
              <a:t> </a:t>
            </a:r>
            <a:r>
              <a:rPr lang="ru-RU" sz="1600" dirty="0" err="1"/>
              <a:t>більших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творах</a:t>
            </a:r>
            <a:r>
              <a:rPr lang="ru-RU" sz="1600" dirty="0"/>
              <a:t> — </a:t>
            </a:r>
            <a:r>
              <a:rPr lang="ru-RU" sz="1600" dirty="0" err="1"/>
              <a:t>повістях</a:t>
            </a:r>
            <a:r>
              <a:rPr lang="ru-RU" sz="1600" dirty="0"/>
              <a:t> і романах — </a:t>
            </a:r>
            <a:r>
              <a:rPr lang="ru-RU" sz="1600" dirty="0" err="1"/>
              <a:t>розповідається</a:t>
            </a:r>
            <a:r>
              <a:rPr lang="ru-RU" sz="1600" dirty="0"/>
              <a:t> про </a:t>
            </a:r>
            <a:r>
              <a:rPr lang="ru-RU" sz="1600" dirty="0" err="1"/>
              <a:t>видатних</a:t>
            </a:r>
            <a:r>
              <a:rPr lang="ru-RU" sz="1600" dirty="0"/>
              <a:t> </a:t>
            </a:r>
            <a:r>
              <a:rPr lang="ru-RU" sz="1600" dirty="0" err="1"/>
              <a:t>діячів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, </a:t>
            </a:r>
            <a:r>
              <a:rPr lang="ru-RU" sz="1600" dirty="0" err="1"/>
              <a:t>відомих</a:t>
            </a:r>
            <a:r>
              <a:rPr lang="ru-RU" sz="1600" dirty="0"/>
              <a:t> </a:t>
            </a:r>
            <a:r>
              <a:rPr lang="ru-RU" sz="1600" dirty="0" err="1"/>
              <a:t>письменників</a:t>
            </a:r>
            <a:r>
              <a:rPr lang="ru-RU" sz="1600" dirty="0"/>
              <a:t>. </a:t>
            </a:r>
            <a:r>
              <a:rPr lang="ru-RU" sz="1600" dirty="0" err="1"/>
              <a:t>Сюди</a:t>
            </a:r>
            <a:r>
              <a:rPr lang="ru-RU" sz="1600" dirty="0"/>
              <a:t> належать </a:t>
            </a:r>
            <a:r>
              <a:rPr lang="ru-RU" sz="1600" dirty="0" err="1"/>
              <a:t>повісті</a:t>
            </a:r>
            <a:r>
              <a:rPr lang="ru-RU" sz="1600" dirty="0"/>
              <a:t> «</a:t>
            </a:r>
            <a:r>
              <a:rPr lang="ru-RU" sz="1600" dirty="0" err="1"/>
              <a:t>Друкар</a:t>
            </a:r>
            <a:r>
              <a:rPr lang="ru-RU" sz="1600" dirty="0"/>
              <a:t> книг </a:t>
            </a:r>
            <a:r>
              <a:rPr lang="ru-RU" sz="1600" dirty="0" err="1"/>
              <a:t>небачених</a:t>
            </a:r>
            <a:r>
              <a:rPr lang="ru-RU" sz="1600" dirty="0"/>
              <a:t>» (1947, про І. Федорова), «Богдан </a:t>
            </a:r>
            <a:r>
              <a:rPr lang="ru-RU" sz="1600" dirty="0" err="1"/>
              <a:t>Хмельницький</a:t>
            </a:r>
            <a:r>
              <a:rPr lang="ru-RU" sz="1600" dirty="0"/>
              <a:t>» (1954), </a:t>
            </a:r>
            <a:r>
              <a:rPr lang="ru-RU" sz="1600" dirty="0" err="1"/>
              <a:t>романи</a:t>
            </a:r>
            <a:r>
              <a:rPr lang="ru-RU" sz="1600" dirty="0"/>
              <a:t> «</a:t>
            </a:r>
            <a:r>
              <a:rPr lang="ru-RU" sz="1600" dirty="0" err="1"/>
              <a:t>Тарасові</a:t>
            </a:r>
            <a:r>
              <a:rPr lang="ru-RU" sz="1600" dirty="0"/>
              <a:t> шляхи» (1961, </a:t>
            </a:r>
            <a:r>
              <a:rPr lang="ru-RU" sz="1600" dirty="0" err="1"/>
              <a:t>перші</a:t>
            </a:r>
            <a:r>
              <a:rPr lang="ru-RU" sz="1600" dirty="0"/>
              <a:t>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опубліковані</a:t>
            </a:r>
            <a:r>
              <a:rPr lang="ru-RU" sz="1600" dirty="0"/>
              <a:t> 1939, про </a:t>
            </a:r>
            <a:r>
              <a:rPr lang="ru-RU" sz="1600" dirty="0" err="1"/>
              <a:t>життя</a:t>
            </a:r>
            <a:r>
              <a:rPr lang="ru-RU" sz="1600" dirty="0"/>
              <a:t> Тараса Шевченка), «</a:t>
            </a:r>
            <a:r>
              <a:rPr lang="ru-RU" sz="1600" dirty="0" err="1"/>
              <a:t>Марія</a:t>
            </a:r>
            <a:r>
              <a:rPr lang="ru-RU" sz="1600" dirty="0"/>
              <a:t>» (1973, про Марка </a:t>
            </a:r>
            <a:r>
              <a:rPr lang="ru-RU" sz="1600" dirty="0" err="1"/>
              <a:t>Вовчка</a:t>
            </a:r>
            <a:r>
              <a:rPr lang="ru-RU" sz="1600" dirty="0"/>
              <a:t>).</a:t>
            </a:r>
            <a:endParaRPr lang="en-US" sz="16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0751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294D72-7A32-46AF-A76D-81D72472A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56" y="-129116"/>
            <a:ext cx="12192000" cy="69871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D65CC0-E1FD-4169-A211-D2C1A313E6B8}"/>
              </a:ext>
            </a:extLst>
          </p:cNvPr>
          <p:cNvSpPr/>
          <p:nvPr/>
        </p:nvSpPr>
        <p:spPr>
          <a:xfrm>
            <a:off x="4080930" y="3890"/>
            <a:ext cx="6117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Губерман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Айзик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Шмульович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EB112D-F7E7-437D-8BE0-738A738C7925}"/>
              </a:ext>
            </a:extLst>
          </p:cNvPr>
          <p:cNvSpPr/>
          <p:nvPr/>
        </p:nvSpPr>
        <p:spPr>
          <a:xfrm>
            <a:off x="204186" y="355811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14 квітня - 120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Айзика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Губермана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(1906-1966)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2F0E7-0D50-41B0-B0C0-3421C78E8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92" y="4746195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33F7C1-F6DC-4DB3-8E2F-7C3126C93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56" y="-1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731039-0651-4464-AC56-55B58B9C9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16" y="909412"/>
            <a:ext cx="2124075" cy="21526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5C0473-92AE-466D-8CDD-90A7D2A533BD}"/>
              </a:ext>
            </a:extLst>
          </p:cNvPr>
          <p:cNvSpPr/>
          <p:nvPr/>
        </p:nvSpPr>
        <p:spPr>
          <a:xfrm>
            <a:off x="3385350" y="1005328"/>
            <a:ext cx="85995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</a:rPr>
              <a:t>ГУБЕРМАН АЙЗИК ШМУЛЬОВИЧ </a:t>
            </a:r>
            <a:r>
              <a:rPr lang="ru-RU" sz="1600" dirty="0" err="1">
                <a:solidFill>
                  <a:srgbClr val="000000"/>
                </a:solidFill>
              </a:rPr>
              <a:t>народився</a:t>
            </a:r>
            <a:r>
              <a:rPr lang="ru-RU" sz="1600" dirty="0">
                <a:solidFill>
                  <a:srgbClr val="000000"/>
                </a:solidFill>
              </a:rPr>
              <a:t> 14 </a:t>
            </a:r>
            <a:r>
              <a:rPr lang="ru-RU" sz="1600" dirty="0" err="1">
                <a:solidFill>
                  <a:srgbClr val="000000"/>
                </a:solidFill>
              </a:rPr>
              <a:t>квітня</a:t>
            </a:r>
            <a:r>
              <a:rPr lang="ru-RU" sz="1600" dirty="0">
                <a:solidFill>
                  <a:srgbClr val="000000"/>
                </a:solidFill>
              </a:rPr>
              <a:t> 1906 року в </a:t>
            </a:r>
            <a:r>
              <a:rPr lang="ru-RU" sz="1600" dirty="0" err="1">
                <a:solidFill>
                  <a:srgbClr val="000000"/>
                </a:solidFill>
              </a:rPr>
              <a:t>нинішньому</a:t>
            </a:r>
            <a:r>
              <a:rPr lang="ru-RU" sz="1600" dirty="0">
                <a:solidFill>
                  <a:srgbClr val="000000"/>
                </a:solidFill>
              </a:rPr>
              <a:t> м. </a:t>
            </a:r>
            <a:r>
              <a:rPr lang="ru-RU" sz="1600" dirty="0" err="1">
                <a:solidFill>
                  <a:srgbClr val="000000"/>
                </a:solidFill>
              </a:rPr>
              <a:t>Червоногвардійську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Вінниччині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сім'ї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ремісника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err="1">
                <a:solidFill>
                  <a:srgbClr val="000000"/>
                </a:solidFill>
              </a:rPr>
              <a:t>Після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школи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працював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різних</a:t>
            </a:r>
            <a:r>
              <a:rPr lang="ru-RU" sz="1600" dirty="0">
                <a:solidFill>
                  <a:srgbClr val="000000"/>
                </a:solidFill>
              </a:rPr>
              <a:t> роботах, а </a:t>
            </a:r>
            <a:r>
              <a:rPr lang="ru-RU" sz="1600" dirty="0" err="1">
                <a:solidFill>
                  <a:srgbClr val="000000"/>
                </a:solidFill>
              </a:rPr>
              <a:t>потім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виїхав</a:t>
            </a:r>
            <a:r>
              <a:rPr lang="ru-RU" sz="1600" dirty="0">
                <a:solidFill>
                  <a:srgbClr val="000000"/>
                </a:solidFill>
              </a:rPr>
              <a:t> до </a:t>
            </a:r>
            <a:r>
              <a:rPr lang="ru-RU" sz="1600" dirty="0" err="1">
                <a:solidFill>
                  <a:srgbClr val="000000"/>
                </a:solidFill>
              </a:rPr>
              <a:t>Одеси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err="1">
                <a:solidFill>
                  <a:srgbClr val="000000"/>
                </a:solidFill>
              </a:rPr>
              <a:t>Був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зарахований</a:t>
            </a:r>
            <a:r>
              <a:rPr lang="ru-RU" sz="1600" dirty="0">
                <a:solidFill>
                  <a:srgbClr val="000000"/>
                </a:solidFill>
              </a:rPr>
              <a:t> до </a:t>
            </a:r>
            <a:r>
              <a:rPr lang="ru-RU" sz="1600" dirty="0" err="1">
                <a:solidFill>
                  <a:srgbClr val="000000"/>
                </a:solidFill>
              </a:rPr>
              <a:t>педтехнікуму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який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закінчив</a:t>
            </a:r>
            <a:r>
              <a:rPr lang="ru-RU" sz="1600" dirty="0">
                <a:solidFill>
                  <a:srgbClr val="000000"/>
                </a:solidFill>
              </a:rPr>
              <a:t> 1929 року. Там же </a:t>
            </a:r>
            <a:r>
              <a:rPr lang="ru-RU" sz="1600" dirty="0" err="1">
                <a:solidFill>
                  <a:srgbClr val="000000"/>
                </a:solidFill>
              </a:rPr>
              <a:t>залишений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викладачем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єврейської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мови</a:t>
            </a:r>
            <a:r>
              <a:rPr lang="ru-RU" sz="1600" dirty="0">
                <a:solidFill>
                  <a:srgbClr val="000000"/>
                </a:solidFill>
              </a:rPr>
              <a:t> та </a:t>
            </a:r>
            <a:r>
              <a:rPr lang="ru-RU" sz="1600" dirty="0" err="1">
                <a:solidFill>
                  <a:srgbClr val="000000"/>
                </a:solidFill>
              </a:rPr>
              <a:t>літератури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</a:rPr>
              <a:t>З 1930 року почав </a:t>
            </a:r>
            <a:r>
              <a:rPr lang="ru-RU" sz="1600" dirty="0" err="1">
                <a:solidFill>
                  <a:srgbClr val="000000"/>
                </a:solidFill>
              </a:rPr>
              <a:t>друкувати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єврейській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періодиці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вірші</a:t>
            </a:r>
            <a:r>
              <a:rPr lang="ru-RU" sz="1600" dirty="0">
                <a:solidFill>
                  <a:srgbClr val="000000"/>
                </a:solidFill>
              </a:rPr>
              <a:t> та </a:t>
            </a:r>
            <a:r>
              <a:rPr lang="ru-RU" sz="1600" dirty="0" err="1">
                <a:solidFill>
                  <a:srgbClr val="000000"/>
                </a:solidFill>
              </a:rPr>
              <a:t>поеми</a:t>
            </a:r>
            <a:r>
              <a:rPr lang="ru-RU" sz="1600" dirty="0">
                <a:solidFill>
                  <a:srgbClr val="000000"/>
                </a:solidFill>
              </a:rPr>
              <a:t>, а </a:t>
            </a:r>
            <a:r>
              <a:rPr lang="ru-RU" sz="1600" dirty="0" err="1">
                <a:solidFill>
                  <a:srgbClr val="000000"/>
                </a:solidFill>
              </a:rPr>
              <a:t>згодом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звернувся</a:t>
            </a:r>
            <a:r>
              <a:rPr lang="ru-RU" sz="1600" dirty="0">
                <a:solidFill>
                  <a:srgbClr val="000000"/>
                </a:solidFill>
              </a:rPr>
              <a:t> до жанру </a:t>
            </a:r>
            <a:r>
              <a:rPr lang="ru-RU" sz="1600" dirty="0" err="1">
                <a:solidFill>
                  <a:srgbClr val="000000"/>
                </a:solidFill>
              </a:rPr>
              <a:t>драматургії</a:t>
            </a:r>
            <a:r>
              <a:rPr lang="ru-RU" sz="1600" dirty="0">
                <a:solidFill>
                  <a:srgbClr val="000000"/>
                </a:solidFill>
              </a:rPr>
              <a:t>. Написав </a:t>
            </a:r>
            <a:r>
              <a:rPr lang="ru-RU" sz="1600" dirty="0" err="1">
                <a:solidFill>
                  <a:srgbClr val="000000"/>
                </a:solidFill>
              </a:rPr>
              <a:t>п'єси</a:t>
            </a:r>
            <a:r>
              <a:rPr lang="ru-RU" sz="1600" dirty="0">
                <a:solidFill>
                  <a:srgbClr val="000000"/>
                </a:solidFill>
              </a:rPr>
              <a:t> "</a:t>
            </a:r>
            <a:r>
              <a:rPr lang="ru-RU" sz="1600" dirty="0" err="1">
                <a:solidFill>
                  <a:srgbClr val="000000"/>
                </a:solidFill>
              </a:rPr>
              <a:t>Щасливі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зустрічі</a:t>
            </a:r>
            <a:r>
              <a:rPr lang="ru-RU" sz="1600" dirty="0">
                <a:solidFill>
                  <a:srgbClr val="000000"/>
                </a:solidFill>
              </a:rPr>
              <a:t>", "</a:t>
            </a:r>
            <a:r>
              <a:rPr lang="ru-RU" sz="1600" dirty="0" err="1">
                <a:solidFill>
                  <a:srgbClr val="000000"/>
                </a:solidFill>
              </a:rPr>
              <a:t>Гість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із</a:t>
            </a:r>
            <a:r>
              <a:rPr lang="ru-RU" sz="1600" dirty="0">
                <a:solidFill>
                  <a:srgbClr val="000000"/>
                </a:solidFill>
              </a:rPr>
              <a:t> того </a:t>
            </a:r>
            <a:r>
              <a:rPr lang="ru-RU" sz="1600" dirty="0" err="1">
                <a:solidFill>
                  <a:srgbClr val="000000"/>
                </a:solidFill>
              </a:rPr>
              <a:t>світу</a:t>
            </a:r>
            <a:r>
              <a:rPr lang="ru-RU" sz="1600" dirty="0">
                <a:solidFill>
                  <a:srgbClr val="000000"/>
                </a:solidFill>
              </a:rPr>
              <a:t>", "Варто </a:t>
            </a:r>
            <a:r>
              <a:rPr lang="ru-RU" sz="1600" dirty="0" err="1">
                <a:solidFill>
                  <a:srgbClr val="000000"/>
                </a:solidFill>
              </a:rPr>
              <a:t>жити</a:t>
            </a:r>
            <a:r>
              <a:rPr lang="ru-RU" sz="1600" dirty="0">
                <a:solidFill>
                  <a:srgbClr val="000000"/>
                </a:solidFill>
              </a:rPr>
              <a:t>", "</a:t>
            </a:r>
            <a:r>
              <a:rPr lang="ru-RU" sz="1600" dirty="0" err="1">
                <a:solidFill>
                  <a:srgbClr val="000000"/>
                </a:solidFill>
              </a:rPr>
              <a:t>Дівчина</a:t>
            </a:r>
            <a:r>
              <a:rPr lang="ru-RU" sz="1600" dirty="0">
                <a:solidFill>
                  <a:srgbClr val="000000"/>
                </a:solidFill>
              </a:rPr>
              <a:t> з </a:t>
            </a:r>
            <a:r>
              <a:rPr lang="ru-RU" sz="1600" dirty="0" err="1">
                <a:solidFill>
                  <a:srgbClr val="000000"/>
                </a:solidFill>
              </a:rPr>
              <a:t>Москви</a:t>
            </a:r>
            <a:r>
              <a:rPr lang="ru-RU" sz="1600" dirty="0">
                <a:solidFill>
                  <a:srgbClr val="000000"/>
                </a:solidFill>
              </a:rPr>
              <a:t>", </a:t>
            </a:r>
            <a:r>
              <a:rPr lang="ru-RU" sz="1600" dirty="0" err="1">
                <a:solidFill>
                  <a:srgbClr val="000000"/>
                </a:solidFill>
              </a:rPr>
              <a:t>які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були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поставлені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багатьох</a:t>
            </a:r>
            <a:r>
              <a:rPr lang="ru-RU" sz="1600" dirty="0">
                <a:solidFill>
                  <a:srgbClr val="000000"/>
                </a:solidFill>
              </a:rPr>
              <a:t> театрах </a:t>
            </a:r>
            <a:r>
              <a:rPr lang="ru-RU" sz="1600" dirty="0" err="1">
                <a:solidFill>
                  <a:srgbClr val="000000"/>
                </a:solidFill>
              </a:rPr>
              <a:t>країни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err="1">
                <a:solidFill>
                  <a:srgbClr val="000000"/>
                </a:solidFill>
              </a:rPr>
              <a:t>Його</a:t>
            </a:r>
            <a:r>
              <a:rPr lang="ru-RU" sz="1600" dirty="0">
                <a:solidFill>
                  <a:srgbClr val="000000"/>
                </a:solidFill>
              </a:rPr>
              <a:t> перу належать </a:t>
            </a:r>
            <a:r>
              <a:rPr lang="ru-RU" sz="1600" dirty="0" err="1">
                <a:solidFill>
                  <a:srgbClr val="000000"/>
                </a:solidFill>
              </a:rPr>
              <a:t>поеми</a:t>
            </a:r>
            <a:r>
              <a:rPr lang="ru-RU" sz="1600" dirty="0">
                <a:solidFill>
                  <a:srgbClr val="000000"/>
                </a:solidFill>
              </a:rPr>
              <a:t> "</a:t>
            </a:r>
            <a:r>
              <a:rPr lang="ru-RU" sz="1600" dirty="0" err="1">
                <a:solidFill>
                  <a:srgbClr val="000000"/>
                </a:solidFill>
              </a:rPr>
              <a:t>Поділля</a:t>
            </a:r>
            <a:r>
              <a:rPr lang="ru-RU" sz="1600" dirty="0">
                <a:solidFill>
                  <a:srgbClr val="000000"/>
                </a:solidFill>
              </a:rPr>
              <a:t> — моя </a:t>
            </a:r>
            <a:r>
              <a:rPr lang="ru-RU" sz="1600" dirty="0" err="1">
                <a:solidFill>
                  <a:srgbClr val="000000"/>
                </a:solidFill>
              </a:rPr>
              <a:t>Вітчизна</a:t>
            </a:r>
            <a:r>
              <a:rPr lang="ru-RU" sz="1600" dirty="0">
                <a:solidFill>
                  <a:srgbClr val="000000"/>
                </a:solidFill>
              </a:rPr>
              <a:t>" (1934), "</a:t>
            </a:r>
            <a:r>
              <a:rPr lang="ru-RU" sz="1600" dirty="0" err="1">
                <a:solidFill>
                  <a:srgbClr val="000000"/>
                </a:solidFill>
              </a:rPr>
              <a:t>Будиночок</a:t>
            </a:r>
            <a:r>
              <a:rPr lang="ru-RU" sz="1600" dirty="0">
                <a:solidFill>
                  <a:srgbClr val="000000"/>
                </a:solidFill>
              </a:rPr>
              <a:t> над </a:t>
            </a:r>
            <a:r>
              <a:rPr lang="ru-RU" sz="1600" dirty="0" err="1">
                <a:solidFill>
                  <a:srgbClr val="000000"/>
                </a:solidFill>
              </a:rPr>
              <a:t>річкою</a:t>
            </a:r>
            <a:r>
              <a:rPr lang="ru-RU" sz="1600" dirty="0">
                <a:solidFill>
                  <a:srgbClr val="000000"/>
                </a:solidFill>
              </a:rPr>
              <a:t>" (1939) та </a:t>
            </a:r>
            <a:r>
              <a:rPr lang="ru-RU" sz="1600" dirty="0" err="1">
                <a:solidFill>
                  <a:srgbClr val="000000"/>
                </a:solidFill>
              </a:rPr>
              <a:t>збірка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поезій</a:t>
            </a:r>
            <a:r>
              <a:rPr lang="ru-RU" sz="1600" dirty="0">
                <a:solidFill>
                  <a:srgbClr val="000000"/>
                </a:solidFill>
              </a:rPr>
              <a:t> "</a:t>
            </a:r>
            <a:r>
              <a:rPr lang="ru-RU" sz="1600" dirty="0" err="1">
                <a:solidFill>
                  <a:srgbClr val="000000"/>
                </a:solidFill>
              </a:rPr>
              <a:t>Вірші</a:t>
            </a:r>
            <a:r>
              <a:rPr lang="ru-RU" sz="1600" dirty="0">
                <a:solidFill>
                  <a:srgbClr val="000000"/>
                </a:solidFill>
              </a:rPr>
              <a:t> та </a:t>
            </a:r>
            <a:r>
              <a:rPr lang="ru-RU" sz="1600" dirty="0" err="1">
                <a:solidFill>
                  <a:srgbClr val="000000"/>
                </a:solidFill>
              </a:rPr>
              <a:t>поеми</a:t>
            </a:r>
            <a:r>
              <a:rPr lang="ru-RU" sz="1600" dirty="0">
                <a:solidFill>
                  <a:srgbClr val="000000"/>
                </a:solidFill>
              </a:rPr>
              <a:t>" (1965).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</a:rPr>
              <a:t>З перших </a:t>
            </a:r>
            <a:r>
              <a:rPr lang="ru-RU" sz="1600" dirty="0" err="1">
                <a:solidFill>
                  <a:srgbClr val="000000"/>
                </a:solidFill>
              </a:rPr>
              <a:t>днів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Великої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Вітчизняної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війни</a:t>
            </a:r>
            <a:r>
              <a:rPr lang="ru-RU" sz="1600" dirty="0">
                <a:solidFill>
                  <a:srgbClr val="000000"/>
                </a:solidFill>
              </a:rPr>
              <a:t> Губерман </a:t>
            </a:r>
            <a:r>
              <a:rPr lang="ru-RU" sz="1600" dirty="0" err="1">
                <a:solidFill>
                  <a:srgbClr val="000000"/>
                </a:solidFill>
              </a:rPr>
              <a:t>добровільно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пішов</a:t>
            </a:r>
            <a:r>
              <a:rPr lang="ru-RU" sz="1600" dirty="0">
                <a:solidFill>
                  <a:srgbClr val="000000"/>
                </a:solidFill>
              </a:rPr>
              <a:t> на фронт і </a:t>
            </a:r>
            <a:r>
              <a:rPr lang="ru-RU" sz="1600" dirty="0" err="1">
                <a:solidFill>
                  <a:srgbClr val="000000"/>
                </a:solidFill>
              </a:rPr>
              <a:t>подолав</a:t>
            </a:r>
            <a:r>
              <a:rPr lang="ru-RU" sz="1600" dirty="0">
                <a:solidFill>
                  <a:srgbClr val="000000"/>
                </a:solidFill>
              </a:rPr>
              <a:t> з </a:t>
            </a:r>
            <a:r>
              <a:rPr lang="ru-RU" sz="1600" dirty="0" err="1">
                <a:solidFill>
                  <a:srgbClr val="000000"/>
                </a:solidFill>
              </a:rPr>
              <a:t>діючою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армією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многотрудний</a:t>
            </a:r>
            <a:r>
              <a:rPr lang="ru-RU" sz="1600" dirty="0">
                <a:solidFill>
                  <a:srgbClr val="000000"/>
                </a:solidFill>
              </a:rPr>
              <a:t> шлях до Перемоги. </a:t>
            </a:r>
            <a:r>
              <a:rPr lang="ru-RU" sz="1600" dirty="0" err="1">
                <a:solidFill>
                  <a:srgbClr val="000000"/>
                </a:solidFill>
              </a:rPr>
              <a:t>Після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демобілізації</a:t>
            </a:r>
            <a:r>
              <a:rPr lang="ru-RU" sz="1600" dirty="0">
                <a:solidFill>
                  <a:srgbClr val="000000"/>
                </a:solidFill>
              </a:rPr>
              <a:t> (1946) </a:t>
            </a:r>
            <a:r>
              <a:rPr lang="ru-RU" sz="1600" dirty="0" err="1">
                <a:solidFill>
                  <a:srgbClr val="000000"/>
                </a:solidFill>
              </a:rPr>
              <a:t>повернувся</a:t>
            </a:r>
            <a:r>
              <a:rPr lang="ru-RU" sz="1600" dirty="0">
                <a:solidFill>
                  <a:srgbClr val="000000"/>
                </a:solidFill>
              </a:rPr>
              <a:t> до </a:t>
            </a:r>
            <a:r>
              <a:rPr lang="ru-RU" sz="1600" dirty="0" err="1">
                <a:solidFill>
                  <a:srgbClr val="000000"/>
                </a:solidFill>
              </a:rPr>
              <a:t>Одеси</a:t>
            </a:r>
            <a:r>
              <a:rPr lang="ru-RU" sz="1600" dirty="0">
                <a:solidFill>
                  <a:srgbClr val="000000"/>
                </a:solidFill>
              </a:rPr>
              <a:t>, де </a:t>
            </a:r>
            <a:r>
              <a:rPr lang="ru-RU" sz="1600" dirty="0" err="1">
                <a:solidFill>
                  <a:srgbClr val="000000"/>
                </a:solidFill>
              </a:rPr>
              <a:t>продовжував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творчу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діяльність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err="1">
                <a:solidFill>
                  <a:srgbClr val="000000"/>
                </a:solidFill>
              </a:rPr>
              <a:t>Його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п'єси</a:t>
            </a:r>
            <a:r>
              <a:rPr lang="ru-RU" sz="1600" dirty="0">
                <a:solidFill>
                  <a:srgbClr val="000000"/>
                </a:solidFill>
              </a:rPr>
              <a:t> не сходили </a:t>
            </a:r>
            <a:r>
              <a:rPr lang="ru-RU" sz="1600" dirty="0" err="1">
                <a:solidFill>
                  <a:srgbClr val="000000"/>
                </a:solidFill>
              </a:rPr>
              <a:t>зі</a:t>
            </a:r>
            <a:r>
              <a:rPr lang="ru-RU" sz="1600" dirty="0">
                <a:solidFill>
                  <a:srgbClr val="000000"/>
                </a:solidFill>
              </a:rPr>
              <a:t> сцен </a:t>
            </a:r>
            <a:r>
              <a:rPr lang="ru-RU" sz="1600" dirty="0" err="1">
                <a:solidFill>
                  <a:srgbClr val="000000"/>
                </a:solidFill>
              </a:rPr>
              <a:t>багатьох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театрів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r>
              <a:rPr lang="ru-RU" sz="1600" dirty="0"/>
              <a:t> 2 </a:t>
            </a:r>
            <a:r>
              <a:rPr lang="ru-RU" sz="1600" dirty="0" err="1"/>
              <a:t>грудня</a:t>
            </a:r>
            <a:r>
              <a:rPr lang="ru-RU" sz="1600" dirty="0"/>
              <a:t> 1950 року Губерман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заарештований</a:t>
            </a:r>
            <a:r>
              <a:rPr lang="ru-RU" sz="1600" dirty="0"/>
              <a:t> органами МДБ </a:t>
            </a:r>
            <a:r>
              <a:rPr lang="ru-RU" sz="1600" dirty="0" err="1"/>
              <a:t>Одеської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 за </a:t>
            </a:r>
            <a:r>
              <a:rPr lang="ru-RU" sz="1600" dirty="0" err="1"/>
              <a:t>стандартним</a:t>
            </a:r>
            <a:r>
              <a:rPr lang="ru-RU" sz="1600" dirty="0"/>
              <a:t> </a:t>
            </a:r>
            <a:r>
              <a:rPr lang="ru-RU" sz="1600" dirty="0" err="1"/>
              <a:t>звинуваченням</a:t>
            </a:r>
            <a:r>
              <a:rPr lang="ru-RU" sz="1600" dirty="0"/>
              <a:t> у тих же </a:t>
            </a:r>
            <a:r>
              <a:rPr lang="ru-RU" sz="1600" dirty="0" err="1"/>
              <a:t>нескоєних</a:t>
            </a:r>
            <a:r>
              <a:rPr lang="ru-RU" sz="1600" dirty="0"/>
              <a:t> </a:t>
            </a:r>
            <a:r>
              <a:rPr lang="ru-RU" sz="1600" dirty="0" err="1"/>
              <a:t>гріхах</a:t>
            </a:r>
            <a:r>
              <a:rPr lang="ru-RU" sz="1600" dirty="0"/>
              <a:t>, як і </a:t>
            </a:r>
            <a:r>
              <a:rPr lang="ru-RU" sz="1600" dirty="0" err="1"/>
              <a:t>всі</a:t>
            </a:r>
            <a:r>
              <a:rPr lang="ru-RU" sz="1600" dirty="0"/>
              <a:t> "</a:t>
            </a:r>
            <a:r>
              <a:rPr lang="ru-RU" sz="1600" dirty="0" err="1"/>
              <a:t>єврейські</a:t>
            </a:r>
            <a:r>
              <a:rPr lang="ru-RU" sz="1600" dirty="0"/>
              <a:t> </a:t>
            </a:r>
            <a:r>
              <a:rPr lang="ru-RU" sz="1600" dirty="0" err="1"/>
              <a:t>письменники</a:t>
            </a:r>
            <a:r>
              <a:rPr lang="ru-RU" sz="1600" dirty="0"/>
              <a:t> </a:t>
            </a:r>
            <a:r>
              <a:rPr lang="ru-RU" sz="1600" dirty="0" err="1"/>
              <a:t>Одеси</a:t>
            </a:r>
            <a:r>
              <a:rPr lang="ru-RU" sz="1600" dirty="0"/>
              <a:t>: </a:t>
            </a:r>
            <a:r>
              <a:rPr lang="ru-RU" sz="1600" dirty="0" err="1"/>
              <a:t>націоналістична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, </a:t>
            </a:r>
            <a:r>
              <a:rPr lang="ru-RU" sz="1600" dirty="0" err="1"/>
              <a:t>антирадянська</a:t>
            </a:r>
            <a:r>
              <a:rPr lang="ru-RU" sz="1600" dirty="0"/>
              <a:t> </a:t>
            </a:r>
            <a:r>
              <a:rPr lang="ru-RU" sz="1600" dirty="0" err="1"/>
              <a:t>агітація</a:t>
            </a:r>
            <a:r>
              <a:rPr lang="ru-RU" sz="1600" dirty="0"/>
              <a:t>, </a:t>
            </a:r>
            <a:r>
              <a:rPr lang="ru-RU" sz="1600" dirty="0" err="1"/>
              <a:t>шпигунство</a:t>
            </a:r>
            <a:r>
              <a:rPr lang="ru-RU" sz="1600" dirty="0"/>
              <a:t> на і </a:t>
            </a:r>
            <a:r>
              <a:rPr lang="ru-RU" sz="1600" dirty="0" err="1"/>
              <a:t>користь</a:t>
            </a:r>
            <a:r>
              <a:rPr lang="ru-RU" sz="1600" dirty="0"/>
              <a:t> </a:t>
            </a:r>
            <a:r>
              <a:rPr lang="ru-RU" sz="1600" dirty="0" err="1"/>
              <a:t>однієї</a:t>
            </a:r>
            <a:r>
              <a:rPr lang="ru-RU" sz="1600" dirty="0"/>
              <a:t> </a:t>
            </a:r>
            <a:r>
              <a:rPr lang="ru-RU" sz="1600" dirty="0" err="1"/>
              <a:t>капіталістичної</a:t>
            </a:r>
            <a:r>
              <a:rPr lang="ru-RU" sz="1600" dirty="0"/>
              <a:t> </a:t>
            </a:r>
            <a:r>
              <a:rPr lang="ru-RU" sz="1600" dirty="0" err="1"/>
              <a:t>країни</a:t>
            </a:r>
            <a:r>
              <a:rPr lang="ru-RU" sz="1600" dirty="0"/>
              <a:t> і т. п.</a:t>
            </a:r>
          </a:p>
          <a:p>
            <a:r>
              <a:rPr lang="ru-RU" sz="1600" dirty="0"/>
              <a:t>19 </a:t>
            </a:r>
            <a:r>
              <a:rPr lang="ru-RU" sz="1600" dirty="0" err="1"/>
              <a:t>травня</a:t>
            </a:r>
            <a:r>
              <a:rPr lang="ru-RU" sz="1600" dirty="0"/>
              <a:t> 1951 року </a:t>
            </a:r>
            <a:r>
              <a:rPr lang="ru-RU" sz="1600" dirty="0" err="1"/>
              <a:t>особлива</a:t>
            </a:r>
            <a:r>
              <a:rPr lang="ru-RU" sz="1600" dirty="0"/>
              <a:t> </a:t>
            </a:r>
            <a:r>
              <a:rPr lang="ru-RU" sz="1600" dirty="0" err="1"/>
              <a:t>нарада</a:t>
            </a:r>
            <a:r>
              <a:rPr lang="ru-RU" sz="1600" dirty="0"/>
              <a:t> </a:t>
            </a:r>
            <a:r>
              <a:rPr lang="ru-RU" sz="1600" dirty="0" err="1"/>
              <a:t>винесла</a:t>
            </a:r>
            <a:r>
              <a:rPr lang="ru-RU" sz="1600" dirty="0"/>
              <a:t> </a:t>
            </a:r>
            <a:r>
              <a:rPr lang="ru-RU" sz="1600" dirty="0" err="1"/>
              <a:t>Губерманові</a:t>
            </a:r>
            <a:r>
              <a:rPr lang="ru-RU" sz="1600" dirty="0"/>
              <a:t> </a:t>
            </a:r>
            <a:r>
              <a:rPr lang="ru-RU" sz="1600" dirty="0" err="1"/>
              <a:t>вирок</a:t>
            </a:r>
            <a:r>
              <a:rPr lang="ru-RU" sz="1600" dirty="0"/>
              <a:t>: 10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ув'язнення</a:t>
            </a:r>
            <a:r>
              <a:rPr lang="ru-RU" sz="1600" dirty="0"/>
              <a:t> в </a:t>
            </a:r>
            <a:r>
              <a:rPr lang="ru-RU" sz="1600" dirty="0" err="1"/>
              <a:t>спецтаборах</a:t>
            </a:r>
            <a:r>
              <a:rPr lang="ru-RU" sz="1600" dirty="0"/>
              <a:t> </a:t>
            </a:r>
            <a:r>
              <a:rPr lang="ru-RU" sz="1600" dirty="0" err="1"/>
              <a:t>Норильська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Після</a:t>
            </a:r>
            <a:r>
              <a:rPr lang="ru-RU" sz="1600" dirty="0"/>
              <a:t> перегляду </a:t>
            </a:r>
            <a:r>
              <a:rPr lang="ru-RU" sz="1600" dirty="0" err="1"/>
              <a:t>справи</a:t>
            </a:r>
            <a:r>
              <a:rPr lang="ru-RU" sz="1600" dirty="0"/>
              <a:t> в </a:t>
            </a:r>
            <a:r>
              <a:rPr lang="ru-RU" sz="1600" dirty="0" err="1"/>
              <a:t>квітні</a:t>
            </a:r>
            <a:r>
              <a:rPr lang="ru-RU" sz="1600" dirty="0"/>
              <a:t> 1955 року </a:t>
            </a:r>
            <a:r>
              <a:rPr lang="ru-RU" sz="1600" dirty="0" err="1"/>
              <a:t>письменник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звільнений</a:t>
            </a:r>
            <a:r>
              <a:rPr lang="ru-RU" sz="1600" dirty="0"/>
              <a:t> з табору і </a:t>
            </a:r>
            <a:r>
              <a:rPr lang="ru-RU" sz="1600" dirty="0" err="1"/>
              <a:t>повністю</a:t>
            </a:r>
            <a:r>
              <a:rPr lang="ru-RU" sz="1600" dirty="0"/>
              <a:t> </a:t>
            </a:r>
            <a:r>
              <a:rPr lang="ru-RU" sz="1600" dirty="0" err="1"/>
              <a:t>реабілітований</a:t>
            </a:r>
            <a:r>
              <a:rPr lang="ru-RU" sz="1600" dirty="0"/>
              <a:t>.</a:t>
            </a:r>
          </a:p>
          <a:p>
            <a:r>
              <a:rPr lang="ru-RU" sz="1600" dirty="0"/>
              <a:t>Помер 23 </a:t>
            </a:r>
            <a:r>
              <a:rPr lang="ru-RU" sz="1600" dirty="0" err="1"/>
              <a:t>жовтня</a:t>
            </a:r>
            <a:r>
              <a:rPr lang="ru-RU" sz="1600" dirty="0"/>
              <a:t> 1966 року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1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84A937-DB48-4FF3-9342-04F2590D9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36B705-392E-4958-8C16-44F5B4816EFC}"/>
              </a:ext>
            </a:extLst>
          </p:cNvPr>
          <p:cNvSpPr/>
          <p:nvPr/>
        </p:nvSpPr>
        <p:spPr>
          <a:xfrm>
            <a:off x="6010542" y="146880"/>
            <a:ext cx="30685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Чорногуз Олег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DA5D2-0967-4A6D-9FF1-76583B79EF27}"/>
              </a:ext>
            </a:extLst>
          </p:cNvPr>
          <p:cNvSpPr/>
          <p:nvPr/>
        </p:nvSpPr>
        <p:spPr>
          <a:xfrm>
            <a:off x="411334" y="363318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15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-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Олега Чорногуза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(1936-2022)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DFCEC-94F6-45AF-AFCA-B2B98226B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54" y="4827743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40040D-0973-45D2-9AEB-600E80C4F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773A62-DBBE-420B-A295-A12F773F6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24" y="933449"/>
            <a:ext cx="1828800" cy="24955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C6423C-8746-4404-A4E7-FFB031A3F943}"/>
              </a:ext>
            </a:extLst>
          </p:cNvPr>
          <p:cNvSpPr/>
          <p:nvPr/>
        </p:nvSpPr>
        <p:spPr>
          <a:xfrm>
            <a:off x="3620076" y="940091"/>
            <a:ext cx="83306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ОЛЕГ ЧОРНОГУЗ </a:t>
            </a:r>
            <a:r>
              <a:rPr lang="ru-RU" sz="1600" dirty="0"/>
              <a:t>— </a:t>
            </a:r>
            <a:r>
              <a:rPr lang="ru-RU" sz="1600" b="1" dirty="0" err="1"/>
              <a:t>найвідоміший</a:t>
            </a:r>
            <a:r>
              <a:rPr lang="ru-RU" sz="1600" b="1" dirty="0"/>
              <a:t> </a:t>
            </a:r>
            <a:r>
              <a:rPr lang="ru-RU" sz="1600" b="1" dirty="0" err="1"/>
              <a:t>сучасний</a:t>
            </a:r>
            <a:r>
              <a:rPr lang="ru-RU" sz="1600" b="1" dirty="0"/>
              <a:t> </a:t>
            </a:r>
            <a:r>
              <a:rPr lang="ru-RU" sz="1600" b="1" dirty="0" err="1"/>
              <a:t>український</a:t>
            </a:r>
            <a:r>
              <a:rPr lang="ru-RU" sz="1600" b="1" dirty="0"/>
              <a:t> </a:t>
            </a:r>
            <a:r>
              <a:rPr lang="ru-RU" sz="1600" b="1" dirty="0" err="1"/>
              <a:t>письменник</a:t>
            </a:r>
            <a:r>
              <a:rPr lang="ru-RU" sz="1600" b="1" dirty="0"/>
              <a:t>-сатирик, автор </a:t>
            </a:r>
            <a:r>
              <a:rPr lang="ru-RU" sz="1600" b="1" dirty="0" err="1"/>
              <a:t>першого</a:t>
            </a:r>
            <a:r>
              <a:rPr lang="ru-RU" sz="1600" b="1" dirty="0"/>
              <a:t> </a:t>
            </a:r>
            <a:r>
              <a:rPr lang="ru-RU" sz="1600" b="1" dirty="0" err="1"/>
              <a:t>українського</a:t>
            </a:r>
            <a:r>
              <a:rPr lang="ru-RU" sz="1600" b="1" dirty="0"/>
              <a:t> сатиричного роману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 err="1"/>
              <a:t>Народився</a:t>
            </a:r>
            <a:r>
              <a:rPr lang="ru-RU" sz="1600" dirty="0"/>
              <a:t> 15.04.1936 у </a:t>
            </a:r>
            <a:r>
              <a:rPr lang="ru-RU" sz="1600" dirty="0" err="1"/>
              <a:t>селі</a:t>
            </a:r>
            <a:r>
              <a:rPr lang="ru-RU" sz="1600" dirty="0"/>
              <a:t> </a:t>
            </a:r>
            <a:r>
              <a:rPr lang="ru-RU" sz="1600" dirty="0" err="1"/>
              <a:t>Іванів</a:t>
            </a:r>
            <a:r>
              <a:rPr lang="ru-RU" sz="1600" dirty="0"/>
              <a:t> </a:t>
            </a:r>
            <a:r>
              <a:rPr lang="ru-RU" sz="1600" dirty="0" err="1"/>
              <a:t>Калинівського</a:t>
            </a:r>
            <a:r>
              <a:rPr lang="ru-RU" sz="1600" dirty="0"/>
              <a:t> р-ну на </a:t>
            </a:r>
            <a:r>
              <a:rPr lang="ru-RU" sz="1600" dirty="0" err="1"/>
              <a:t>Вінничині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закінчення</a:t>
            </a:r>
            <a:r>
              <a:rPr lang="ru-RU" sz="1600" dirty="0"/>
              <a:t> </a:t>
            </a:r>
            <a:r>
              <a:rPr lang="ru-RU" sz="1600" dirty="0" err="1"/>
              <a:t>Івано-Франківської</a:t>
            </a:r>
            <a:r>
              <a:rPr lang="ru-RU" sz="1600" dirty="0"/>
              <a:t> с/ш № 5 вступив до </a:t>
            </a:r>
            <a:r>
              <a:rPr lang="ru-RU" sz="1600" dirty="0" err="1"/>
              <a:t>Чернівецького</a:t>
            </a:r>
            <a:r>
              <a:rPr lang="ru-RU" sz="1600" dirty="0"/>
              <a:t> </a:t>
            </a:r>
            <a:r>
              <a:rPr lang="ru-RU" sz="1600" dirty="0" err="1"/>
              <a:t>військового</a:t>
            </a:r>
            <a:r>
              <a:rPr lang="ru-RU" sz="1600" dirty="0"/>
              <a:t> училища, але </a:t>
            </a:r>
            <a:r>
              <a:rPr lang="ru-RU" sz="1600" dirty="0" err="1"/>
              <a:t>згодом</a:t>
            </a:r>
            <a:r>
              <a:rPr lang="ru-RU" sz="1600" dirty="0"/>
              <a:t> покинув </a:t>
            </a:r>
            <a:r>
              <a:rPr lang="ru-RU" sz="1600" dirty="0" err="1"/>
              <a:t>навчання</a:t>
            </a:r>
            <a:r>
              <a:rPr lang="ru-RU" sz="1600" dirty="0"/>
              <a:t> і вступив на факультет </a:t>
            </a:r>
            <a:r>
              <a:rPr lang="ru-RU" sz="1600" dirty="0" err="1"/>
              <a:t>журналістики</a:t>
            </a:r>
            <a:r>
              <a:rPr lang="ru-RU" sz="1600" dirty="0"/>
              <a:t> </a:t>
            </a:r>
            <a:r>
              <a:rPr lang="ru-RU" sz="1600" dirty="0" err="1"/>
              <a:t>Київського</a:t>
            </a:r>
            <a:r>
              <a:rPr lang="ru-RU" sz="1600" dirty="0"/>
              <a:t> </a:t>
            </a:r>
            <a:r>
              <a:rPr lang="ru-RU" sz="1600" dirty="0" err="1"/>
              <a:t>університету</a:t>
            </a:r>
            <a:r>
              <a:rPr lang="ru-RU" sz="1600" dirty="0"/>
              <a:t> </a:t>
            </a:r>
            <a:r>
              <a:rPr lang="ru-RU" sz="1600" dirty="0" err="1"/>
              <a:t>ім</a:t>
            </a:r>
            <a:r>
              <a:rPr lang="ru-RU" sz="1600" dirty="0"/>
              <a:t>. </a:t>
            </a:r>
            <a:r>
              <a:rPr lang="ru-RU" sz="1600" dirty="0" err="1"/>
              <a:t>Т.Шевченка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закінчив</a:t>
            </a:r>
            <a:r>
              <a:rPr lang="ru-RU" sz="1600" dirty="0"/>
              <a:t> 1964 року.</a:t>
            </a:r>
          </a:p>
          <a:p>
            <a:endParaRPr lang="ru-RU" sz="1600" dirty="0"/>
          </a:p>
          <a:p>
            <a:r>
              <a:rPr lang="ru-RU" sz="1600" dirty="0" err="1"/>
              <a:t>Понад</a:t>
            </a:r>
            <a:r>
              <a:rPr lang="ru-RU" sz="1600" dirty="0"/>
              <a:t> 20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працював</a:t>
            </a:r>
            <a:r>
              <a:rPr lang="ru-RU" sz="1600" dirty="0"/>
              <a:t> у </a:t>
            </a:r>
            <a:r>
              <a:rPr lang="ru-RU" sz="1600" dirty="0" err="1"/>
              <a:t>журналі</a:t>
            </a:r>
            <a:r>
              <a:rPr lang="ru-RU" sz="1600" dirty="0"/>
              <a:t> "</a:t>
            </a:r>
            <a:r>
              <a:rPr lang="ru-RU" sz="1600" dirty="0" err="1"/>
              <a:t>Перець</a:t>
            </a:r>
            <a:r>
              <a:rPr lang="ru-RU" sz="1600" dirty="0"/>
              <a:t>" —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фейлетоніста</a:t>
            </a:r>
            <a:r>
              <a:rPr lang="ru-RU" sz="1600" dirty="0"/>
              <a:t> до головного редактора. Лауреат </a:t>
            </a:r>
            <a:r>
              <a:rPr lang="ru-RU" sz="1600" dirty="0" err="1"/>
              <a:t>премій</a:t>
            </a:r>
            <a:r>
              <a:rPr lang="ru-RU" sz="1600" dirty="0"/>
              <a:t> </a:t>
            </a:r>
            <a:r>
              <a:rPr lang="ru-RU" sz="1600" dirty="0" err="1"/>
              <a:t>ім</a:t>
            </a:r>
            <a:r>
              <a:rPr lang="ru-RU" sz="1600" dirty="0"/>
              <a:t>. Остапа </a:t>
            </a:r>
            <a:r>
              <a:rPr lang="ru-RU" sz="1600" dirty="0" err="1"/>
              <a:t>Вишні</a:t>
            </a:r>
            <a:r>
              <a:rPr lang="ru-RU" sz="1600" dirty="0"/>
              <a:t>, </a:t>
            </a:r>
            <a:r>
              <a:rPr lang="ru-RU" sz="1600" dirty="0" err="1"/>
              <a:t>ім</a:t>
            </a:r>
            <a:r>
              <a:rPr lang="ru-RU" sz="1600" dirty="0"/>
              <a:t>. </a:t>
            </a:r>
            <a:r>
              <a:rPr lang="ru-RU" sz="1600" dirty="0" err="1"/>
              <a:t>І.Багряного</a:t>
            </a:r>
            <a:r>
              <a:rPr lang="ru-RU" sz="1600" dirty="0"/>
              <a:t>, </a:t>
            </a:r>
            <a:r>
              <a:rPr lang="ru-RU" sz="1600" dirty="0" err="1"/>
              <a:t>ім</a:t>
            </a:r>
            <a:r>
              <a:rPr lang="ru-RU" sz="1600" dirty="0"/>
              <a:t>. </a:t>
            </a:r>
            <a:r>
              <a:rPr lang="ru-RU" sz="1600" dirty="0" err="1"/>
              <a:t>О.Гончара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найвідоміших</a:t>
            </a:r>
            <a:r>
              <a:rPr lang="ru-RU" sz="1600" dirty="0"/>
              <a:t> книг </a:t>
            </a:r>
            <a:r>
              <a:rPr lang="ru-RU" sz="1600" dirty="0" err="1"/>
              <a:t>письменника</a:t>
            </a:r>
            <a:r>
              <a:rPr lang="ru-RU" sz="1600" dirty="0"/>
              <a:t>: </a:t>
            </a:r>
            <a:r>
              <a:rPr lang="ru-RU" sz="1600" dirty="0" err="1"/>
              <a:t>повість</a:t>
            </a:r>
            <a:r>
              <a:rPr lang="ru-RU" sz="1600" dirty="0"/>
              <a:t> "</a:t>
            </a:r>
            <a:r>
              <a:rPr lang="ru-RU" sz="1600" dirty="0" err="1"/>
              <a:t>Голубий</a:t>
            </a:r>
            <a:r>
              <a:rPr lang="ru-RU" sz="1600" dirty="0"/>
              <a:t> </a:t>
            </a:r>
            <a:r>
              <a:rPr lang="ru-RU" sz="1600" dirty="0" err="1"/>
              <a:t>апендицит</a:t>
            </a:r>
            <a:r>
              <a:rPr lang="ru-RU" sz="1600" dirty="0"/>
              <a:t>" (за яку і автор, і </a:t>
            </a:r>
            <a:r>
              <a:rPr lang="ru-RU" sz="1600" dirty="0" err="1"/>
              <a:t>редакція</a:t>
            </a:r>
            <a:r>
              <a:rPr lang="ru-RU" sz="1600" dirty="0"/>
              <a:t> журналу "Прапор"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піддані</a:t>
            </a:r>
            <a:r>
              <a:rPr lang="ru-RU" sz="1600" dirty="0"/>
              <a:t> </a:t>
            </a:r>
            <a:r>
              <a:rPr lang="ru-RU" sz="1600" dirty="0" err="1"/>
              <a:t>компартійній</a:t>
            </a:r>
            <a:r>
              <a:rPr lang="ru-RU" sz="1600" dirty="0"/>
              <a:t> </a:t>
            </a:r>
            <a:r>
              <a:rPr lang="ru-RU" sz="1600" dirty="0" err="1"/>
              <a:t>критиці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 й у </a:t>
            </a:r>
            <a:r>
              <a:rPr lang="ru-RU" sz="1600" dirty="0" err="1"/>
              <a:t>московській</a:t>
            </a:r>
            <a:r>
              <a:rPr lang="ru-RU" sz="1600" dirty="0"/>
              <a:t> "</a:t>
            </a:r>
            <a:r>
              <a:rPr lang="ru-RU" sz="1600" dirty="0" err="1"/>
              <a:t>Правді</a:t>
            </a:r>
            <a:r>
              <a:rPr lang="ru-RU" sz="1600" dirty="0"/>
              <a:t>"); книги </a:t>
            </a:r>
            <a:r>
              <a:rPr lang="ru-RU" sz="1600" dirty="0" err="1"/>
              <a:t>гумору</a:t>
            </a:r>
            <a:r>
              <a:rPr lang="ru-RU" sz="1600" dirty="0"/>
              <a:t> та </a:t>
            </a:r>
            <a:r>
              <a:rPr lang="ru-RU" sz="1600" dirty="0" err="1"/>
              <a:t>сатири</a:t>
            </a:r>
            <a:r>
              <a:rPr lang="ru-RU" sz="1600" dirty="0"/>
              <a:t> "Портрет </a:t>
            </a:r>
            <a:r>
              <a:rPr lang="ru-RU" sz="1600" dirty="0" err="1"/>
              <a:t>ідеала</a:t>
            </a:r>
            <a:r>
              <a:rPr lang="ru-RU" sz="1600" dirty="0"/>
              <a:t>", "</a:t>
            </a:r>
            <a:r>
              <a:rPr lang="ru-RU" sz="1600" dirty="0" err="1"/>
              <a:t>Сіамський</a:t>
            </a:r>
            <a:r>
              <a:rPr lang="ru-RU" sz="1600" dirty="0"/>
              <a:t> слон", "</a:t>
            </a:r>
            <a:r>
              <a:rPr lang="ru-RU" sz="1600" dirty="0" err="1"/>
              <a:t>Веселі</a:t>
            </a:r>
            <a:r>
              <a:rPr lang="ru-RU" sz="1600" dirty="0"/>
              <a:t> </a:t>
            </a:r>
            <a:r>
              <a:rPr lang="ru-RU" sz="1600" dirty="0" err="1"/>
              <a:t>поради</a:t>
            </a:r>
            <a:r>
              <a:rPr lang="ru-RU" sz="1600" dirty="0"/>
              <a:t>", "</a:t>
            </a:r>
            <a:r>
              <a:rPr lang="ru-RU" sz="1600" dirty="0" err="1"/>
              <a:t>Між</a:t>
            </a:r>
            <a:r>
              <a:rPr lang="ru-RU" sz="1600" dirty="0"/>
              <a:t> нами </a:t>
            </a:r>
            <a:r>
              <a:rPr lang="ru-RU" sz="1600" dirty="0" err="1"/>
              <a:t>кажучи</a:t>
            </a:r>
            <a:r>
              <a:rPr lang="ru-RU" sz="1600" dirty="0"/>
              <a:t>", "</a:t>
            </a:r>
            <a:r>
              <a:rPr lang="ru-RU" sz="1600" dirty="0" err="1"/>
              <a:t>Сповідь</a:t>
            </a:r>
            <a:r>
              <a:rPr lang="ru-RU" sz="1600" dirty="0"/>
              <a:t> старого холостяка", "Як </a:t>
            </a:r>
            <a:r>
              <a:rPr lang="ru-RU" sz="1600" dirty="0" err="1"/>
              <a:t>доглядати</a:t>
            </a:r>
            <a:r>
              <a:rPr lang="ru-RU" sz="1600" dirty="0"/>
              <a:t> Зевса", "</a:t>
            </a:r>
            <a:r>
              <a:rPr lang="ru-RU" sz="1600" dirty="0" err="1"/>
              <a:t>Українські</a:t>
            </a:r>
            <a:r>
              <a:rPr lang="ru-RU" sz="1600" dirty="0"/>
              <a:t> колобки" та </a:t>
            </a:r>
            <a:r>
              <a:rPr lang="ru-RU" sz="1600" dirty="0" err="1"/>
              <a:t>ін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 err="1"/>
              <a:t>Сатиричні</a:t>
            </a:r>
            <a:r>
              <a:rPr lang="ru-RU" sz="1600" dirty="0"/>
              <a:t> </a:t>
            </a:r>
            <a:r>
              <a:rPr lang="ru-RU" sz="1600" dirty="0" err="1"/>
              <a:t>романи</a:t>
            </a:r>
            <a:r>
              <a:rPr lang="ru-RU" sz="1600" dirty="0"/>
              <a:t>: "Аристократ" </a:t>
            </a:r>
            <a:r>
              <a:rPr lang="ru-RU" sz="1600" dirty="0" err="1"/>
              <a:t>із</a:t>
            </a:r>
            <a:r>
              <a:rPr lang="ru-RU" sz="1600" dirty="0"/>
              <a:t> Вапнярки" (написаний 1973, </a:t>
            </a:r>
            <a:r>
              <a:rPr lang="ru-RU" sz="1600" dirty="0" err="1"/>
              <a:t>опублікований</a:t>
            </a:r>
            <a:r>
              <a:rPr lang="ru-RU" sz="1600" dirty="0"/>
              <a:t> 1979 р.), "</a:t>
            </a:r>
            <a:r>
              <a:rPr lang="ru-RU" sz="1600" dirty="0" err="1"/>
              <a:t>Претенденти</a:t>
            </a:r>
            <a:r>
              <a:rPr lang="ru-RU" sz="1600" dirty="0"/>
              <a:t> на папаху" (1983), "</a:t>
            </a:r>
            <a:r>
              <a:rPr lang="ru-RU" sz="1600" dirty="0" err="1"/>
              <a:t>Вавілон</a:t>
            </a:r>
            <a:r>
              <a:rPr lang="ru-RU" sz="1600" dirty="0"/>
              <a:t> на </a:t>
            </a:r>
            <a:r>
              <a:rPr lang="ru-RU" sz="1600" dirty="0" err="1"/>
              <a:t>Ґудзоні</a:t>
            </a:r>
            <a:r>
              <a:rPr lang="ru-RU" sz="1600" dirty="0"/>
              <a:t>" (1985), "Я хочу до моря" (1974, </a:t>
            </a:r>
            <a:r>
              <a:rPr lang="ru-RU" sz="1600" dirty="0" err="1"/>
              <a:t>знятий</a:t>
            </a:r>
            <a:r>
              <a:rPr lang="ru-RU" sz="1600" dirty="0"/>
              <a:t> з </a:t>
            </a:r>
            <a:r>
              <a:rPr lang="ru-RU" sz="1600" dirty="0" err="1"/>
              <a:t>друку</a:t>
            </a:r>
            <a:r>
              <a:rPr lang="ru-RU" sz="1600" dirty="0"/>
              <a:t>, </a:t>
            </a:r>
            <a:r>
              <a:rPr lang="ru-RU" sz="1600" dirty="0" err="1"/>
              <a:t>опублікований</a:t>
            </a:r>
            <a:r>
              <a:rPr lang="ru-RU" sz="1600" dirty="0"/>
              <a:t> 1989 р.), "Дари </a:t>
            </a:r>
            <a:r>
              <a:rPr lang="ru-RU" sz="1600" dirty="0" err="1"/>
              <a:t>піґмеїв</a:t>
            </a:r>
            <a:r>
              <a:rPr lang="ru-RU" sz="1600" dirty="0"/>
              <a:t>" (2005), "</a:t>
            </a:r>
            <a:r>
              <a:rPr lang="ru-RU" sz="1600" dirty="0" err="1"/>
              <a:t>Примхи</a:t>
            </a:r>
            <a:r>
              <a:rPr lang="ru-RU" sz="1600" dirty="0"/>
              <a:t> </a:t>
            </a:r>
            <a:r>
              <a:rPr lang="ru-RU" sz="1600" dirty="0" err="1"/>
              <a:t>долі</a:t>
            </a:r>
            <a:r>
              <a:rPr lang="ru-RU" sz="1600" dirty="0"/>
              <a:t>" (2006), "</a:t>
            </a:r>
            <a:r>
              <a:rPr lang="ru-RU" sz="1600" dirty="0" err="1"/>
              <a:t>Золотий</a:t>
            </a:r>
            <a:r>
              <a:rPr lang="ru-RU" sz="1600" dirty="0"/>
              <a:t> скарабей" (2007), "Ремезове болото" (2007), "</a:t>
            </a:r>
            <a:r>
              <a:rPr lang="ru-RU" sz="1600" dirty="0" err="1"/>
              <a:t>Гроші</a:t>
            </a:r>
            <a:r>
              <a:rPr lang="ru-RU" sz="1600" dirty="0"/>
              <a:t> з неба" (2009), "Твори" (в 2 т., 1986), "Твори" (в 7 т., 2006).</a:t>
            </a:r>
          </a:p>
        </p:txBody>
      </p:sp>
    </p:spTree>
    <p:extLst>
      <p:ext uri="{BB962C8B-B14F-4D97-AF65-F5344CB8AC3E}">
        <p14:creationId xmlns:p14="http://schemas.microsoft.com/office/powerpoint/2010/main" val="63967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2A7A1C-C455-45E2-AB36-0753DF4E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5" y="-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124F73-347E-429B-9995-5AD0F6C8EF42}"/>
              </a:ext>
            </a:extLst>
          </p:cNvPr>
          <p:cNvSpPr/>
          <p:nvPr/>
        </p:nvSpPr>
        <p:spPr>
          <a:xfrm>
            <a:off x="5419710" y="146880"/>
            <a:ext cx="42502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Бонковський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Денис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B11AFD-8C76-44CC-9CD1-C4D24F2FA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97" y="4809987"/>
            <a:ext cx="1889924" cy="188992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370842-366D-44EB-9FCB-BA660D0E195A}"/>
              </a:ext>
            </a:extLst>
          </p:cNvPr>
          <p:cNvSpPr/>
          <p:nvPr/>
        </p:nvSpPr>
        <p:spPr>
          <a:xfrm>
            <a:off x="411334" y="363318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16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-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21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Дениса </a:t>
            </a:r>
            <a:r>
              <a:rPr lang="uk-UA" sz="20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Бонковського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(1816-1869)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5E8364-4AB1-4BFB-BE72-668441495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9" y="-1"/>
            <a:ext cx="438912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61799F-E231-404B-8C5F-0D8242D8519C}"/>
              </a:ext>
            </a:extLst>
          </p:cNvPr>
          <p:cNvSpPr/>
          <p:nvPr/>
        </p:nvSpPr>
        <p:spPr>
          <a:xfrm>
            <a:off x="3278258" y="790601"/>
            <a:ext cx="83337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БОНКОВСЬКИЙ ДЕНИС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народився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16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квітня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1816 р. в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містечку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Вороновиця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нині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смт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Вінницького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району).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За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походженням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поляк. В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літературних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джерелах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зустрічаються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також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транскрипції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його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прізвища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Боньковський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Баньковський,Бончковський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ім’я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Діонісій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Працював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тривалий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час у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державних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судових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органах. У 1834—1838 роках служив канцеляристом у Новгород-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Волинському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земському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суді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у 1838 р. – канцеляристом в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Радомисльському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земському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суді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Від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1838 року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був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секретарем у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канцелярії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київського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цивільного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губернатора. У 1850-60-х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рр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. жив у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Бердичеві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Поклав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музику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вірші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Т.Шевченка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«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Нащо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мені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чорні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брови», І.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Завадського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«Де шлях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чорний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», К.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Думитрашка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«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Чорнії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брови,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карії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очі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» та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ін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Поетичні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й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музичні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твори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Бонковського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друкувалися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в 19—20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століттях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низці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видань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Серед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них – «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Пісні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романси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українських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поетів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» (1956), «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Українською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музою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натхненні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» (1971), «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Пісні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літературного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походження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» (1978).</a:t>
            </a:r>
          </a:p>
          <a:p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Переклав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українською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польської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мови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поему «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Пісня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про нашу землю»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В.Поля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(1860),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твір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«Заверуха.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Українська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повість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» Т.-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А.Олізаровського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Пісні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романси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Д.Бонковського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входили і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входять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до репертуару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багатьох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відомих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музичних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колективів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виконавців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сучасності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серед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І.Козловський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Б.Гмиря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Д.Гнатюк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К.Огнєвий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О.Петрусенко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А.Солов’яненко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квартет «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Явір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», хор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ім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Г.Вірьовки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ансамбль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Російської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Радянської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Арміі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ім.Александрова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В.Гришко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К.Цісик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О.Малінін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В.Степова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М.Басков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Я.Євдокимов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брати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Томіленки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ін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Автор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дослідження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«Про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музику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народних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пісень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» (1869), в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якій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охарактеризував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особливості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українського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музичного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фольклору.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BC6031-1F28-47BA-8A0B-7849704CE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17" y="491634"/>
            <a:ext cx="2284547" cy="30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430FF3-2AAA-4EA1-975D-7A5C74AA7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608E1C-18B8-43F3-8D4E-24CB9F317EFA}"/>
              </a:ext>
            </a:extLst>
          </p:cNvPr>
          <p:cNvSpPr/>
          <p:nvPr/>
        </p:nvSpPr>
        <p:spPr>
          <a:xfrm>
            <a:off x="411334" y="363318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25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-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Юрія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Бадзя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(1936-2018)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BF1232-F127-479E-998F-99D5739460B0}"/>
              </a:ext>
            </a:extLst>
          </p:cNvPr>
          <p:cNvSpPr/>
          <p:nvPr/>
        </p:nvSpPr>
        <p:spPr>
          <a:xfrm>
            <a:off x="6239031" y="146880"/>
            <a:ext cx="2611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Бадзь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Юрій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EB6377-4BAA-4F20-9C2F-47079AD4C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69" y="4865613"/>
            <a:ext cx="1889924" cy="18899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0DB4F4-FFAD-4213-9346-367B45D52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45E301-2DFB-4469-B34A-5C7C372788E8}"/>
              </a:ext>
            </a:extLst>
          </p:cNvPr>
          <p:cNvSpPr/>
          <p:nvPr/>
        </p:nvSpPr>
        <p:spPr>
          <a:xfrm>
            <a:off x="4356370" y="3856164"/>
            <a:ext cx="6096000" cy="3200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F7E733-4B53-43DB-A27C-CDA2B2ACF4F7}"/>
              </a:ext>
            </a:extLst>
          </p:cNvPr>
          <p:cNvSpPr/>
          <p:nvPr/>
        </p:nvSpPr>
        <p:spPr>
          <a:xfrm>
            <a:off x="3357632" y="940091"/>
            <a:ext cx="8614912" cy="66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БАДЗЬО ЮРІЙ ВАСИЛЬОВИЧ (нар. 25.04 1936, с.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Копинівці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Мукачівського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р-ну,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Закарпатської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обл. – п. 1.09.2018,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Літературознавець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мислитель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ідеолог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національно-визвольного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національно-політичних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Радянському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Союзі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незалежній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автор трактату “Право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дисидент-політв΄язень</a:t>
            </a:r>
            <a:r>
              <a:rPr lang="ru-RU" sz="1300" b="1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Народився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багатодітній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селянській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родині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. У 1958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закінчив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українське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відділення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філологічного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факультету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Ужгородського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університету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, в 1964 –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аспірантуру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Інституту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літератури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АН УРСР. Три роки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працював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учителем, директором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школи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в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закарпатських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селах. З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кінця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1961 –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аспірант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потім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співробітник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Інституту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літератури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АН УРСР. З перших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місяців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перебування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в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Києві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Б.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веде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активну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наукову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і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громадську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діяльність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–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опублікував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низку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масштабних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літературознавчих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статей,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які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дістали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відгук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пресі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; у 1961-64 – член Ради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київського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 Клубу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творчої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молоді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 –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першої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в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Україні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неформальної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організації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національно-патріотичного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напрямку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періоду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хрущовської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“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відлиги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”. 1964 р.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одружився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зі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Світланою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Кириченко. Син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Сергій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, дочка Богдана.</a:t>
            </a:r>
          </a:p>
          <a:p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У 1972 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відповідь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на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нову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хвилю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політичних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арештів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Б.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розпочинає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писати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трактат “Право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жити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” –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фундаментальну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політологічну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роботу про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тоталітарні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засади “реального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соціалізму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” та про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національно-політичне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становище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українського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народу 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складі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СРСР. 23.04.1979, Б.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заарештований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19–21.12.1979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відбувся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суд над Б., на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який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не допустили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нікого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крім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“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спецпубліки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”. Б.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інкримінували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рукопис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“Права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жити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”,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зберігання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і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розповсюдження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виданої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Львові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в 1937 “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Програми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асиміляції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українців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і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білорусів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Польщі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”,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машинопис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М. Руденка “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Економічні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монологи”. 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Засуджений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Київським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міським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судом на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максимальний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термін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– 7 р.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таборів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суворого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режиму і 5 р.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заслання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Верховний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суд УРСР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залишив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вирок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силі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. 21.03.1980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прибув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етапом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табір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ЖХ-385/3-5, сел. Барашево 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Мордовії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b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Звільнений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з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ініціативи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влади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в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</a:rPr>
              <a:t>грудні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1988.</a:t>
            </a:r>
            <a:b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проголошення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повернула Б.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вилучений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1979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рукопис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“Права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”. У 1996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вийшов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окремою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моноґрафією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1999 р. за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книжку Б.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присуджена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премія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Фундації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Омеляна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Тетяни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Антоновичів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26.11.2006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нагороджений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орденом „За заслуги” ІІІ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16.01.2009 – ІІ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Помер 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похований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 Байковому </a:t>
            </a:r>
            <a:r>
              <a:rPr lang="ru-RU" sz="1300" spc="15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цвинтарі</a:t>
            </a:r>
            <a:r>
              <a:rPr lang="ru-RU" sz="1300" spc="1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350" spc="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350" spc="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350" spc="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350" spc="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06A51A-F38A-44E5-920D-9012CB7C5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69" y="968127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CB7FE9-7AE1-4D95-9CD5-92A933EC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E49A8D-B747-46AA-9AEA-6E92B1A69A2B}"/>
              </a:ext>
            </a:extLst>
          </p:cNvPr>
          <p:cNvSpPr/>
          <p:nvPr/>
        </p:nvSpPr>
        <p:spPr>
          <a:xfrm>
            <a:off x="4996740" y="146880"/>
            <a:ext cx="5096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Єндик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Ростислав-Роман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B7C035-7FA0-4984-B052-11DF2F0CBB45}"/>
              </a:ext>
            </a:extLst>
          </p:cNvPr>
          <p:cNvSpPr/>
          <p:nvPr/>
        </p:nvSpPr>
        <p:spPr>
          <a:xfrm>
            <a:off x="411334" y="363318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28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- 120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Ростислава </a:t>
            </a:r>
            <a:r>
              <a:rPr lang="uk-UA" sz="20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Єндика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(1906-1974)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FF3275-6DBE-4253-8141-A7A417A8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40" y="1052559"/>
            <a:ext cx="1952625" cy="23431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768F9-9B3E-4B2F-803B-5E059C9F66F0}"/>
              </a:ext>
            </a:extLst>
          </p:cNvPr>
          <p:cNvSpPr/>
          <p:nvPr/>
        </p:nvSpPr>
        <p:spPr>
          <a:xfrm>
            <a:off x="3340963" y="1217140"/>
            <a:ext cx="81257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ЄНДИК РОСТИСЛАВ-РОМАН (</a:t>
            </a:r>
            <a:r>
              <a:rPr lang="ru-RU" sz="1400" b="1" dirty="0" err="1"/>
              <a:t>псевдоніми</a:t>
            </a:r>
            <a:r>
              <a:rPr lang="ru-RU" sz="1400" b="1" dirty="0"/>
              <a:t> – Роман </a:t>
            </a:r>
            <a:r>
              <a:rPr lang="ru-RU" sz="1400" b="1" dirty="0" err="1"/>
              <a:t>Дмитрович</a:t>
            </a:r>
            <a:r>
              <a:rPr lang="ru-RU" sz="1400" b="1" dirty="0"/>
              <a:t>, </a:t>
            </a:r>
            <a:r>
              <a:rPr lang="ru-RU" sz="1400" b="1" dirty="0" err="1"/>
              <a:t>Роєн</a:t>
            </a:r>
            <a:r>
              <a:rPr lang="ru-RU" sz="1400" b="1" dirty="0"/>
              <a:t>; 28.04.1906–16.02.1974) – антрополог, педагог, поет, </a:t>
            </a:r>
            <a:r>
              <a:rPr lang="ru-RU" sz="1400" b="1" dirty="0" err="1"/>
              <a:t>прозаїк</a:t>
            </a:r>
            <a:r>
              <a:rPr lang="ru-RU" sz="1400" b="1" dirty="0"/>
              <a:t>, </a:t>
            </a:r>
            <a:r>
              <a:rPr lang="ru-RU" sz="1400" b="1" dirty="0" err="1"/>
              <a:t>публіцист</a:t>
            </a:r>
            <a:r>
              <a:rPr lang="ru-RU" sz="1400" b="1" dirty="0"/>
              <a:t>, </a:t>
            </a:r>
            <a:r>
              <a:rPr lang="ru-RU" sz="1400" b="1" dirty="0" err="1"/>
              <a:t>журналіст</a:t>
            </a:r>
            <a:r>
              <a:rPr lang="ru-RU" sz="1400" b="1" dirty="0"/>
              <a:t>, </a:t>
            </a:r>
            <a:r>
              <a:rPr lang="ru-RU" sz="1400" b="1" dirty="0" err="1"/>
              <a:t>громадський</a:t>
            </a:r>
            <a:r>
              <a:rPr lang="ru-RU" sz="1400" b="1" dirty="0"/>
              <a:t> та </a:t>
            </a:r>
            <a:r>
              <a:rPr lang="ru-RU" sz="1400" b="1" dirty="0" err="1"/>
              <a:t>політичний</a:t>
            </a:r>
            <a:r>
              <a:rPr lang="ru-RU" sz="1400" b="1" dirty="0"/>
              <a:t> </a:t>
            </a:r>
            <a:r>
              <a:rPr lang="ru-RU" sz="1400" b="1" dirty="0" err="1"/>
              <a:t>діяч</a:t>
            </a:r>
            <a:r>
              <a:rPr lang="ru-RU" sz="1400" b="1" dirty="0"/>
              <a:t>. </a:t>
            </a:r>
            <a:r>
              <a:rPr lang="ru-RU" sz="1400" b="1" dirty="0" err="1"/>
              <a:t>Професор</a:t>
            </a:r>
            <a:r>
              <a:rPr lang="ru-RU" sz="1400" b="1" dirty="0"/>
              <a:t>, </a:t>
            </a:r>
            <a:r>
              <a:rPr lang="ru-RU" sz="1400" b="1" dirty="0" err="1"/>
              <a:t>дійсний</a:t>
            </a:r>
            <a:r>
              <a:rPr lang="ru-RU" sz="1400" b="1" dirty="0"/>
              <a:t> член </a:t>
            </a:r>
            <a:r>
              <a:rPr lang="ru-RU" sz="1400" b="1" dirty="0" err="1"/>
              <a:t>Наукового</a:t>
            </a:r>
            <a:r>
              <a:rPr lang="ru-RU" sz="1400" b="1" dirty="0"/>
              <a:t> </a:t>
            </a:r>
            <a:r>
              <a:rPr lang="ru-RU" sz="1400" b="1" dirty="0" err="1"/>
              <a:t>товариства</a:t>
            </a:r>
            <a:r>
              <a:rPr lang="ru-RU" sz="1400" b="1" dirty="0"/>
              <a:t> </a:t>
            </a:r>
            <a:r>
              <a:rPr lang="ru-RU" sz="1400" b="1" dirty="0" err="1"/>
              <a:t>імені</a:t>
            </a:r>
            <a:r>
              <a:rPr lang="ru-RU" sz="1400" b="1" dirty="0"/>
              <a:t> Шевченка (1933)</a:t>
            </a:r>
            <a:r>
              <a:rPr lang="ru-RU" sz="1400" dirty="0"/>
              <a:t>. </a:t>
            </a:r>
            <a:r>
              <a:rPr lang="ru-RU" sz="1400" dirty="0" err="1"/>
              <a:t>Народився</a:t>
            </a:r>
            <a:r>
              <a:rPr lang="ru-RU" sz="1400" dirty="0"/>
              <a:t> в с. </a:t>
            </a:r>
            <a:r>
              <a:rPr lang="ru-RU" sz="1400" dirty="0" err="1"/>
              <a:t>Залуччя</a:t>
            </a:r>
            <a:r>
              <a:rPr lang="ru-RU" sz="1400" dirty="0"/>
              <a:t> (</a:t>
            </a:r>
            <a:r>
              <a:rPr lang="ru-RU" sz="1400" dirty="0" err="1"/>
              <a:t>нині</a:t>
            </a:r>
            <a:r>
              <a:rPr lang="ru-RU" sz="1400" dirty="0"/>
              <a:t> село </a:t>
            </a:r>
            <a:r>
              <a:rPr lang="ru-RU" sz="1400" dirty="0" err="1"/>
              <a:t>Коломийського</a:t>
            </a:r>
            <a:r>
              <a:rPr lang="ru-RU" sz="1400" dirty="0"/>
              <a:t> р-ну </a:t>
            </a:r>
            <a:r>
              <a:rPr lang="ru-RU" sz="1400" dirty="0" err="1"/>
              <a:t>Івано</a:t>
            </a:r>
            <a:r>
              <a:rPr lang="ru-RU" sz="1400" dirty="0"/>
              <a:t>-Франк. обл.) в </a:t>
            </a:r>
            <a:r>
              <a:rPr lang="ru-RU" sz="1400" dirty="0" err="1"/>
              <a:t>родині</a:t>
            </a:r>
            <a:r>
              <a:rPr lang="ru-RU" sz="1400" dirty="0"/>
              <a:t> </a:t>
            </a:r>
            <a:r>
              <a:rPr lang="ru-RU" sz="1400" dirty="0" err="1"/>
              <a:t>вчителя</a:t>
            </a:r>
            <a:r>
              <a:rPr lang="ru-RU" sz="1400" dirty="0"/>
              <a:t>. В 1920-х </a:t>
            </a:r>
            <a:r>
              <a:rPr lang="ru-RU" sz="1400" dirty="0" err="1"/>
              <a:t>рр</a:t>
            </a:r>
            <a:r>
              <a:rPr lang="ru-RU" sz="1400" dirty="0"/>
              <a:t>. </a:t>
            </a:r>
            <a:r>
              <a:rPr lang="ru-RU" sz="1400" dirty="0" err="1"/>
              <a:t>вчився</a:t>
            </a:r>
            <a:r>
              <a:rPr lang="ru-RU" sz="1400" dirty="0"/>
              <a:t> в </a:t>
            </a:r>
            <a:r>
              <a:rPr lang="ru-RU" sz="1400" dirty="0" err="1"/>
              <a:t>Коломийській</a:t>
            </a:r>
            <a:r>
              <a:rPr lang="ru-RU" sz="1400" dirty="0"/>
              <a:t> г-</a:t>
            </a:r>
            <a:r>
              <a:rPr lang="ru-RU" sz="1400" dirty="0" err="1"/>
              <a:t>зії</a:t>
            </a:r>
            <a:r>
              <a:rPr lang="ru-RU" sz="1400" dirty="0"/>
              <a:t>, </a:t>
            </a:r>
            <a:r>
              <a:rPr lang="ru-RU" sz="1400" dirty="0" err="1"/>
              <a:t>згодом</a:t>
            </a:r>
            <a:r>
              <a:rPr lang="ru-RU" sz="1400" dirty="0"/>
              <a:t> – на </a:t>
            </a:r>
            <a:r>
              <a:rPr lang="ru-RU" sz="1400" dirty="0" err="1"/>
              <a:t>антропологічному</a:t>
            </a:r>
            <a:r>
              <a:rPr lang="ru-RU" sz="1400" dirty="0"/>
              <a:t> </a:t>
            </a:r>
            <a:r>
              <a:rPr lang="ru-RU" sz="1400" dirty="0" err="1"/>
              <a:t>відділенні</a:t>
            </a:r>
            <a:r>
              <a:rPr lang="ru-RU" sz="1400" dirty="0"/>
              <a:t> </a:t>
            </a:r>
            <a:r>
              <a:rPr lang="ru-RU" sz="1400" dirty="0" err="1"/>
              <a:t>Львівського</a:t>
            </a:r>
            <a:r>
              <a:rPr lang="ru-RU" sz="1400" dirty="0"/>
              <a:t> ун-ту, </a:t>
            </a:r>
            <a:r>
              <a:rPr lang="ru-RU" sz="1400" dirty="0" err="1"/>
              <a:t>продовжив</a:t>
            </a:r>
            <a:r>
              <a:rPr lang="ru-RU" sz="1400" dirty="0"/>
              <a:t> </a:t>
            </a:r>
            <a:r>
              <a:rPr lang="ru-RU" sz="1400" dirty="0" err="1"/>
              <a:t>навчання</a:t>
            </a:r>
            <a:r>
              <a:rPr lang="ru-RU" sz="1400" dirty="0"/>
              <a:t> в </a:t>
            </a:r>
            <a:r>
              <a:rPr lang="ru-RU" sz="1400" dirty="0" err="1"/>
              <a:t>Берлінському</a:t>
            </a:r>
            <a:r>
              <a:rPr lang="ru-RU" sz="1400" dirty="0"/>
              <a:t> </a:t>
            </a:r>
            <a:r>
              <a:rPr lang="ru-RU" sz="1400" dirty="0" err="1"/>
              <a:t>ун-ті</a:t>
            </a:r>
            <a:r>
              <a:rPr lang="ru-RU" sz="1400" dirty="0"/>
              <a:t>. В </a:t>
            </a:r>
            <a:r>
              <a:rPr lang="ru-RU" sz="1400" dirty="0" err="1"/>
              <a:t>передвоєнні</a:t>
            </a:r>
            <a:r>
              <a:rPr lang="ru-RU" sz="1400" dirty="0"/>
              <a:t> роки жив у </a:t>
            </a:r>
            <a:r>
              <a:rPr lang="ru-RU" sz="1400" dirty="0" err="1"/>
              <a:t>Львові</a:t>
            </a:r>
            <a:r>
              <a:rPr lang="ru-RU" sz="1400" dirty="0"/>
              <a:t> та на </a:t>
            </a:r>
            <a:r>
              <a:rPr lang="ru-RU" sz="1400" dirty="0" err="1"/>
              <a:t>Гуцульщині</a:t>
            </a:r>
            <a:r>
              <a:rPr lang="ru-RU" sz="1400" dirty="0"/>
              <a:t>, </a:t>
            </a:r>
            <a:r>
              <a:rPr lang="ru-RU" sz="1400" dirty="0" err="1"/>
              <a:t>гуцульському</a:t>
            </a:r>
            <a:r>
              <a:rPr lang="ru-RU" sz="1400" dirty="0"/>
              <a:t> краю </a:t>
            </a:r>
            <a:r>
              <a:rPr lang="ru-RU" sz="1400" dirty="0" err="1"/>
              <a:t>присвятив</a:t>
            </a:r>
            <a:r>
              <a:rPr lang="ru-RU" sz="1400" dirty="0"/>
              <a:t> </a:t>
            </a:r>
            <a:r>
              <a:rPr lang="ru-RU" sz="1400" dirty="0" err="1"/>
              <a:t>зб</a:t>
            </a:r>
            <a:r>
              <a:rPr lang="ru-RU" sz="1400" dirty="0"/>
              <a:t>. новел "</a:t>
            </a:r>
            <a:r>
              <a:rPr lang="ru-RU" sz="1400" dirty="0" err="1"/>
              <a:t>Регіт</a:t>
            </a:r>
            <a:r>
              <a:rPr lang="ru-RU" sz="1400" dirty="0"/>
              <a:t> </a:t>
            </a:r>
            <a:r>
              <a:rPr lang="ru-RU" sz="1400" dirty="0" err="1"/>
              <a:t>Арідника</a:t>
            </a:r>
            <a:r>
              <a:rPr lang="ru-RU" sz="1400" dirty="0"/>
              <a:t>" (1937). Як </a:t>
            </a:r>
            <a:r>
              <a:rPr lang="ru-RU" sz="1400" dirty="0" err="1"/>
              <a:t>публіцист</a:t>
            </a:r>
            <a:r>
              <a:rPr lang="ru-RU" sz="1400" dirty="0"/>
              <a:t> </a:t>
            </a:r>
            <a:r>
              <a:rPr lang="ru-RU" sz="1400" dirty="0" err="1"/>
              <a:t>друкувався</a:t>
            </a:r>
            <a:r>
              <a:rPr lang="ru-RU" sz="1400" dirty="0"/>
              <a:t> у "</a:t>
            </a:r>
            <a:r>
              <a:rPr lang="ru-RU" sz="1400" dirty="0" err="1"/>
              <a:t>Вістнику</a:t>
            </a:r>
            <a:r>
              <a:rPr lang="ru-RU" sz="1400" dirty="0"/>
              <a:t>" </a:t>
            </a:r>
            <a:r>
              <a:rPr lang="ru-RU" sz="1400" dirty="0" err="1"/>
              <a:t>Д.Донцова</a:t>
            </a:r>
            <a:r>
              <a:rPr lang="ru-RU" sz="1400" dirty="0"/>
              <a:t>, </a:t>
            </a:r>
            <a:r>
              <a:rPr lang="ru-RU" sz="1400" dirty="0" err="1"/>
              <a:t>видав</a:t>
            </a:r>
            <a:r>
              <a:rPr lang="ru-RU" sz="1400" dirty="0"/>
              <a:t> книгу про </a:t>
            </a:r>
            <a:r>
              <a:rPr lang="ru-RU" sz="1400" dirty="0" err="1"/>
              <a:t>А.Гітлера</a:t>
            </a:r>
            <a:r>
              <a:rPr lang="ru-RU" sz="1400" dirty="0"/>
              <a:t> (1934), </a:t>
            </a:r>
            <a:r>
              <a:rPr lang="ru-RU" sz="1400" dirty="0" err="1"/>
              <a:t>збірку</a:t>
            </a:r>
            <a:r>
              <a:rPr lang="ru-RU" sz="1400" dirty="0"/>
              <a:t> </a:t>
            </a:r>
            <a:r>
              <a:rPr lang="ru-RU" sz="1400" dirty="0" err="1"/>
              <a:t>оповідань</a:t>
            </a:r>
            <a:r>
              <a:rPr lang="ru-RU" sz="1400" dirty="0"/>
              <a:t> про О. </a:t>
            </a:r>
            <a:r>
              <a:rPr lang="ru-RU" sz="1400" dirty="0" err="1"/>
              <a:t>Довбуша</a:t>
            </a:r>
            <a:r>
              <a:rPr lang="ru-RU" sz="1400" dirty="0"/>
              <a:t> "</a:t>
            </a:r>
            <a:r>
              <a:rPr lang="ru-RU" sz="1400" dirty="0" err="1"/>
              <a:t>Проклін</a:t>
            </a:r>
            <a:r>
              <a:rPr lang="ru-RU" sz="1400" dirty="0"/>
              <a:t> </a:t>
            </a:r>
            <a:r>
              <a:rPr lang="ru-RU" sz="1400" dirty="0" err="1"/>
              <a:t>крові</a:t>
            </a:r>
            <a:r>
              <a:rPr lang="ru-RU" sz="1400" dirty="0"/>
              <a:t>", </a:t>
            </a:r>
            <a:r>
              <a:rPr lang="ru-RU" sz="1400" dirty="0" err="1"/>
              <a:t>поезії</a:t>
            </a:r>
            <a:r>
              <a:rPr lang="ru-RU" sz="1400" dirty="0"/>
              <a:t> в </a:t>
            </a:r>
            <a:r>
              <a:rPr lang="ru-RU" sz="1400" dirty="0" err="1"/>
              <a:t>прозі</a:t>
            </a:r>
            <a:r>
              <a:rPr lang="ru-RU" sz="1400" dirty="0"/>
              <a:t> "</a:t>
            </a:r>
            <a:r>
              <a:rPr lang="ru-RU" sz="1400" dirty="0" err="1"/>
              <a:t>Білі</a:t>
            </a:r>
            <a:r>
              <a:rPr lang="ru-RU" sz="1400" dirty="0"/>
              <a:t> </a:t>
            </a:r>
            <a:r>
              <a:rPr lang="ru-RU" sz="1400" dirty="0" err="1"/>
              <a:t>ночі</a:t>
            </a:r>
            <a:r>
              <a:rPr lang="ru-RU" sz="1400" dirty="0"/>
              <a:t>" (</a:t>
            </a:r>
            <a:r>
              <a:rPr lang="ru-RU" sz="1400" dirty="0" err="1"/>
              <a:t>обидві</a:t>
            </a:r>
            <a:r>
              <a:rPr lang="ru-RU" sz="1400" dirty="0"/>
              <a:t> – 1936) та драму "Черник" про героя </a:t>
            </a:r>
            <a:r>
              <a:rPr lang="ru-RU" sz="1400" dirty="0" err="1"/>
              <a:t>українських</a:t>
            </a:r>
            <a:r>
              <a:rPr lang="ru-RU" sz="1400" dirty="0"/>
              <a:t> </a:t>
            </a:r>
            <a:r>
              <a:rPr lang="ru-RU" sz="1400" dirty="0" err="1"/>
              <a:t>визвольних</a:t>
            </a:r>
            <a:r>
              <a:rPr lang="ru-RU" sz="1400" dirty="0"/>
              <a:t>  </a:t>
            </a:r>
            <a:r>
              <a:rPr lang="ru-RU" sz="1400" dirty="0" err="1"/>
              <a:t>змагань</a:t>
            </a:r>
            <a:r>
              <a:rPr lang="ru-RU" sz="1400" dirty="0"/>
              <a:t>, сотника Куреня </a:t>
            </a:r>
            <a:r>
              <a:rPr lang="ru-RU" sz="1400" dirty="0" err="1"/>
              <a:t>січових</a:t>
            </a:r>
            <a:r>
              <a:rPr lang="ru-RU" sz="1400" dirty="0"/>
              <a:t> </a:t>
            </a:r>
            <a:r>
              <a:rPr lang="ru-RU" sz="1400" dirty="0" err="1"/>
              <a:t>стрільців</a:t>
            </a:r>
            <a:r>
              <a:rPr lang="ru-RU" sz="1400" dirty="0"/>
              <a:t> у </a:t>
            </a:r>
            <a:r>
              <a:rPr lang="ru-RU" sz="1400" dirty="0" err="1"/>
              <a:t>Києві</a:t>
            </a:r>
            <a:r>
              <a:rPr lang="ru-RU" sz="1400" dirty="0"/>
              <a:t> </a:t>
            </a:r>
            <a:r>
              <a:rPr lang="ru-RU" sz="1400" dirty="0" err="1"/>
              <a:t>Ф.Черника</a:t>
            </a:r>
            <a:r>
              <a:rPr lang="ru-RU" sz="1400" dirty="0"/>
              <a:t> (1938). З початком </a:t>
            </a:r>
            <a:r>
              <a:rPr lang="ru-RU" sz="1400" dirty="0" err="1"/>
              <a:t>Другої</a:t>
            </a:r>
            <a:r>
              <a:rPr lang="ru-RU" sz="1400" dirty="0"/>
              <a:t> </a:t>
            </a:r>
            <a:r>
              <a:rPr lang="ru-RU" sz="1400" dirty="0" err="1"/>
              <a:t>світової</a:t>
            </a:r>
            <a:r>
              <a:rPr lang="ru-RU" sz="1400" dirty="0"/>
              <a:t> </a:t>
            </a:r>
            <a:r>
              <a:rPr lang="ru-RU" sz="1400" dirty="0" err="1"/>
              <a:t>війни</a:t>
            </a:r>
            <a:r>
              <a:rPr lang="ru-RU" sz="1400" dirty="0"/>
              <a:t> </a:t>
            </a:r>
            <a:r>
              <a:rPr lang="ru-RU" sz="1400" dirty="0" err="1"/>
              <a:t>оселився</a:t>
            </a:r>
            <a:r>
              <a:rPr lang="ru-RU" sz="1400" dirty="0"/>
              <a:t> в </a:t>
            </a:r>
            <a:r>
              <a:rPr lang="ru-RU" sz="1400" dirty="0" err="1"/>
              <a:t>осередку</a:t>
            </a:r>
            <a:r>
              <a:rPr lang="ru-RU" sz="1400" dirty="0"/>
              <a:t> </a:t>
            </a:r>
            <a:r>
              <a:rPr lang="ru-RU" sz="1400" dirty="0" err="1"/>
              <a:t>українських</a:t>
            </a:r>
            <a:r>
              <a:rPr lang="ru-RU" sz="1400" dirty="0"/>
              <a:t> </a:t>
            </a:r>
            <a:r>
              <a:rPr lang="ru-RU" sz="1400" dirty="0" err="1"/>
              <a:t>біженців</a:t>
            </a:r>
            <a:r>
              <a:rPr lang="ru-RU" sz="1400" dirty="0"/>
              <a:t> у </a:t>
            </a:r>
            <a:r>
              <a:rPr lang="ru-RU" sz="1400" dirty="0" err="1"/>
              <a:t>Кракові</a:t>
            </a:r>
            <a:r>
              <a:rPr lang="ru-RU" sz="1400" dirty="0"/>
              <a:t> (</a:t>
            </a:r>
            <a:r>
              <a:rPr lang="ru-RU" sz="1400" dirty="0" err="1"/>
              <a:t>нині</a:t>
            </a:r>
            <a:r>
              <a:rPr lang="ru-RU" sz="1400" dirty="0"/>
              <a:t> </a:t>
            </a:r>
            <a:r>
              <a:rPr lang="ru-RU" sz="1400" dirty="0" err="1"/>
              <a:t>місто</a:t>
            </a:r>
            <a:r>
              <a:rPr lang="ru-RU" sz="1400" dirty="0"/>
              <a:t> в </a:t>
            </a:r>
            <a:r>
              <a:rPr lang="ru-RU" sz="1400" dirty="0" err="1"/>
              <a:t>Польщі</a:t>
            </a:r>
            <a:r>
              <a:rPr lang="ru-RU" sz="1400" dirty="0"/>
              <a:t>), де 1940 </a:t>
            </a:r>
            <a:r>
              <a:rPr lang="ru-RU" sz="1400" dirty="0" err="1"/>
              <a:t>опублікував</a:t>
            </a:r>
            <a:r>
              <a:rPr lang="ru-RU" sz="1400" dirty="0"/>
              <a:t> </a:t>
            </a:r>
            <a:r>
              <a:rPr lang="ru-RU" sz="1400" dirty="0" err="1"/>
              <a:t>збірку</a:t>
            </a:r>
            <a:r>
              <a:rPr lang="ru-RU" sz="1400" dirty="0"/>
              <a:t> новел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 </a:t>
            </a:r>
            <a:r>
              <a:rPr lang="ru-RU" sz="1400" dirty="0" err="1"/>
              <a:t>західноукраїнської</a:t>
            </a:r>
            <a:r>
              <a:rPr lang="ru-RU" sz="1400" dirty="0"/>
              <a:t> </a:t>
            </a:r>
            <a:r>
              <a:rPr lang="ru-RU" sz="1400" dirty="0" err="1"/>
              <a:t>інтелігенції</a:t>
            </a:r>
            <a:r>
              <a:rPr lang="ru-RU" sz="1400" dirty="0"/>
              <a:t> – "У </a:t>
            </a:r>
            <a:r>
              <a:rPr lang="ru-RU" sz="1400" dirty="0" err="1"/>
              <a:t>кайданах</a:t>
            </a:r>
            <a:r>
              <a:rPr lang="ru-RU" sz="1400" dirty="0"/>
              <a:t> </a:t>
            </a:r>
            <a:r>
              <a:rPr lang="ru-RU" sz="1400" dirty="0" err="1"/>
              <a:t>раси</a:t>
            </a:r>
            <a:r>
              <a:rPr lang="ru-RU" sz="1400" dirty="0"/>
              <a:t>", "Зов </a:t>
            </a:r>
            <a:r>
              <a:rPr lang="ru-RU" sz="1400" dirty="0" err="1"/>
              <a:t>землі</a:t>
            </a:r>
            <a:r>
              <a:rPr lang="ru-RU" sz="1400" dirty="0"/>
              <a:t>" та "В </a:t>
            </a:r>
            <a:r>
              <a:rPr lang="ru-RU" sz="1400" dirty="0" err="1"/>
              <a:t>зударі</a:t>
            </a:r>
            <a:r>
              <a:rPr lang="ru-RU" sz="1400" dirty="0"/>
              <a:t> з </a:t>
            </a:r>
            <a:r>
              <a:rPr lang="ru-RU" sz="1400" dirty="0" err="1"/>
              <a:t>життям</a:t>
            </a:r>
            <a:r>
              <a:rPr lang="ru-RU" sz="1400" dirty="0"/>
              <a:t>". У </a:t>
            </a:r>
            <a:r>
              <a:rPr lang="ru-RU" sz="1400" dirty="0" err="1"/>
              <a:t>повоєнні</a:t>
            </a:r>
            <a:r>
              <a:rPr lang="ru-RU" sz="1400" dirty="0"/>
              <a:t> роки жив у ФРН, </a:t>
            </a:r>
            <a:r>
              <a:rPr lang="ru-RU" sz="1400" dirty="0" err="1"/>
              <a:t>працював</a:t>
            </a:r>
            <a:r>
              <a:rPr lang="ru-RU" sz="1400" dirty="0"/>
              <a:t> </a:t>
            </a:r>
            <a:r>
              <a:rPr lang="ru-RU" sz="1400" dirty="0" err="1"/>
              <a:t>журналістом</a:t>
            </a:r>
            <a:r>
              <a:rPr lang="ru-RU" sz="1400" dirty="0"/>
              <a:t>,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професором</a:t>
            </a:r>
            <a:r>
              <a:rPr lang="ru-RU" sz="1400" dirty="0"/>
              <a:t> і ректором (1961–74) </a:t>
            </a:r>
            <a:r>
              <a:rPr lang="ru-RU" sz="1400" dirty="0" err="1"/>
              <a:t>Українського</a:t>
            </a:r>
            <a:r>
              <a:rPr lang="ru-RU" sz="1400" dirty="0"/>
              <a:t> </a:t>
            </a:r>
            <a:r>
              <a:rPr lang="ru-RU" sz="1400" dirty="0" err="1"/>
              <a:t>техніко-господарського</a:t>
            </a:r>
            <a:r>
              <a:rPr lang="ru-RU" sz="1400" dirty="0"/>
              <a:t> </a:t>
            </a:r>
            <a:r>
              <a:rPr lang="ru-RU" sz="1400" dirty="0" err="1"/>
              <a:t>інституту</a:t>
            </a:r>
            <a:r>
              <a:rPr lang="ru-RU" sz="1400" dirty="0"/>
              <a:t>, </a:t>
            </a:r>
            <a:r>
              <a:rPr lang="ru-RU" sz="1400" dirty="0" err="1"/>
              <a:t>очолював</a:t>
            </a:r>
            <a:r>
              <a:rPr lang="ru-RU" sz="1400" dirty="0"/>
              <a:t> </a:t>
            </a:r>
            <a:r>
              <a:rPr lang="ru-RU" sz="1400" dirty="0" err="1"/>
              <a:t>Дім</a:t>
            </a:r>
            <a:r>
              <a:rPr lang="ru-RU" sz="1400" dirty="0"/>
              <a:t> </a:t>
            </a:r>
            <a:r>
              <a:rPr lang="ru-RU" sz="1400" dirty="0" err="1"/>
              <a:t>української</a:t>
            </a:r>
            <a:r>
              <a:rPr lang="ru-RU" sz="1400" dirty="0"/>
              <a:t> науки (1963–74); </a:t>
            </a:r>
            <a:r>
              <a:rPr lang="ru-RU" sz="1400" dirty="0" err="1"/>
              <a:t>був</a:t>
            </a:r>
            <a:r>
              <a:rPr lang="ru-RU" sz="1400" dirty="0"/>
              <a:t> членом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народної</a:t>
            </a:r>
            <a:r>
              <a:rPr lang="ru-RU" sz="1400" dirty="0"/>
              <a:t> ради, </a:t>
            </a:r>
            <a:r>
              <a:rPr lang="ru-RU" sz="1400" dirty="0" err="1"/>
              <a:t>багаторічним</a:t>
            </a:r>
            <a:r>
              <a:rPr lang="ru-RU" sz="1400" dirty="0"/>
              <a:t> </a:t>
            </a:r>
            <a:r>
              <a:rPr lang="ru-RU" sz="1400" dirty="0" err="1"/>
              <a:t>дописувачем</a:t>
            </a:r>
            <a:r>
              <a:rPr lang="ru-RU" sz="1400" dirty="0"/>
              <a:t> журналу "Шлях перемоги" та газет "</a:t>
            </a:r>
            <a:r>
              <a:rPr lang="ru-RU" sz="1400" dirty="0" err="1"/>
              <a:t>Сучасна</a:t>
            </a:r>
            <a:r>
              <a:rPr lang="ru-RU" sz="1400" dirty="0"/>
              <a:t> </a:t>
            </a:r>
            <a:r>
              <a:rPr lang="ru-RU" sz="1400" dirty="0" err="1"/>
              <a:t>Україна</a:t>
            </a:r>
            <a:r>
              <a:rPr lang="ru-RU" sz="1400" dirty="0"/>
              <a:t>" (ФРН), "</a:t>
            </a:r>
            <a:r>
              <a:rPr lang="ru-RU" sz="1400" dirty="0" err="1"/>
              <a:t>Українські</a:t>
            </a:r>
            <a:r>
              <a:rPr lang="ru-RU" sz="1400" dirty="0"/>
              <a:t> </a:t>
            </a:r>
            <a:r>
              <a:rPr lang="ru-RU" sz="1400" dirty="0" err="1"/>
              <a:t>вісті</a:t>
            </a:r>
            <a:r>
              <a:rPr lang="ru-RU" sz="1400" dirty="0"/>
              <a:t>" (Нью-Йорк, США). Автор </a:t>
            </a:r>
            <a:r>
              <a:rPr lang="ru-RU" sz="1400" dirty="0" err="1"/>
              <a:t>наукових</a:t>
            </a:r>
            <a:r>
              <a:rPr lang="ru-RU" sz="1400" dirty="0"/>
              <a:t> </a:t>
            </a:r>
            <a:r>
              <a:rPr lang="ru-RU" sz="1400" dirty="0" err="1"/>
              <a:t>праць</a:t>
            </a:r>
            <a:r>
              <a:rPr lang="ru-RU" sz="1400" dirty="0"/>
              <a:t> з </a:t>
            </a:r>
            <a:r>
              <a:rPr lang="ru-RU" sz="1400" dirty="0" err="1"/>
              <a:t>антропології</a:t>
            </a:r>
            <a:r>
              <a:rPr lang="ru-RU" sz="1400" dirty="0"/>
              <a:t> </a:t>
            </a:r>
            <a:r>
              <a:rPr lang="ru-RU" sz="1400" dirty="0" err="1"/>
              <a:t>українців</a:t>
            </a:r>
            <a:r>
              <a:rPr lang="ru-RU" sz="1400" dirty="0"/>
              <a:t>, </a:t>
            </a:r>
            <a:r>
              <a:rPr lang="ru-RU" sz="1400" dirty="0" err="1"/>
              <a:t>публіцистичних</a:t>
            </a:r>
            <a:r>
              <a:rPr lang="ru-RU" sz="1400" dirty="0"/>
              <a:t> </a:t>
            </a:r>
            <a:r>
              <a:rPr lang="ru-RU" sz="1400" dirty="0" err="1"/>
              <a:t>книжок</a:t>
            </a:r>
            <a:r>
              <a:rPr lang="ru-RU" sz="1400" dirty="0"/>
              <a:t> про </a:t>
            </a:r>
            <a:r>
              <a:rPr lang="ru-RU" sz="1400" dirty="0" err="1"/>
              <a:t>Д.Донцова</a:t>
            </a:r>
            <a:r>
              <a:rPr lang="ru-RU" sz="1400" dirty="0"/>
              <a:t> та про </a:t>
            </a:r>
            <a:r>
              <a:rPr lang="ru-RU" sz="1400" dirty="0" err="1"/>
              <a:t>героїчне</a:t>
            </a:r>
            <a:r>
              <a:rPr lang="ru-RU" sz="1400" dirty="0"/>
              <a:t> </a:t>
            </a:r>
            <a:r>
              <a:rPr lang="ru-RU" sz="1400" dirty="0" err="1"/>
              <a:t>минуле</a:t>
            </a:r>
            <a:r>
              <a:rPr lang="ru-RU" sz="1400" dirty="0"/>
              <a:t> </a:t>
            </a:r>
            <a:r>
              <a:rPr lang="ru-RU" sz="1400" dirty="0" err="1"/>
              <a:t>українського</a:t>
            </a:r>
            <a:r>
              <a:rPr lang="ru-RU" sz="1400" dirty="0"/>
              <a:t> народу і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призначення</a:t>
            </a:r>
            <a:r>
              <a:rPr lang="ru-RU" sz="1400" dirty="0"/>
              <a:t> ("Слово до </a:t>
            </a:r>
            <a:r>
              <a:rPr lang="ru-RU" sz="1400" dirty="0" err="1"/>
              <a:t>братів</a:t>
            </a:r>
            <a:r>
              <a:rPr lang="ru-RU" sz="1400" dirty="0"/>
              <a:t>", 1955). </a:t>
            </a:r>
            <a:r>
              <a:rPr lang="ru-RU" sz="1400" dirty="0" err="1"/>
              <a:t>Найзначніші</a:t>
            </a:r>
            <a:r>
              <a:rPr lang="ru-RU" sz="1400" dirty="0"/>
              <a:t> </a:t>
            </a:r>
            <a:r>
              <a:rPr lang="ru-RU" sz="1400" dirty="0" err="1"/>
              <a:t>художні</a:t>
            </a:r>
            <a:r>
              <a:rPr lang="ru-RU" sz="1400" dirty="0"/>
              <a:t> твори </a:t>
            </a:r>
            <a:r>
              <a:rPr lang="ru-RU" sz="1400" dirty="0" err="1"/>
              <a:t>Єндика</a:t>
            </a:r>
            <a:r>
              <a:rPr lang="ru-RU" sz="1400" dirty="0"/>
              <a:t>  – поема "Титан" (1948) та </a:t>
            </a:r>
            <a:r>
              <a:rPr lang="ru-RU" sz="1400" dirty="0" err="1"/>
              <a:t>збірка</a:t>
            </a:r>
            <a:r>
              <a:rPr lang="ru-RU" sz="1400" dirty="0"/>
              <a:t> новел "</a:t>
            </a:r>
            <a:r>
              <a:rPr lang="ru-RU" sz="1400" dirty="0" err="1"/>
              <a:t>Жага</a:t>
            </a:r>
            <a:r>
              <a:rPr lang="ru-RU" sz="1400" dirty="0"/>
              <a:t>" (1957; на </a:t>
            </a:r>
            <a:r>
              <a:rPr lang="ru-RU" sz="1400" dirty="0" err="1"/>
              <a:t>неї</a:t>
            </a:r>
            <a:r>
              <a:rPr lang="ru-RU" sz="1400" dirty="0"/>
              <a:t> </a:t>
            </a:r>
            <a:r>
              <a:rPr lang="ru-RU" sz="1400" dirty="0" err="1"/>
              <a:t>звернули</a:t>
            </a:r>
            <a:r>
              <a:rPr lang="ru-RU" sz="1400" dirty="0"/>
              <a:t> </a:t>
            </a:r>
            <a:r>
              <a:rPr lang="ru-RU" sz="1400" dirty="0" err="1"/>
              <a:t>особливу</a:t>
            </a:r>
            <a:r>
              <a:rPr lang="ru-RU" sz="1400" dirty="0"/>
              <a:t> </a:t>
            </a:r>
            <a:r>
              <a:rPr lang="ru-RU" sz="1400" dirty="0" err="1"/>
              <a:t>увагу</a:t>
            </a:r>
            <a:r>
              <a:rPr lang="ru-RU" sz="1400" dirty="0"/>
              <a:t> критики </a:t>
            </a:r>
            <a:r>
              <a:rPr lang="ru-RU" sz="1400" dirty="0" err="1"/>
              <a:t>Б.Романенчук</a:t>
            </a:r>
            <a:r>
              <a:rPr lang="ru-RU" sz="1400" dirty="0"/>
              <a:t>, </a:t>
            </a:r>
            <a:r>
              <a:rPr lang="ru-RU" sz="1400" dirty="0" err="1"/>
              <a:t>В.Державин</a:t>
            </a:r>
            <a:r>
              <a:rPr lang="ru-RU" sz="1400" dirty="0"/>
              <a:t>, </a:t>
            </a:r>
            <a:r>
              <a:rPr lang="ru-RU" sz="1400" dirty="0" err="1"/>
              <a:t>Ю.Клиновий</a:t>
            </a:r>
            <a:r>
              <a:rPr lang="ru-RU" sz="1400" dirty="0"/>
              <a:t>). </a:t>
            </a:r>
            <a:r>
              <a:rPr lang="ru-RU" sz="1400" dirty="0" err="1"/>
              <a:t>Товаришував</a:t>
            </a:r>
            <a:r>
              <a:rPr lang="ru-RU" sz="1400" dirty="0"/>
              <a:t> з </a:t>
            </a:r>
            <a:r>
              <a:rPr lang="ru-RU" sz="1400" dirty="0" err="1"/>
              <a:t>С.Вінцензом</a:t>
            </a:r>
            <a:r>
              <a:rPr lang="ru-RU" sz="1400" dirty="0"/>
              <a:t>, </a:t>
            </a:r>
            <a:r>
              <a:rPr lang="ru-RU" sz="1400" dirty="0" err="1"/>
              <a:t>І.Кошелівцем</a:t>
            </a:r>
            <a:r>
              <a:rPr lang="ru-RU" sz="1400" dirty="0"/>
              <a:t>, </a:t>
            </a:r>
            <a:r>
              <a:rPr lang="ru-RU" sz="1400" dirty="0" err="1"/>
              <a:t>С.Ленкавським</a:t>
            </a:r>
            <a:r>
              <a:rPr lang="ru-RU" sz="1400" dirty="0"/>
              <a:t>, </a:t>
            </a:r>
            <a:r>
              <a:rPr lang="ru-RU" sz="1400" dirty="0" err="1"/>
              <a:t>Л.Рудницьким</a:t>
            </a:r>
            <a:r>
              <a:rPr lang="ru-RU" sz="1400" dirty="0"/>
              <a:t>.</a:t>
            </a:r>
          </a:p>
          <a:p>
            <a:endParaRPr lang="ru-RU" sz="1400" dirty="0"/>
          </a:p>
          <a:p>
            <a:r>
              <a:rPr lang="ru-RU" sz="1400" dirty="0"/>
              <a:t>Помер у м. Мюнхен (ФРН).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89276A-F41E-46A4-A0AA-80F48C06A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88" y="4860479"/>
            <a:ext cx="18899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2520</Words>
  <Application>Microsoft Office PowerPoint</Application>
  <PresentationFormat>Широкоэкранный</PresentationFormat>
  <Paragraphs>104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newlib</cp:lastModifiedBy>
  <cp:revision>242</cp:revision>
  <dcterms:created xsi:type="dcterms:W3CDTF">2025-01-31T12:27:54Z</dcterms:created>
  <dcterms:modified xsi:type="dcterms:W3CDTF">2026-04-06T07:12:02Z</dcterms:modified>
</cp:coreProperties>
</file>