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96%D0%B4%D1%85%D0%BE%D1%80%D1%83%D0%BD%D0%B6%D0%B8%D0%B9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hyperlink" Target="https://uk.wikipedia.org/wiki/19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663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3083997" y="406006"/>
            <a:ext cx="7437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2025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0AE19-8AF3-4391-9D55-77B32725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68" y="2522566"/>
            <a:ext cx="1421370" cy="98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70AB40-1D0B-4320-83BE-F7BC8FE05D60}"/>
              </a:ext>
            </a:extLst>
          </p:cNvPr>
          <p:cNvSpPr txBox="1"/>
          <p:nvPr/>
        </p:nvSpPr>
        <p:spPr>
          <a:xfrm>
            <a:off x="2824262" y="3284008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Воронін</a:t>
            </a:r>
          </a:p>
          <a:p>
            <a:r>
              <a:rPr lang="uk-UA" sz="1400" b="1" i="1" dirty="0"/>
              <a:t>Прохор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341406" y="4461431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Довнар</a:t>
            </a:r>
            <a:endParaRPr lang="uk-UA" sz="1400" b="1" i="1" dirty="0"/>
          </a:p>
          <a:p>
            <a:r>
              <a:rPr lang="uk-UA" sz="1400" b="1" i="1" dirty="0"/>
              <a:t>Геннадій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7856629" y="6023530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Герасименко</a:t>
            </a:r>
          </a:p>
          <a:p>
            <a:r>
              <a:rPr lang="uk-UA" sz="1200" b="1" i="1" dirty="0"/>
              <a:t>Володимир</a:t>
            </a:r>
            <a:endParaRPr lang="uk-UA" sz="14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8235463" y="4021045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Діянич</a:t>
            </a:r>
            <a:r>
              <a:rPr lang="uk-UA" sz="1400" b="1" i="1" dirty="0"/>
              <a:t>  Василь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268FB9-242B-4DA1-B3FF-0B444A944117}"/>
              </a:ext>
            </a:extLst>
          </p:cNvPr>
          <p:cNvSpPr txBox="1"/>
          <p:nvPr/>
        </p:nvSpPr>
        <p:spPr>
          <a:xfrm>
            <a:off x="10350568" y="5232159"/>
            <a:ext cx="183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Курдидик</a:t>
            </a:r>
            <a:r>
              <a:rPr lang="uk-UA" sz="1400" b="1" i="1" dirty="0"/>
              <a:t> </a:t>
            </a:r>
          </a:p>
          <a:p>
            <a:r>
              <a:rPr lang="uk-UA" sz="1400" b="1" i="1" dirty="0"/>
              <a:t>Анатоль</a:t>
            </a:r>
            <a:endParaRPr lang="uk-UA" sz="1200" b="1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B93FDA-0F01-43E5-9562-5CB1648A8831}"/>
              </a:ext>
            </a:extLst>
          </p:cNvPr>
          <p:cNvSpPr txBox="1"/>
          <p:nvPr/>
        </p:nvSpPr>
        <p:spPr>
          <a:xfrm>
            <a:off x="6079074" y="3768166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Славич</a:t>
            </a:r>
            <a:r>
              <a:rPr lang="uk-UA" sz="1400" b="1" i="1" dirty="0"/>
              <a:t> Станіслав</a:t>
            </a:r>
            <a:endParaRPr lang="uk-UA" sz="1200" b="1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A8F6FA-7158-4689-977F-7D098991A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262" y="1617108"/>
            <a:ext cx="1420491" cy="987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9F772-A31B-4335-9856-7631D5C4F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831" y="1658135"/>
            <a:ext cx="1288710" cy="1603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272BDF-3EBD-4C14-82C3-764951473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364" y="2625403"/>
            <a:ext cx="1483315" cy="1856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5F3DBD-4147-430B-B128-7274EA475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0922" y="4021753"/>
            <a:ext cx="1420491" cy="2069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3D552B-1383-4158-B25E-5231FE211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680" y="1840444"/>
            <a:ext cx="1374421" cy="1841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7A9999-FBED-4315-80F4-7835A62088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5463" y="2302592"/>
            <a:ext cx="1420491" cy="1773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0DF5CB-9C51-4D97-B016-58770468E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7963" y="3447755"/>
            <a:ext cx="1201888" cy="1762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98179D-CDB6-43B8-8415-778274DBAA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3422" y="4222096"/>
            <a:ext cx="1420491" cy="177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7CF581-2729-4582-B239-27B51DCE67C4}"/>
              </a:ext>
            </a:extLst>
          </p:cNvPr>
          <p:cNvSpPr txBox="1"/>
          <p:nvPr/>
        </p:nvSpPr>
        <p:spPr>
          <a:xfrm>
            <a:off x="5826395" y="602353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 </a:t>
            </a:r>
            <a:r>
              <a:rPr lang="uk-UA" sz="1400" b="1" i="1" dirty="0"/>
              <a:t>Сиротюк</a:t>
            </a:r>
          </a:p>
          <a:p>
            <a:r>
              <a:rPr lang="uk-UA" sz="1400" b="1" i="1" dirty="0"/>
              <a:t>Микола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8831" y="1406401"/>
            <a:ext cx="2389443" cy="128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3EFD83-9803-4F83-98A4-C7B0792509FE}"/>
              </a:ext>
            </a:extLst>
          </p:cNvPr>
          <p:cNvSpPr/>
          <p:nvPr/>
        </p:nvSpPr>
        <p:spPr>
          <a:xfrm>
            <a:off x="4258091" y="1329606"/>
            <a:ext cx="72175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PT Sans"/>
              </a:rPr>
              <a:t>ІЛЛЯШ</a:t>
            </a:r>
            <a:r>
              <a:rPr lang="en-US" sz="1600" b="1" i="1" dirty="0">
                <a:latin typeface="PT Sans"/>
              </a:rPr>
              <a:t>É</a:t>
            </a:r>
            <a:r>
              <a:rPr lang="ru-RU" sz="1600" b="1" i="1" dirty="0">
                <a:latin typeface="PT Sans"/>
              </a:rPr>
              <a:t>НКО Василь </a:t>
            </a:r>
            <a:r>
              <a:rPr lang="ru-RU" sz="1600" b="1" i="1" dirty="0" err="1">
                <a:latin typeface="PT Sans"/>
              </a:rPr>
              <a:t>Васильович</a:t>
            </a:r>
            <a:r>
              <a:rPr lang="ru-RU" sz="1600" dirty="0">
                <a:latin typeface="PT Sans"/>
              </a:rPr>
              <a:t> (05. 04. 1935, с. </a:t>
            </a:r>
            <a:r>
              <a:rPr lang="ru-RU" sz="1600" dirty="0" err="1">
                <a:latin typeface="PT Sans"/>
              </a:rPr>
              <a:t>Чехівка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нині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Чорнобаївського</a:t>
            </a:r>
            <a:r>
              <a:rPr lang="ru-RU" sz="1600" dirty="0">
                <a:latin typeface="PT Sans"/>
              </a:rPr>
              <a:t> р-ну </a:t>
            </a:r>
            <a:r>
              <a:rPr lang="ru-RU" sz="1600" dirty="0" err="1">
                <a:latin typeface="PT Sans"/>
              </a:rPr>
              <a:t>Черкаської</a:t>
            </a:r>
            <a:r>
              <a:rPr lang="ru-RU" sz="1600" dirty="0">
                <a:latin typeface="PT Sans"/>
              </a:rPr>
              <a:t> обл. — 29. 11. 2014, </a:t>
            </a:r>
            <a:r>
              <a:rPr lang="ru-RU" sz="1600" dirty="0" err="1">
                <a:latin typeface="PT Sans"/>
              </a:rPr>
              <a:t>Київ</a:t>
            </a:r>
            <a:r>
              <a:rPr lang="ru-RU" sz="1600" dirty="0">
                <a:latin typeface="PT Sans"/>
              </a:rPr>
              <a:t>) — </a:t>
            </a:r>
            <a:r>
              <a:rPr lang="ru-RU" sz="1600" dirty="0" err="1">
                <a:latin typeface="PT Sans"/>
              </a:rPr>
              <a:t>кінорежисер</a:t>
            </a:r>
            <a:r>
              <a:rPr lang="ru-RU" sz="1600" dirty="0">
                <a:latin typeface="PT Sans"/>
              </a:rPr>
              <a:t>, сценарист, </a:t>
            </a:r>
            <a:r>
              <a:rPr lang="ru-RU" sz="1600" dirty="0" err="1">
                <a:latin typeface="PT Sans"/>
              </a:rPr>
              <a:t>письменник</a:t>
            </a:r>
            <a:r>
              <a:rPr lang="ru-RU" sz="1600" dirty="0">
                <a:latin typeface="PT Sans"/>
              </a:rPr>
              <a:t>, педагог. Брат М. </a:t>
            </a:r>
            <a:r>
              <a:rPr lang="ru-RU" sz="1600" dirty="0" err="1">
                <a:latin typeface="PT Sans"/>
              </a:rPr>
              <a:t>Ілляшенка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Заслужений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діяч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мистецтв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України</a:t>
            </a:r>
            <a:r>
              <a:rPr lang="ru-RU" sz="1600" dirty="0">
                <a:latin typeface="PT Sans"/>
              </a:rPr>
              <a:t> (1998). Член </a:t>
            </a:r>
            <a:r>
              <a:rPr lang="ru-RU" sz="1600" dirty="0" err="1">
                <a:latin typeface="PT Sans"/>
              </a:rPr>
              <a:t>НСКінУ</a:t>
            </a:r>
            <a:r>
              <a:rPr lang="ru-RU" sz="1600" dirty="0">
                <a:latin typeface="PT Sans"/>
              </a:rPr>
              <a:t> (1974). </a:t>
            </a:r>
            <a:r>
              <a:rPr lang="ru-RU" sz="1600" dirty="0" err="1">
                <a:latin typeface="PT Sans"/>
              </a:rPr>
              <a:t>Закінчив</a:t>
            </a:r>
            <a:r>
              <a:rPr lang="ru-RU" sz="1600" dirty="0">
                <a:latin typeface="PT Sans"/>
              </a:rPr>
              <a:t> ВДІК (Москва, 1965; </a:t>
            </a:r>
            <a:r>
              <a:rPr lang="ru-RU" sz="1600" dirty="0" err="1">
                <a:latin typeface="PT Sans"/>
              </a:rPr>
              <a:t>викл</a:t>
            </a:r>
            <a:r>
              <a:rPr lang="ru-RU" sz="1600" dirty="0">
                <a:latin typeface="PT Sans"/>
              </a:rPr>
              <a:t>. С. Герасимов, </a:t>
            </a:r>
            <a:r>
              <a:rPr lang="ru-RU" sz="1600" i="1" dirty="0">
                <a:latin typeface="PT Sans"/>
              </a:rPr>
              <a:t>Т. Макарова</a:t>
            </a:r>
            <a:r>
              <a:rPr lang="ru-RU" sz="1600" dirty="0">
                <a:latin typeface="PT Sans"/>
              </a:rPr>
              <a:t>). </a:t>
            </a:r>
            <a:r>
              <a:rPr lang="ru-RU" sz="1600" dirty="0" err="1">
                <a:latin typeface="PT Sans"/>
              </a:rPr>
              <a:t>Від</a:t>
            </a:r>
            <a:r>
              <a:rPr lang="ru-RU" sz="1600" dirty="0">
                <a:latin typeface="PT Sans"/>
              </a:rPr>
              <a:t> 1970 — на </a:t>
            </a:r>
            <a:r>
              <a:rPr lang="ru-RU" sz="1600" dirty="0" err="1">
                <a:latin typeface="PT Sans"/>
              </a:rPr>
              <a:t>Національній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кіностудії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художніх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фільмів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ім</a:t>
            </a:r>
            <a:r>
              <a:rPr lang="ru-RU" sz="1600" dirty="0">
                <a:latin typeface="PT Sans"/>
              </a:rPr>
              <a:t>. О. Довженка (</a:t>
            </a:r>
            <a:r>
              <a:rPr lang="ru-RU" sz="1600" dirty="0" err="1">
                <a:latin typeface="PT Sans"/>
              </a:rPr>
              <a:t>Київ</a:t>
            </a:r>
            <a:r>
              <a:rPr lang="ru-RU" sz="1600" dirty="0">
                <a:latin typeface="PT Sans"/>
              </a:rPr>
              <a:t>), де поставив </a:t>
            </a:r>
            <a:r>
              <a:rPr lang="ru-RU" sz="1600" dirty="0" err="1">
                <a:latin typeface="PT Sans"/>
              </a:rPr>
              <a:t>стрічки</a:t>
            </a:r>
            <a:r>
              <a:rPr lang="ru-RU" sz="1600" dirty="0">
                <a:latin typeface="PT Sans"/>
              </a:rPr>
              <a:t>: «</a:t>
            </a:r>
            <a:r>
              <a:rPr lang="ru-RU" sz="1600" dirty="0" err="1">
                <a:latin typeface="PT Sans"/>
              </a:rPr>
              <a:t>Крутий</a:t>
            </a:r>
            <a:r>
              <a:rPr lang="ru-RU" sz="1600" dirty="0">
                <a:latin typeface="PT Sans"/>
              </a:rPr>
              <a:t> горизонт» (1971), «</a:t>
            </a:r>
            <a:r>
              <a:rPr lang="ru-RU" sz="1600" dirty="0" err="1">
                <a:latin typeface="PT Sans"/>
              </a:rPr>
              <a:t>Новосілля</a:t>
            </a:r>
            <a:r>
              <a:rPr lang="ru-RU" sz="1600" dirty="0">
                <a:latin typeface="PT Sans"/>
              </a:rPr>
              <a:t>» (1973), «</a:t>
            </a:r>
            <a:r>
              <a:rPr lang="ru-RU" sz="1600" dirty="0" err="1">
                <a:latin typeface="PT Sans"/>
              </a:rPr>
              <a:t>Серед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літа</a:t>
            </a:r>
            <a:r>
              <a:rPr lang="ru-RU" sz="1600" dirty="0">
                <a:latin typeface="PT Sans"/>
              </a:rPr>
              <a:t>» (1975), «</a:t>
            </a:r>
            <a:r>
              <a:rPr lang="ru-RU" sz="1600" dirty="0" err="1">
                <a:latin typeface="PT Sans"/>
              </a:rPr>
              <a:t>Дніпровський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вітер</a:t>
            </a:r>
            <a:r>
              <a:rPr lang="ru-RU" sz="1600" dirty="0">
                <a:latin typeface="PT Sans"/>
              </a:rPr>
              <a:t>» (1976, новела «На </a:t>
            </a:r>
            <a:r>
              <a:rPr lang="ru-RU" sz="1600" dirty="0" err="1">
                <a:latin typeface="PT Sans"/>
              </a:rPr>
              <a:t>косі</a:t>
            </a:r>
            <a:r>
              <a:rPr lang="ru-RU" sz="1600" dirty="0">
                <a:latin typeface="PT Sans"/>
              </a:rPr>
              <a:t>»), «</a:t>
            </a:r>
            <a:r>
              <a:rPr lang="ru-RU" sz="1600" dirty="0" err="1">
                <a:latin typeface="PT Sans"/>
              </a:rPr>
              <a:t>Червоне</a:t>
            </a:r>
            <a:r>
              <a:rPr lang="ru-RU" sz="1600" dirty="0">
                <a:latin typeface="PT Sans"/>
              </a:rPr>
              <a:t> поле» (1979, 2 </a:t>
            </a:r>
            <a:r>
              <a:rPr lang="ru-RU" sz="1600" dirty="0" err="1">
                <a:latin typeface="PT Sans"/>
              </a:rPr>
              <a:t>серії</a:t>
            </a:r>
            <a:r>
              <a:rPr lang="ru-RU" sz="1600" dirty="0">
                <a:latin typeface="PT Sans"/>
              </a:rPr>
              <a:t>), «</a:t>
            </a:r>
            <a:r>
              <a:rPr lang="ru-RU" sz="1600" dirty="0" err="1">
                <a:latin typeface="PT Sans"/>
              </a:rPr>
              <a:t>Увійди</a:t>
            </a:r>
            <a:r>
              <a:rPr lang="ru-RU" sz="1600" dirty="0">
                <a:latin typeface="PT Sans"/>
              </a:rPr>
              <a:t> у </a:t>
            </a:r>
            <a:r>
              <a:rPr lang="ru-RU" sz="1600" dirty="0" err="1">
                <a:latin typeface="PT Sans"/>
              </a:rPr>
              <a:t>кожний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дім</a:t>
            </a:r>
            <a:r>
              <a:rPr lang="ru-RU" sz="1600" dirty="0">
                <a:latin typeface="PT Sans"/>
              </a:rPr>
              <a:t>» (1990, 7 </a:t>
            </a:r>
            <a:r>
              <a:rPr lang="ru-RU" sz="1600" dirty="0" err="1">
                <a:latin typeface="PT Sans"/>
              </a:rPr>
              <a:t>серій</a:t>
            </a:r>
            <a:r>
              <a:rPr lang="ru-RU" sz="1600" dirty="0">
                <a:latin typeface="PT Sans"/>
              </a:rPr>
              <a:t>); за </a:t>
            </a:r>
            <a:r>
              <a:rPr lang="ru-RU" sz="1600" dirty="0" err="1">
                <a:latin typeface="PT Sans"/>
              </a:rPr>
              <a:t>власними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сценаріями</a:t>
            </a:r>
            <a:r>
              <a:rPr lang="ru-RU" sz="1600" dirty="0">
                <a:latin typeface="PT Sans"/>
              </a:rPr>
              <a:t> — «</a:t>
            </a:r>
            <a:r>
              <a:rPr lang="ru-RU" sz="1600" dirty="0" err="1">
                <a:latin typeface="PT Sans"/>
              </a:rPr>
              <a:t>Обітниця</a:t>
            </a:r>
            <a:r>
              <a:rPr lang="ru-RU" sz="1600" dirty="0">
                <a:latin typeface="PT Sans"/>
              </a:rPr>
              <a:t>» (1992), «Притча» (1994), «</a:t>
            </a:r>
            <a:r>
              <a:rPr lang="ru-RU" sz="1600" dirty="0" err="1">
                <a:latin typeface="PT Sans"/>
              </a:rPr>
              <a:t>Сповідь</a:t>
            </a:r>
            <a:r>
              <a:rPr lang="ru-RU" sz="1600" dirty="0">
                <a:latin typeface="PT Sans"/>
              </a:rPr>
              <a:t>» (2009). </a:t>
            </a:r>
            <a:r>
              <a:rPr lang="ru-RU" sz="1600" dirty="0" err="1">
                <a:latin typeface="PT Sans"/>
              </a:rPr>
              <a:t>Ілляшенко</a:t>
            </a:r>
            <a:r>
              <a:rPr lang="ru-RU" sz="1600" dirty="0">
                <a:latin typeface="PT Sans"/>
              </a:rPr>
              <a:t> — </a:t>
            </a:r>
            <a:r>
              <a:rPr lang="ru-RU" sz="1600" dirty="0" err="1">
                <a:latin typeface="PT Sans"/>
              </a:rPr>
              <a:t>представник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славної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плеяди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діячів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українського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поетичного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кіно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Його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творчій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манері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притаманні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яскрава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образність</a:t>
            </a:r>
            <a:r>
              <a:rPr lang="ru-RU" sz="1600" dirty="0">
                <a:latin typeface="PT Sans"/>
              </a:rPr>
              <a:t>, романтизм, </a:t>
            </a:r>
            <a:r>
              <a:rPr lang="ru-RU" sz="1600" dirty="0" err="1">
                <a:latin typeface="PT Sans"/>
              </a:rPr>
              <a:t>соціальна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загостреність</a:t>
            </a:r>
            <a:r>
              <a:rPr lang="ru-RU" sz="1600" dirty="0">
                <a:latin typeface="PT Sans"/>
              </a:rPr>
              <a:t> та </a:t>
            </a:r>
            <a:r>
              <a:rPr lang="ru-RU" sz="1600" dirty="0" err="1">
                <a:latin typeface="PT Sans"/>
              </a:rPr>
              <a:t>глибока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національна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сутність</a:t>
            </a:r>
            <a:r>
              <a:rPr lang="ru-RU" sz="1600" dirty="0">
                <a:latin typeface="PT Sans"/>
              </a:rPr>
              <a:t>. Автор </a:t>
            </a:r>
            <a:r>
              <a:rPr lang="ru-RU" sz="1600" dirty="0" err="1">
                <a:latin typeface="PT Sans"/>
              </a:rPr>
              <a:t>п’єси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Преблаженна</a:t>
            </a:r>
            <a:r>
              <a:rPr lang="ru-RU" sz="1600" dirty="0">
                <a:latin typeface="PT Sans"/>
              </a:rPr>
              <a:t> наша </a:t>
            </a:r>
            <a:r>
              <a:rPr lang="ru-RU" sz="1600" dirty="0" err="1">
                <a:latin typeface="PT Sans"/>
              </a:rPr>
              <a:t>мати</a:t>
            </a:r>
            <a:r>
              <a:rPr lang="ru-RU" sz="1600" dirty="0">
                <a:latin typeface="PT Sans"/>
              </a:rPr>
              <a:t>», «Середина </a:t>
            </a:r>
            <a:r>
              <a:rPr lang="ru-RU" sz="1600" dirty="0" err="1">
                <a:latin typeface="PT Sans"/>
              </a:rPr>
              <a:t>літа</a:t>
            </a:r>
            <a:r>
              <a:rPr lang="ru-RU" sz="1600" dirty="0">
                <a:latin typeface="PT Sans"/>
              </a:rPr>
              <a:t>» (1991), «</a:t>
            </a:r>
            <a:r>
              <a:rPr lang="ru-RU" sz="1600" dirty="0" err="1">
                <a:latin typeface="PT Sans"/>
              </a:rPr>
              <a:t>Високосне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літо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зозулі</a:t>
            </a:r>
            <a:r>
              <a:rPr lang="ru-RU" sz="1600" dirty="0">
                <a:latin typeface="PT Sans"/>
              </a:rPr>
              <a:t>» (1992), «</a:t>
            </a:r>
            <a:r>
              <a:rPr lang="ru-RU" sz="1600" dirty="0" err="1">
                <a:latin typeface="PT Sans"/>
              </a:rPr>
              <a:t>Сльози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сонця</a:t>
            </a:r>
            <a:r>
              <a:rPr lang="ru-RU" sz="1600" dirty="0">
                <a:latin typeface="PT Sans"/>
              </a:rPr>
              <a:t>» (2003), «</a:t>
            </a:r>
            <a:r>
              <a:rPr lang="ru-RU" sz="1600" dirty="0" err="1">
                <a:latin typeface="PT Sans"/>
              </a:rPr>
              <a:t>Пожираючи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дітей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своїх</a:t>
            </a:r>
            <a:r>
              <a:rPr lang="ru-RU" sz="1600" dirty="0">
                <a:latin typeface="PT Sans"/>
              </a:rPr>
              <a:t>» (2009).</a:t>
            </a:r>
            <a:endParaRPr lang="ru-RU" sz="1600" b="1" dirty="0">
              <a:latin typeface="PT Sans"/>
            </a:endParaRPr>
          </a:p>
          <a:p>
            <a:pPr algn="just"/>
            <a:r>
              <a:rPr lang="ru-RU" sz="1600" dirty="0" err="1">
                <a:latin typeface="PT Sans"/>
              </a:rPr>
              <a:t>Кінорежисура</a:t>
            </a:r>
            <a:r>
              <a:rPr lang="ru-RU" sz="1600" dirty="0">
                <a:latin typeface="PT Sans"/>
              </a:rPr>
              <a:t>. 1981 (</a:t>
            </a:r>
            <a:r>
              <a:rPr lang="ru-RU" sz="1600" dirty="0" err="1">
                <a:latin typeface="PT Sans"/>
              </a:rPr>
              <a:t>співавтор</a:t>
            </a:r>
            <a:r>
              <a:rPr lang="ru-RU" sz="1600" dirty="0">
                <a:latin typeface="PT Sans"/>
              </a:rPr>
              <a:t>); Книга </a:t>
            </a:r>
            <a:r>
              <a:rPr lang="ru-RU" sz="1600" dirty="0" err="1">
                <a:latin typeface="PT Sans"/>
              </a:rPr>
              <a:t>режисури</a:t>
            </a:r>
            <a:r>
              <a:rPr lang="ru-RU" sz="1600" dirty="0">
                <a:latin typeface="PT Sans"/>
              </a:rPr>
              <a:t>. 2002; </a:t>
            </a:r>
            <a:r>
              <a:rPr lang="ru-RU" sz="1600" dirty="0" err="1">
                <a:latin typeface="PT Sans"/>
              </a:rPr>
              <a:t>Історія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українського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кіномистецтва</a:t>
            </a:r>
            <a:r>
              <a:rPr lang="ru-RU" sz="1600" dirty="0">
                <a:latin typeface="PT Sans"/>
              </a:rPr>
              <a:t>. 2004; </a:t>
            </a:r>
            <a:r>
              <a:rPr lang="ru-RU" sz="1600" dirty="0" err="1">
                <a:latin typeface="PT Sans"/>
              </a:rPr>
              <a:t>Теорія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смислів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світового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кіно</a:t>
            </a:r>
            <a:r>
              <a:rPr lang="ru-RU" sz="1600" dirty="0">
                <a:latin typeface="PT Sans"/>
              </a:rPr>
              <a:t>. Т. 1–3, 5–7. 200</a:t>
            </a:r>
            <a:r>
              <a:rPr lang="ru-RU" dirty="0">
                <a:latin typeface="Fira Sans"/>
              </a:rPr>
              <a:t>8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C1AAA1-3DA7-4FE6-B450-9D869831EE88}"/>
              </a:ext>
            </a:extLst>
          </p:cNvPr>
          <p:cNvSpPr/>
          <p:nvPr/>
        </p:nvSpPr>
        <p:spPr>
          <a:xfrm>
            <a:off x="4622517" y="423060"/>
            <a:ext cx="6312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Василь Васильович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Ілляшенко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F748C-C2AB-4622-8DAE-7861832B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17" y="461813"/>
            <a:ext cx="2355311" cy="28263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505EA-1ECE-49BA-B23B-88147338DF08}"/>
              </a:ext>
            </a:extLst>
          </p:cNvPr>
          <p:cNvSpPr/>
          <p:nvPr/>
        </p:nvSpPr>
        <p:spPr>
          <a:xfrm>
            <a:off x="680899" y="3526292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Василя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Ілляшенка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1ACD71-7D8E-4FF1-9F22-AEB54189F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5" y="0"/>
            <a:ext cx="43891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1182C7-C791-4294-B92D-CFC4F4716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60" y="4849731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E30D78-CA18-49C9-B2E5-5C9FE4AD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524C56-D8C5-4502-9CFB-A7DB674ABEC9}"/>
              </a:ext>
            </a:extLst>
          </p:cNvPr>
          <p:cNvSpPr/>
          <p:nvPr/>
        </p:nvSpPr>
        <p:spPr>
          <a:xfrm>
            <a:off x="4205286" y="1278748"/>
            <a:ext cx="76700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PT Sans"/>
              </a:rPr>
              <a:t>СОРОКА Микола </a:t>
            </a:r>
            <a:r>
              <a:rPr lang="ru-RU" sz="1400" b="1" i="1" dirty="0" err="1">
                <a:latin typeface="PT Sans"/>
              </a:rPr>
              <a:t>Олексійович</a:t>
            </a:r>
            <a:r>
              <a:rPr lang="ru-RU" sz="1400" b="1" dirty="0">
                <a:latin typeface="PT Sans"/>
              </a:rPr>
              <a:t> </a:t>
            </a:r>
            <a:r>
              <a:rPr lang="ru-RU" sz="1400" dirty="0">
                <a:latin typeface="PT Sans"/>
              </a:rPr>
              <a:t>(5 </a:t>
            </a:r>
            <a:r>
              <a:rPr lang="ru-RU" sz="1400" dirty="0" err="1">
                <a:latin typeface="PT Sans"/>
              </a:rPr>
              <a:t>квітня</a:t>
            </a:r>
            <a:r>
              <a:rPr lang="ru-RU" sz="1400" dirty="0">
                <a:latin typeface="PT Sans"/>
              </a:rPr>
              <a:t> 1935 – 7 </a:t>
            </a:r>
            <a:r>
              <a:rPr lang="ru-RU" sz="1400" dirty="0" err="1">
                <a:latin typeface="PT Sans"/>
              </a:rPr>
              <a:t>грудня</a:t>
            </a:r>
            <a:r>
              <a:rPr lang="ru-RU" sz="1400" dirty="0">
                <a:latin typeface="PT Sans"/>
              </a:rPr>
              <a:t> 2017) – </a:t>
            </a:r>
            <a:r>
              <a:rPr lang="ru-RU" sz="1400" dirty="0" err="1">
                <a:latin typeface="PT Sans"/>
              </a:rPr>
              <a:t>український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журналіст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науковець</a:t>
            </a:r>
            <a:r>
              <a:rPr lang="ru-RU" sz="1400" dirty="0">
                <a:latin typeface="PT Sans"/>
              </a:rPr>
              <a:t> і поет, кандидат </a:t>
            </a:r>
            <a:r>
              <a:rPr lang="ru-RU" sz="1400" dirty="0" err="1">
                <a:latin typeface="PT Sans"/>
              </a:rPr>
              <a:t>філологічних</a:t>
            </a:r>
            <a:r>
              <a:rPr lang="ru-RU" sz="1400" dirty="0">
                <a:latin typeface="PT Sans"/>
              </a:rPr>
              <a:t> наук, </a:t>
            </a:r>
            <a:r>
              <a:rPr lang="ru-RU" sz="1400" dirty="0" err="1">
                <a:latin typeface="PT Sans"/>
              </a:rPr>
              <a:t>заслужений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працівник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культури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Сорока М. О. </a:t>
            </a:r>
            <a:r>
              <a:rPr lang="ru-RU" sz="1400" dirty="0" err="1">
                <a:latin typeface="PT Sans"/>
              </a:rPr>
              <a:t>народився</a:t>
            </a:r>
            <a:r>
              <a:rPr lang="ru-RU" sz="1400" dirty="0">
                <a:latin typeface="PT Sans"/>
              </a:rPr>
              <a:t> 5 </a:t>
            </a:r>
            <a:r>
              <a:rPr lang="ru-RU" sz="1400" dirty="0" err="1">
                <a:latin typeface="PT Sans"/>
              </a:rPr>
              <a:t>квітня</a:t>
            </a:r>
            <a:r>
              <a:rPr lang="ru-RU" sz="1400" dirty="0">
                <a:latin typeface="PT Sans"/>
              </a:rPr>
              <a:t> 1935 р. на </a:t>
            </a:r>
            <a:r>
              <a:rPr lang="ru-RU" sz="1400" dirty="0" err="1">
                <a:latin typeface="PT Sans"/>
              </a:rPr>
              <a:t>Черкащині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Після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семирічки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закінчив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суднобудівельний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технікум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Працював</a:t>
            </a:r>
            <a:r>
              <a:rPr lang="ru-RU" sz="1400" dirty="0">
                <a:latin typeface="PT Sans"/>
              </a:rPr>
              <a:t> у Центральному </a:t>
            </a:r>
            <a:r>
              <a:rPr lang="ru-RU" sz="1400" dirty="0" err="1">
                <a:latin typeface="PT Sans"/>
              </a:rPr>
              <a:t>конструкторському</a:t>
            </a:r>
            <a:r>
              <a:rPr lang="ru-RU" sz="1400" dirty="0">
                <a:latin typeface="PT Sans"/>
              </a:rPr>
              <a:t> бюро </a:t>
            </a:r>
            <a:r>
              <a:rPr lang="ru-RU" sz="1400" dirty="0" err="1">
                <a:latin typeface="PT Sans"/>
              </a:rPr>
              <a:t>київського</a:t>
            </a:r>
            <a:r>
              <a:rPr lang="ru-RU" sz="1400" dirty="0">
                <a:latin typeface="PT Sans"/>
              </a:rPr>
              <a:t> заводу «</a:t>
            </a:r>
            <a:r>
              <a:rPr lang="ru-RU" sz="1400" dirty="0" err="1">
                <a:latin typeface="PT Sans"/>
              </a:rPr>
              <a:t>Ленінська</a:t>
            </a:r>
            <a:r>
              <a:rPr lang="ru-RU" sz="1400" dirty="0">
                <a:latin typeface="PT Sans"/>
              </a:rPr>
              <a:t> кузня». Служив на </a:t>
            </a:r>
            <a:r>
              <a:rPr lang="ru-RU" sz="1400" dirty="0" err="1">
                <a:latin typeface="PT Sans"/>
              </a:rPr>
              <a:t>Чорноморському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флоті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Закінчив</a:t>
            </a:r>
            <a:r>
              <a:rPr lang="ru-RU" sz="1400" dirty="0">
                <a:latin typeface="PT Sans"/>
              </a:rPr>
              <a:t> факультет </a:t>
            </a:r>
            <a:r>
              <a:rPr lang="ru-RU" sz="1400" dirty="0" err="1">
                <a:latin typeface="PT Sans"/>
              </a:rPr>
              <a:t>журналістики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Київського</a:t>
            </a:r>
            <a:r>
              <a:rPr lang="ru-RU" sz="1400" dirty="0">
                <a:latin typeface="PT Sans"/>
              </a:rPr>
              <a:t> державного </a:t>
            </a:r>
            <a:r>
              <a:rPr lang="ru-RU" sz="1400" dirty="0" err="1">
                <a:latin typeface="PT Sans"/>
              </a:rPr>
              <a:t>університету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</a:t>
            </a:r>
            <a:r>
              <a:rPr lang="ru-RU" sz="1400" dirty="0">
                <a:latin typeface="PT Sans"/>
              </a:rPr>
              <a:t>. Т. Г. Шевченка. З 1964 року на </a:t>
            </a:r>
            <a:r>
              <a:rPr lang="ru-RU" sz="1400" dirty="0" err="1">
                <a:latin typeface="PT Sans"/>
              </a:rPr>
              <a:t>журналістській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роботі</a:t>
            </a:r>
            <a:r>
              <a:rPr lang="ru-RU" sz="1400" dirty="0">
                <a:latin typeface="PT Sans"/>
              </a:rPr>
              <a:t>. З 1964 по 1992 </a:t>
            </a:r>
            <a:r>
              <a:rPr lang="ru-RU" sz="1400" dirty="0" err="1">
                <a:latin typeface="PT Sans"/>
              </a:rPr>
              <a:t>рр</a:t>
            </a:r>
            <a:r>
              <a:rPr lang="ru-RU" sz="1400" dirty="0">
                <a:latin typeface="PT Sans"/>
              </a:rPr>
              <a:t>. – </a:t>
            </a:r>
            <a:r>
              <a:rPr lang="ru-RU" sz="1400" dirty="0" err="1">
                <a:latin typeface="PT Sans"/>
              </a:rPr>
              <a:t>головний</a:t>
            </a:r>
            <a:r>
              <a:rPr lang="ru-RU" sz="1400" dirty="0">
                <a:latin typeface="PT Sans"/>
              </a:rPr>
              <a:t> редактор </a:t>
            </a:r>
            <a:r>
              <a:rPr lang="ru-RU" sz="1400" dirty="0" err="1">
                <a:latin typeface="PT Sans"/>
              </a:rPr>
              <a:t>науково</a:t>
            </a:r>
            <a:r>
              <a:rPr lang="ru-RU" sz="1400" dirty="0">
                <a:latin typeface="PT Sans"/>
              </a:rPr>
              <a:t>-популярного </a:t>
            </a:r>
            <a:r>
              <a:rPr lang="ru-RU" sz="1400" dirty="0" err="1">
                <a:latin typeface="PT Sans"/>
              </a:rPr>
              <a:t>часопису</a:t>
            </a:r>
            <a:r>
              <a:rPr lang="ru-RU" sz="1400" dirty="0">
                <a:latin typeface="PT Sans"/>
              </a:rPr>
              <a:t> «Наука-фантастика» («</a:t>
            </a:r>
            <a:r>
              <a:rPr lang="ru-RU" sz="1400" dirty="0" err="1">
                <a:latin typeface="PT Sans"/>
              </a:rPr>
              <a:t>Знання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праця</a:t>
            </a:r>
            <a:r>
              <a:rPr lang="ru-RU" sz="1400" dirty="0">
                <a:latin typeface="PT Sans"/>
              </a:rPr>
              <a:t>»). З 1992 по 1995 </a:t>
            </a:r>
            <a:r>
              <a:rPr lang="ru-RU" sz="1400" dirty="0" err="1">
                <a:latin typeface="PT Sans"/>
              </a:rPr>
              <a:t>рр</a:t>
            </a:r>
            <a:r>
              <a:rPr lang="ru-RU" sz="1400" dirty="0">
                <a:latin typeface="PT Sans"/>
              </a:rPr>
              <a:t>. – директор </a:t>
            </a:r>
            <a:r>
              <a:rPr lang="ru-RU" sz="1400" dirty="0" err="1">
                <a:latin typeface="PT Sans"/>
              </a:rPr>
              <a:t>видавничо-поліграфічного</a:t>
            </a:r>
            <a:r>
              <a:rPr lang="ru-RU" sz="1400" dirty="0">
                <a:latin typeface="PT Sans"/>
              </a:rPr>
              <a:t> центру «</a:t>
            </a:r>
            <a:r>
              <a:rPr lang="ru-RU" sz="1400" dirty="0" err="1">
                <a:latin typeface="PT Sans"/>
              </a:rPr>
              <a:t>Київський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Університет</a:t>
            </a:r>
            <a:r>
              <a:rPr lang="ru-RU" sz="1400" dirty="0">
                <a:latin typeface="PT Sans"/>
              </a:rPr>
              <a:t>». З 1995 по 2001 </a:t>
            </a:r>
            <a:r>
              <a:rPr lang="ru-RU" sz="1400" dirty="0" err="1">
                <a:latin typeface="PT Sans"/>
              </a:rPr>
              <a:t>рр</a:t>
            </a:r>
            <a:r>
              <a:rPr lang="ru-RU" sz="1400" dirty="0">
                <a:latin typeface="PT Sans"/>
              </a:rPr>
              <a:t>. – доцент </a:t>
            </a:r>
            <a:r>
              <a:rPr lang="ru-RU" sz="1400" dirty="0" err="1">
                <a:latin typeface="PT Sans"/>
              </a:rPr>
              <a:t>кафедри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журналістської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майстерності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редакційно-видавничої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справи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Інституту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журналістики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національного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університету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</a:t>
            </a:r>
            <a:r>
              <a:rPr lang="ru-RU" sz="1400" dirty="0">
                <a:latin typeface="PT Sans"/>
              </a:rPr>
              <a:t>. Т. Г. Шевченка. З 2001 по 2002 </a:t>
            </a:r>
            <a:r>
              <a:rPr lang="ru-RU" sz="1400" dirty="0" err="1">
                <a:latin typeface="PT Sans"/>
              </a:rPr>
              <a:t>рр</a:t>
            </a:r>
            <a:r>
              <a:rPr lang="ru-RU" sz="1400" dirty="0">
                <a:latin typeface="PT Sans"/>
              </a:rPr>
              <a:t>. – </a:t>
            </a:r>
            <a:r>
              <a:rPr lang="ru-RU" sz="1400" dirty="0" err="1">
                <a:latin typeface="PT Sans"/>
              </a:rPr>
              <a:t>оглядач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газети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Урядовий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кур’єр</a:t>
            </a:r>
            <a:r>
              <a:rPr lang="ru-RU" sz="1400" dirty="0">
                <a:latin typeface="PT Sans"/>
              </a:rPr>
              <a:t>».</a:t>
            </a:r>
          </a:p>
          <a:p>
            <a:r>
              <a:rPr lang="ru-RU" sz="1400" dirty="0">
                <a:latin typeface="PT Sans"/>
              </a:rPr>
              <a:t>Сорока М. О. – кандидат </a:t>
            </a:r>
            <a:r>
              <a:rPr lang="ru-RU" sz="1400" dirty="0" err="1">
                <a:latin typeface="PT Sans"/>
              </a:rPr>
              <a:t>філологічних</a:t>
            </a:r>
            <a:r>
              <a:rPr lang="ru-RU" sz="1400" dirty="0">
                <a:latin typeface="PT Sans"/>
              </a:rPr>
              <a:t> наук, доцент, член </a:t>
            </a:r>
            <a:r>
              <a:rPr lang="ru-RU" sz="1400" dirty="0" err="1">
                <a:latin typeface="PT Sans"/>
              </a:rPr>
              <a:t>Національної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спілки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письменників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У </a:t>
            </a:r>
            <a:r>
              <a:rPr lang="ru-RU" sz="1400" dirty="0" err="1">
                <a:latin typeface="PT Sans"/>
              </a:rPr>
              <a:t>доробку</a:t>
            </a:r>
            <a:r>
              <a:rPr lang="ru-RU" sz="1400" dirty="0">
                <a:latin typeface="PT Sans"/>
              </a:rPr>
              <a:t> Сороки М. О. книжки </a:t>
            </a:r>
            <a:r>
              <a:rPr lang="ru-RU" sz="1400" dirty="0" err="1">
                <a:latin typeface="PT Sans"/>
              </a:rPr>
              <a:t>нарисів</a:t>
            </a:r>
            <a:r>
              <a:rPr lang="ru-RU" sz="1400" dirty="0">
                <a:latin typeface="PT Sans"/>
              </a:rPr>
              <a:t> «Поет </a:t>
            </a:r>
            <a:r>
              <a:rPr lang="ru-RU" sz="1400" dirty="0" err="1">
                <a:latin typeface="PT Sans"/>
              </a:rPr>
              <a:t>німого</a:t>
            </a:r>
            <a:r>
              <a:rPr lang="ru-RU" sz="1400" dirty="0">
                <a:latin typeface="PT Sans"/>
              </a:rPr>
              <a:t> числа» (1967), «</a:t>
            </a:r>
            <a:r>
              <a:rPr lang="ru-RU" sz="1400" dirty="0" err="1">
                <a:latin typeface="PT Sans"/>
              </a:rPr>
              <a:t>Арабський</a:t>
            </a:r>
            <a:r>
              <a:rPr lang="ru-RU" sz="1400" dirty="0">
                <a:latin typeface="PT Sans"/>
              </a:rPr>
              <a:t> триптих» (1970); </a:t>
            </a:r>
            <a:r>
              <a:rPr lang="ru-RU" sz="1400" dirty="0" err="1">
                <a:latin typeface="PT Sans"/>
              </a:rPr>
              <a:t>художніх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оповідей</a:t>
            </a:r>
            <a:r>
              <a:rPr lang="ru-RU" sz="1400" dirty="0">
                <a:latin typeface="PT Sans"/>
              </a:rPr>
              <a:t> про математику (у </a:t>
            </a:r>
            <a:r>
              <a:rPr lang="ru-RU" sz="1400" dirty="0" err="1">
                <a:latin typeface="PT Sans"/>
              </a:rPr>
              <a:t>співавторстві</a:t>
            </a:r>
            <a:r>
              <a:rPr lang="ru-RU" sz="1400" dirty="0">
                <a:latin typeface="PT Sans"/>
              </a:rPr>
              <a:t>) «Дорогами </a:t>
            </a:r>
            <a:r>
              <a:rPr lang="ru-RU" sz="1400" dirty="0" err="1">
                <a:latin typeface="PT Sans"/>
              </a:rPr>
              <a:t>Унікурсалії</a:t>
            </a:r>
            <a:r>
              <a:rPr lang="ru-RU" sz="1400" dirty="0">
                <a:latin typeface="PT Sans"/>
              </a:rPr>
              <a:t>» (1977), «</a:t>
            </a:r>
            <a:r>
              <a:rPr lang="ru-RU" sz="1400" dirty="0" err="1">
                <a:latin typeface="PT Sans"/>
              </a:rPr>
              <a:t>Кентаври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» (2003); </a:t>
            </a:r>
            <a:r>
              <a:rPr lang="ru-RU" sz="1400" dirty="0" err="1">
                <a:latin typeface="PT Sans"/>
              </a:rPr>
              <a:t>біографічні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романи</a:t>
            </a:r>
            <a:r>
              <a:rPr lang="ru-RU" sz="1400" dirty="0">
                <a:latin typeface="PT Sans"/>
              </a:rPr>
              <a:t>: «</a:t>
            </a:r>
            <a:r>
              <a:rPr lang="ru-RU" sz="1400" dirty="0" err="1">
                <a:latin typeface="PT Sans"/>
              </a:rPr>
              <a:t>Остроградський</a:t>
            </a:r>
            <a:r>
              <a:rPr lang="ru-RU" sz="1400" dirty="0">
                <a:latin typeface="PT Sans"/>
              </a:rPr>
              <a:t>» (1980), «Михайло Кравчук» (1985), «</a:t>
            </a:r>
            <a:r>
              <a:rPr lang="ru-RU" sz="1400" dirty="0" err="1">
                <a:latin typeface="PT Sans"/>
              </a:rPr>
              <a:t>Колимська</a:t>
            </a:r>
            <a:r>
              <a:rPr lang="ru-RU" sz="1400" dirty="0">
                <a:latin typeface="PT Sans"/>
              </a:rPr>
              <a:t> теорема Кравчука» (1991), </a:t>
            </a:r>
            <a:r>
              <a:rPr lang="ru-RU" sz="1400" dirty="0" err="1">
                <a:latin typeface="PT Sans"/>
              </a:rPr>
              <a:t>повість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Ще</a:t>
            </a:r>
            <a:r>
              <a:rPr lang="ru-RU" sz="1400" dirty="0">
                <a:latin typeface="PT Sans"/>
              </a:rPr>
              <a:t> одна весна» (</a:t>
            </a:r>
            <a:r>
              <a:rPr lang="ru-RU" sz="1400" dirty="0" err="1">
                <a:latin typeface="PT Sans"/>
              </a:rPr>
              <a:t>опубл</a:t>
            </a:r>
            <a:r>
              <a:rPr lang="ru-RU" sz="1400" dirty="0">
                <a:latin typeface="PT Sans"/>
              </a:rPr>
              <a:t>. 2016). Сорока М. О. </a:t>
            </a:r>
            <a:r>
              <a:rPr lang="ru-RU" sz="1400" dirty="0" err="1">
                <a:latin typeface="PT Sans"/>
              </a:rPr>
              <a:t>упорядкував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антологію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поезії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другої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половини</a:t>
            </a:r>
            <a:r>
              <a:rPr lang="ru-RU" sz="1400" dirty="0">
                <a:latin typeface="PT Sans"/>
              </a:rPr>
              <a:t> </a:t>
            </a:r>
            <a:r>
              <a:rPr lang="en-US" sz="1400" dirty="0">
                <a:latin typeface="PT Sans"/>
              </a:rPr>
              <a:t>XX </a:t>
            </a:r>
            <a:r>
              <a:rPr lang="ru-RU" sz="1400" dirty="0">
                <a:latin typeface="PT Sans"/>
              </a:rPr>
              <a:t>ст. – «</a:t>
            </a:r>
            <a:r>
              <a:rPr lang="ru-RU" sz="1400" dirty="0" err="1">
                <a:latin typeface="PT Sans"/>
              </a:rPr>
              <a:t>Відлуння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поколінь</a:t>
            </a:r>
            <a:r>
              <a:rPr lang="ru-RU" sz="1400" dirty="0">
                <a:latin typeface="PT Sans"/>
              </a:rPr>
              <a:t>» (2001), «</a:t>
            </a:r>
            <a:r>
              <a:rPr lang="ru-RU" sz="1400" dirty="0" err="1">
                <a:latin typeface="PT Sans"/>
              </a:rPr>
              <a:t>Віщий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гомін</a:t>
            </a:r>
            <a:r>
              <a:rPr lang="ru-RU" sz="1400" dirty="0">
                <a:latin typeface="PT Sans"/>
              </a:rPr>
              <a:t>» (2003). В </a:t>
            </a:r>
            <a:r>
              <a:rPr lang="ru-RU" sz="1400" dirty="0" err="1">
                <a:latin typeface="PT Sans"/>
              </a:rPr>
              <a:t>телевізійній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документалістиці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він</a:t>
            </a:r>
            <a:r>
              <a:rPr lang="ru-RU" sz="1400" dirty="0">
                <a:latin typeface="PT Sans"/>
              </a:rPr>
              <a:t> є автором </a:t>
            </a:r>
            <a:r>
              <a:rPr lang="ru-RU" sz="1400" dirty="0" err="1">
                <a:latin typeface="PT Sans"/>
              </a:rPr>
              <a:t>сценаріїв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документальних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фільмів</a:t>
            </a:r>
            <a:r>
              <a:rPr lang="ru-RU" sz="1400" dirty="0">
                <a:latin typeface="PT Sans"/>
              </a:rPr>
              <a:t>: «Голгофа </a:t>
            </a:r>
            <a:r>
              <a:rPr lang="ru-RU" sz="1400" dirty="0" err="1">
                <a:latin typeface="PT Sans"/>
              </a:rPr>
              <a:t>академіка</a:t>
            </a:r>
            <a:r>
              <a:rPr lang="ru-RU" sz="1400" dirty="0">
                <a:latin typeface="PT Sans"/>
              </a:rPr>
              <a:t> Кравчука» (2004), «Архип Люлька» (2008), редактором “Соловки” (2005), “</a:t>
            </a:r>
            <a:r>
              <a:rPr lang="ru-RU" sz="1400" dirty="0" err="1">
                <a:latin typeface="PT Sans"/>
              </a:rPr>
              <a:t>Сандармох</a:t>
            </a:r>
            <a:r>
              <a:rPr lang="ru-RU" sz="1400" dirty="0">
                <a:latin typeface="PT Sans"/>
              </a:rPr>
              <a:t>” (2006), автором </a:t>
            </a:r>
            <a:r>
              <a:rPr lang="ru-RU" sz="1400" dirty="0" err="1">
                <a:latin typeface="PT Sans"/>
              </a:rPr>
              <a:t>ідеї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фільму</a:t>
            </a:r>
            <a:r>
              <a:rPr lang="ru-RU" sz="1400" dirty="0">
                <a:latin typeface="PT Sans"/>
              </a:rPr>
              <a:t> “</a:t>
            </a:r>
            <a:r>
              <a:rPr lang="ru-RU" sz="1400" dirty="0" err="1">
                <a:latin typeface="PT Sans"/>
              </a:rPr>
              <a:t>Григір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Тютюнник</a:t>
            </a:r>
            <a:r>
              <a:rPr lang="ru-RU" sz="1400" dirty="0">
                <a:latin typeface="PT Sans"/>
              </a:rPr>
              <a:t>. Доля” (2014).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93423-CEB3-451F-AA2E-C3B47CAC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6" y="419099"/>
            <a:ext cx="2381250" cy="3009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2092CD-5F85-4A70-AD9D-54F49B31726D}"/>
              </a:ext>
            </a:extLst>
          </p:cNvPr>
          <p:cNvSpPr/>
          <p:nvPr/>
        </p:nvSpPr>
        <p:spPr>
          <a:xfrm>
            <a:off x="707485" y="3540945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Миколи Сороки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3E46A3-6844-4662-9862-04A9BB96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A3DD8-4C23-4C71-96AC-64CEBF8B7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249" y="4756596"/>
            <a:ext cx="1889924" cy="18899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4FE1C5-3C15-4F1C-AE94-C8B793FC68B5}"/>
              </a:ext>
            </a:extLst>
          </p:cNvPr>
          <p:cNvSpPr/>
          <p:nvPr/>
        </p:nvSpPr>
        <p:spPr>
          <a:xfrm>
            <a:off x="4788430" y="423060"/>
            <a:ext cx="5981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Микола Олексійович Сорока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678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B11FA-6064-4C0A-8132-8CB20869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8750D4-FA32-45DF-8239-294F85358605}"/>
              </a:ext>
            </a:extLst>
          </p:cNvPr>
          <p:cNvSpPr/>
          <p:nvPr/>
        </p:nvSpPr>
        <p:spPr>
          <a:xfrm>
            <a:off x="4451756" y="1142082"/>
            <a:ext cx="70646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PT Sans"/>
              </a:rPr>
              <a:t>Тамара КОЛОМІЄЦЬ </a:t>
            </a:r>
            <a:r>
              <a:rPr lang="ru-RU" sz="1600" dirty="0" err="1">
                <a:latin typeface="PT Sans"/>
              </a:rPr>
              <a:t>народилася</a:t>
            </a:r>
            <a:r>
              <a:rPr lang="ru-RU" sz="1600" dirty="0">
                <a:latin typeface="PT Sans"/>
              </a:rPr>
              <a:t> 9 </a:t>
            </a:r>
            <a:r>
              <a:rPr lang="ru-RU" sz="1600" dirty="0" err="1">
                <a:latin typeface="PT Sans"/>
              </a:rPr>
              <a:t>квітня</a:t>
            </a:r>
            <a:r>
              <a:rPr lang="ru-RU" sz="1600" dirty="0">
                <a:latin typeface="PT Sans"/>
              </a:rPr>
              <a:t> 1935 року в </a:t>
            </a:r>
            <a:r>
              <a:rPr lang="ru-RU" sz="1600" dirty="0" err="1">
                <a:latin typeface="PT Sans"/>
              </a:rPr>
              <a:t>місті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Корсуні-Шевченківському</a:t>
            </a:r>
            <a:r>
              <a:rPr lang="ru-RU" sz="1600" dirty="0">
                <a:latin typeface="PT Sans"/>
              </a:rPr>
              <a:t>. Мати </a:t>
            </a:r>
            <a:r>
              <a:rPr lang="ru-RU" sz="1600" dirty="0" err="1">
                <a:latin typeface="PT Sans"/>
              </a:rPr>
              <a:t>важко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працювала</a:t>
            </a:r>
            <a:r>
              <a:rPr lang="ru-RU" sz="1600" dirty="0">
                <a:latin typeface="PT Sans"/>
              </a:rPr>
              <a:t>, а </a:t>
            </a:r>
            <a:r>
              <a:rPr lang="ru-RU" sz="1600" dirty="0" err="1">
                <a:latin typeface="PT Sans"/>
              </a:rPr>
              <a:t>виховувала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дівчинку</a:t>
            </a:r>
            <a:r>
              <a:rPr lang="ru-RU" sz="1600" dirty="0">
                <a:latin typeface="PT Sans"/>
              </a:rPr>
              <a:t> бабуся Ганна, яка знала </a:t>
            </a:r>
            <a:r>
              <a:rPr lang="ru-RU" sz="1600" dirty="0" err="1">
                <a:latin typeface="PT Sans"/>
              </a:rPr>
              <a:t>напам’ять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майже</a:t>
            </a:r>
            <a:r>
              <a:rPr lang="ru-RU" sz="1600" dirty="0">
                <a:latin typeface="PT Sans"/>
              </a:rPr>
              <a:t> весь «</a:t>
            </a:r>
            <a:r>
              <a:rPr lang="ru-RU" sz="1600" dirty="0" err="1">
                <a:latin typeface="PT Sans"/>
              </a:rPr>
              <a:t>Кобзар</a:t>
            </a:r>
            <a:r>
              <a:rPr lang="ru-RU" sz="1600" dirty="0">
                <a:latin typeface="PT Sans"/>
              </a:rPr>
              <a:t>» і часто </a:t>
            </a:r>
            <a:r>
              <a:rPr lang="ru-RU" sz="1600" dirty="0" err="1">
                <a:latin typeface="PT Sans"/>
              </a:rPr>
              <a:t>його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цитувала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Також</a:t>
            </a:r>
            <a:r>
              <a:rPr lang="ru-RU" sz="1600" dirty="0">
                <a:latin typeface="PT Sans"/>
              </a:rPr>
              <a:t> бабуся </a:t>
            </a:r>
            <a:r>
              <a:rPr lang="ru-RU" sz="1600" dirty="0" err="1">
                <a:latin typeface="PT Sans"/>
              </a:rPr>
              <a:t>розповідала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Тамарі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козацькі</a:t>
            </a:r>
            <a:r>
              <a:rPr lang="ru-RU" sz="1600" dirty="0">
                <a:latin typeface="PT Sans"/>
              </a:rPr>
              <a:t> й </a:t>
            </a:r>
            <a:r>
              <a:rPr lang="ru-RU" sz="1600" dirty="0" err="1">
                <a:latin typeface="PT Sans"/>
              </a:rPr>
              <a:t>чумацькі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сумовиті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пісні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казки</a:t>
            </a:r>
            <a:r>
              <a:rPr lang="ru-RU" sz="1600" dirty="0">
                <a:latin typeface="PT Sans"/>
              </a:rPr>
              <a:t>, загадки, </a:t>
            </a:r>
            <a:r>
              <a:rPr lang="ru-RU" sz="1600" dirty="0" err="1">
                <a:latin typeface="PT Sans"/>
              </a:rPr>
              <a:t>лічилки</a:t>
            </a:r>
            <a:r>
              <a:rPr lang="ru-RU" sz="1600" dirty="0">
                <a:latin typeface="PT Sans"/>
              </a:rPr>
              <a:t>. До </a:t>
            </a:r>
            <a:r>
              <a:rPr lang="ru-RU" sz="1600" dirty="0" err="1">
                <a:latin typeface="PT Sans"/>
              </a:rPr>
              <a:t>війни</a:t>
            </a:r>
            <a:r>
              <a:rPr lang="ru-RU" sz="1600" dirty="0">
                <a:latin typeface="PT Sans"/>
              </a:rPr>
              <a:t> вона </a:t>
            </a:r>
            <a:r>
              <a:rPr lang="ru-RU" sz="1600" dirty="0" err="1">
                <a:latin typeface="PT Sans"/>
              </a:rPr>
              <a:t>вже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вміла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читати.Її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дитинство</a:t>
            </a:r>
            <a:r>
              <a:rPr lang="ru-RU" sz="1600" dirty="0">
                <a:latin typeface="PT Sans"/>
              </a:rPr>
              <a:t> не </a:t>
            </a:r>
            <a:r>
              <a:rPr lang="ru-RU" sz="1600" dirty="0" err="1">
                <a:latin typeface="PT Sans"/>
              </a:rPr>
              <a:t>було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безхмарним</a:t>
            </a:r>
            <a:r>
              <a:rPr lang="ru-RU" sz="1600" dirty="0">
                <a:latin typeface="PT Sans"/>
              </a:rPr>
              <a:t>, вона пережила </a:t>
            </a:r>
            <a:r>
              <a:rPr lang="ru-RU" sz="1600" dirty="0" err="1">
                <a:latin typeface="PT Sans"/>
              </a:rPr>
              <a:t>війну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Після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закінчення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Гельмязівської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школи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що</a:t>
            </a:r>
            <a:r>
              <a:rPr lang="ru-RU" sz="1600" dirty="0">
                <a:latin typeface="PT Sans"/>
              </a:rPr>
              <a:t> на </a:t>
            </a:r>
            <a:r>
              <a:rPr lang="ru-RU" sz="1600" dirty="0" err="1">
                <a:latin typeface="PT Sans"/>
              </a:rPr>
              <a:t>Черкащині</a:t>
            </a:r>
            <a:r>
              <a:rPr lang="ru-RU" sz="1600" dirty="0">
                <a:latin typeface="PT Sans"/>
              </a:rPr>
              <a:t>, Тамара </a:t>
            </a:r>
            <a:r>
              <a:rPr lang="ru-RU" sz="1600" dirty="0" err="1">
                <a:latin typeface="PT Sans"/>
              </a:rPr>
              <a:t>навчалася</a:t>
            </a:r>
            <a:r>
              <a:rPr lang="ru-RU" sz="1600" dirty="0">
                <a:latin typeface="PT Sans"/>
              </a:rPr>
              <a:t> на </a:t>
            </a:r>
            <a:r>
              <a:rPr lang="ru-RU" sz="1600" dirty="0" err="1">
                <a:latin typeface="PT Sans"/>
              </a:rPr>
              <a:t>факультеті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журналістики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Київського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університету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Ще</a:t>
            </a:r>
            <a:r>
              <a:rPr lang="ru-RU" sz="1600" dirty="0">
                <a:latin typeface="PT Sans"/>
              </a:rPr>
              <a:t> будучи </a:t>
            </a:r>
            <a:r>
              <a:rPr lang="ru-RU" sz="1600" dirty="0" err="1">
                <a:latin typeface="PT Sans"/>
              </a:rPr>
              <a:t>студенткою</a:t>
            </a:r>
            <a:r>
              <a:rPr lang="ru-RU" sz="1600" dirty="0">
                <a:latin typeface="PT Sans"/>
              </a:rPr>
              <a:t>, вона стала </a:t>
            </a:r>
            <a:r>
              <a:rPr lang="ru-RU" sz="1600" dirty="0" err="1">
                <a:latin typeface="PT Sans"/>
              </a:rPr>
              <a:t>відомою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видавши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збірку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поезій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Пролісок</a:t>
            </a:r>
            <a:r>
              <a:rPr lang="ru-RU" sz="1600" dirty="0">
                <a:latin typeface="PT Sans"/>
              </a:rPr>
              <a:t>». </a:t>
            </a:r>
            <a:r>
              <a:rPr lang="ru-RU" sz="1600" dirty="0" err="1">
                <a:latin typeface="PT Sans"/>
              </a:rPr>
              <a:t>Тамарі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було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тоді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лише</a:t>
            </a:r>
            <a:r>
              <a:rPr lang="ru-RU" sz="1600" dirty="0">
                <a:latin typeface="PT Sans"/>
              </a:rPr>
              <a:t> 21. На початку </a:t>
            </a:r>
            <a:r>
              <a:rPr lang="ru-RU" sz="1600" dirty="0" err="1">
                <a:latin typeface="PT Sans"/>
              </a:rPr>
              <a:t>творчого</a:t>
            </a:r>
            <a:r>
              <a:rPr lang="ru-RU" sz="1600" dirty="0">
                <a:latin typeface="PT Sans"/>
              </a:rPr>
              <a:t> шляху </a:t>
            </a:r>
            <a:r>
              <a:rPr lang="ru-RU" sz="1600" dirty="0" err="1">
                <a:latin typeface="PT Sans"/>
              </a:rPr>
              <a:t>її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помітив</a:t>
            </a:r>
            <a:r>
              <a:rPr lang="ru-RU" sz="1600" dirty="0">
                <a:latin typeface="PT Sans"/>
              </a:rPr>
              <a:t> і благословив </a:t>
            </a:r>
            <a:r>
              <a:rPr lang="ru-RU" sz="1600" dirty="0" err="1">
                <a:latin typeface="PT Sans"/>
              </a:rPr>
              <a:t>напутнім</a:t>
            </a:r>
            <a:r>
              <a:rPr lang="ru-RU" sz="1600" dirty="0">
                <a:latin typeface="PT Sans"/>
              </a:rPr>
              <a:t> словом М. </a:t>
            </a:r>
            <a:r>
              <a:rPr lang="ru-RU" sz="1600" dirty="0" err="1">
                <a:latin typeface="PT Sans"/>
              </a:rPr>
              <a:t>Рильський</a:t>
            </a:r>
            <a:r>
              <a:rPr lang="ru-RU" sz="1600" dirty="0">
                <a:latin typeface="PT Sans"/>
              </a:rPr>
              <a:t>. Першим редактором </a:t>
            </a:r>
            <a:r>
              <a:rPr lang="ru-RU" sz="1600" dirty="0" err="1">
                <a:latin typeface="PT Sans"/>
              </a:rPr>
              <a:t>був</a:t>
            </a:r>
            <a:r>
              <a:rPr lang="ru-RU" sz="1600" dirty="0">
                <a:latin typeface="PT Sans"/>
              </a:rPr>
              <a:t> М. Стельмах. </a:t>
            </a:r>
            <a:r>
              <a:rPr lang="ru-RU" sz="1600" dirty="0" err="1">
                <a:latin typeface="PT Sans"/>
              </a:rPr>
              <a:t>Серед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однокурсників</a:t>
            </a:r>
            <a:r>
              <a:rPr lang="ru-RU" sz="1600" dirty="0">
                <a:latin typeface="PT Sans"/>
              </a:rPr>
              <a:t> – </a:t>
            </a:r>
            <a:r>
              <a:rPr lang="ru-RU" sz="1600" dirty="0" err="1">
                <a:latin typeface="PT Sans"/>
              </a:rPr>
              <a:t>відомі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письменники</a:t>
            </a:r>
            <a:r>
              <a:rPr lang="ru-RU" sz="1600" dirty="0">
                <a:latin typeface="PT Sans"/>
              </a:rPr>
              <a:t> –   В. </a:t>
            </a:r>
            <a:r>
              <a:rPr lang="ru-RU" sz="1600" dirty="0" err="1">
                <a:latin typeface="PT Sans"/>
              </a:rPr>
              <a:t>Близнець</a:t>
            </a:r>
            <a:r>
              <a:rPr lang="ru-RU" sz="1600" dirty="0">
                <a:latin typeface="PT Sans"/>
              </a:rPr>
              <a:t>,  </a:t>
            </a:r>
            <a:r>
              <a:rPr lang="ru-RU" sz="1600" dirty="0" err="1">
                <a:latin typeface="PT Sans"/>
              </a:rPr>
              <a:t>В.Симоненко</a:t>
            </a:r>
            <a:r>
              <a:rPr lang="ru-RU" sz="1600" dirty="0">
                <a:latin typeface="PT Sans"/>
              </a:rPr>
              <a:t>, М. Сом та </a:t>
            </a:r>
            <a:r>
              <a:rPr lang="ru-RU" sz="1600" dirty="0" err="1">
                <a:latin typeface="PT Sans"/>
              </a:rPr>
              <a:t>інші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Також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поетеа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була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знайома</a:t>
            </a:r>
            <a:r>
              <a:rPr lang="ru-RU" sz="1600" dirty="0">
                <a:latin typeface="PT Sans"/>
              </a:rPr>
              <a:t> з В. </a:t>
            </a:r>
            <a:r>
              <a:rPr lang="ru-RU" sz="1600" dirty="0" err="1">
                <a:latin typeface="PT Sans"/>
              </a:rPr>
              <a:t>Сосюрою</a:t>
            </a:r>
            <a:r>
              <a:rPr lang="ru-RU" sz="1600" dirty="0">
                <a:latin typeface="PT Sans"/>
              </a:rPr>
              <a:t>, А. </a:t>
            </a:r>
            <a:r>
              <a:rPr lang="ru-RU" sz="1600" dirty="0" err="1">
                <a:latin typeface="PT Sans"/>
              </a:rPr>
              <a:t>Малишком</a:t>
            </a:r>
            <a:r>
              <a:rPr lang="ru-RU" sz="1600" dirty="0">
                <a:latin typeface="PT Sans"/>
              </a:rPr>
              <a:t>.</a:t>
            </a:r>
          </a:p>
          <a:p>
            <a:r>
              <a:rPr lang="ru-RU" sz="1600" dirty="0">
                <a:latin typeface="PT Sans"/>
              </a:rPr>
              <a:t>Тамара </a:t>
            </a:r>
            <a:r>
              <a:rPr lang="ru-RU" sz="1600" dirty="0" err="1">
                <a:latin typeface="PT Sans"/>
              </a:rPr>
              <a:t>Опанасівна</a:t>
            </a:r>
            <a:r>
              <a:rPr lang="ru-RU" sz="1600" dirty="0">
                <a:latin typeface="PT Sans"/>
              </a:rPr>
              <a:t>  </a:t>
            </a:r>
            <a:r>
              <a:rPr lang="ru-RU" sz="1600" dirty="0" err="1">
                <a:latin typeface="PT Sans"/>
              </a:rPr>
              <a:t>відома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дитяча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письменниця</a:t>
            </a:r>
            <a:r>
              <a:rPr lang="ru-RU" sz="1600" dirty="0">
                <a:latin typeface="PT Sans"/>
              </a:rPr>
              <a:t>. Нею написано для </a:t>
            </a:r>
            <a:r>
              <a:rPr lang="ru-RU" sz="1600" dirty="0" err="1">
                <a:latin typeface="PT Sans"/>
              </a:rPr>
              <a:t>дітей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багато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віршів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казок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небилиць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лічилок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які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ввійшли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такі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збірки</a:t>
            </a:r>
            <a:r>
              <a:rPr lang="ru-RU" sz="1600" dirty="0">
                <a:latin typeface="PT Sans"/>
              </a:rPr>
              <a:t>: «</a:t>
            </a:r>
            <a:r>
              <a:rPr lang="ru-RU" sz="1600" dirty="0" err="1">
                <a:latin typeface="PT Sans"/>
              </a:rPr>
              <a:t>Починаються</a:t>
            </a:r>
            <a:r>
              <a:rPr lang="ru-RU" sz="1600" dirty="0">
                <a:latin typeface="PT Sans"/>
              </a:rPr>
              <a:t> дива», «Жмурки», «</a:t>
            </a:r>
            <a:r>
              <a:rPr lang="ru-RU" sz="1600" dirty="0" err="1">
                <a:latin typeface="PT Sans"/>
              </a:rPr>
              <a:t>Пісенька</a:t>
            </a:r>
            <a:r>
              <a:rPr lang="ru-RU" sz="1600" dirty="0">
                <a:latin typeface="PT Sans"/>
              </a:rPr>
              <a:t> про гнома», «</a:t>
            </a:r>
            <a:r>
              <a:rPr lang="ru-RU" sz="1600" dirty="0" err="1">
                <a:latin typeface="PT Sans"/>
              </a:rPr>
              <a:t>Пісня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джерельця</a:t>
            </a:r>
            <a:r>
              <a:rPr lang="ru-RU" sz="1600" dirty="0">
                <a:latin typeface="PT Sans"/>
              </a:rPr>
              <a:t>», «</a:t>
            </a:r>
            <a:r>
              <a:rPr lang="ru-RU" sz="1600" dirty="0" err="1">
                <a:latin typeface="PT Sans"/>
              </a:rPr>
              <a:t>Дощик</a:t>
            </a:r>
            <a:r>
              <a:rPr lang="ru-RU" sz="1600" dirty="0">
                <a:latin typeface="PT Sans"/>
              </a:rPr>
              <a:t> – </a:t>
            </a:r>
            <a:r>
              <a:rPr lang="ru-RU" sz="1600" dirty="0" err="1">
                <a:latin typeface="PT Sans"/>
              </a:rPr>
              <a:t>накрапайчик</a:t>
            </a:r>
            <a:r>
              <a:rPr lang="ru-RU" sz="1600" dirty="0">
                <a:latin typeface="PT Sans"/>
              </a:rPr>
              <a:t>».Тамара </a:t>
            </a:r>
            <a:r>
              <a:rPr lang="ru-RU" sz="1600" dirty="0" err="1">
                <a:latin typeface="PT Sans"/>
              </a:rPr>
              <a:t>Коломієць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цікаві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фактиПерші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вірші</a:t>
            </a:r>
            <a:r>
              <a:rPr lang="ru-RU" sz="1600" dirty="0">
                <a:latin typeface="PT Sans"/>
              </a:rPr>
              <a:t> почала </a:t>
            </a:r>
            <a:r>
              <a:rPr lang="ru-RU" sz="1600" dirty="0" err="1">
                <a:latin typeface="PT Sans"/>
              </a:rPr>
              <a:t>складати</a:t>
            </a:r>
            <a:r>
              <a:rPr lang="ru-RU" sz="1600" dirty="0">
                <a:latin typeface="PT Sans"/>
              </a:rPr>
              <a:t> для </a:t>
            </a:r>
            <a:r>
              <a:rPr lang="ru-RU" sz="1600" dirty="0" err="1">
                <a:latin typeface="PT Sans"/>
              </a:rPr>
              <a:t>свого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меншого</a:t>
            </a:r>
            <a:r>
              <a:rPr lang="ru-RU" sz="1600" dirty="0">
                <a:latin typeface="PT Sans"/>
              </a:rPr>
              <a:t> братика Петра. </a:t>
            </a:r>
            <a:r>
              <a:rPr lang="ru-RU" sz="1600" dirty="0" err="1">
                <a:latin typeface="PT Sans"/>
              </a:rPr>
              <a:t>Також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вміло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майструвала</a:t>
            </a:r>
            <a:r>
              <a:rPr lang="ru-RU" sz="1600" dirty="0">
                <a:latin typeface="PT Sans"/>
              </a:rPr>
              <a:t> для </a:t>
            </a:r>
            <a:r>
              <a:rPr lang="ru-RU" sz="1600" dirty="0" err="1">
                <a:latin typeface="PT Sans"/>
              </a:rPr>
              <a:t>нього</a:t>
            </a:r>
            <a:r>
              <a:rPr lang="ru-RU" sz="1600" dirty="0">
                <a:latin typeface="PT Sans"/>
              </a:rPr>
              <a:t> з </a:t>
            </a:r>
            <a:r>
              <a:rPr lang="ru-RU" sz="1600" dirty="0" err="1">
                <a:latin typeface="PT Sans"/>
              </a:rPr>
              <a:t>вербових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гілочок</a:t>
            </a:r>
            <a:r>
              <a:rPr lang="ru-RU" sz="1600" dirty="0">
                <a:latin typeface="PT Sans"/>
              </a:rPr>
              <a:t> та </a:t>
            </a:r>
            <a:r>
              <a:rPr lang="ru-RU" sz="1600" dirty="0" err="1">
                <a:latin typeface="PT Sans"/>
              </a:rPr>
              <a:t>стручків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акації</a:t>
            </a:r>
            <a:r>
              <a:rPr lang="ru-RU" sz="1600" dirty="0">
                <a:latin typeface="PT Sans"/>
              </a:rPr>
              <a:t> свистки та </a:t>
            </a:r>
            <a:r>
              <a:rPr lang="ru-RU" sz="1600" dirty="0" err="1">
                <a:latin typeface="PT Sans"/>
              </a:rPr>
              <a:t>пищики.Якщо</a:t>
            </a:r>
            <a:r>
              <a:rPr lang="ru-RU" sz="1600" dirty="0">
                <a:latin typeface="PT Sans"/>
              </a:rPr>
              <a:t> у </a:t>
            </a:r>
            <a:r>
              <a:rPr lang="ru-RU" sz="1600" dirty="0" err="1">
                <a:latin typeface="PT Sans"/>
              </a:rPr>
              <a:t>школі</a:t>
            </a:r>
            <a:r>
              <a:rPr lang="ru-RU" sz="1600" dirty="0">
                <a:latin typeface="PT Sans"/>
              </a:rPr>
              <a:t> задавали </a:t>
            </a:r>
            <a:r>
              <a:rPr lang="ru-RU" sz="1600" dirty="0" err="1">
                <a:latin typeface="PT Sans"/>
              </a:rPr>
              <a:t>писати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твір</a:t>
            </a:r>
            <a:r>
              <a:rPr lang="ru-RU" sz="1600" dirty="0">
                <a:latin typeface="PT Sans"/>
              </a:rPr>
              <a:t> на </a:t>
            </a:r>
            <a:r>
              <a:rPr lang="ru-RU" sz="1600" dirty="0" err="1">
                <a:latin typeface="PT Sans"/>
              </a:rPr>
              <a:t>вільну</a:t>
            </a:r>
            <a:r>
              <a:rPr lang="ru-RU" sz="1600" dirty="0">
                <a:latin typeface="PT Sans"/>
              </a:rPr>
              <a:t> тему, то </a:t>
            </a:r>
            <a:r>
              <a:rPr lang="ru-RU" sz="1600" dirty="0" err="1">
                <a:latin typeface="PT Sans"/>
              </a:rPr>
              <a:t>Тамарі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легше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було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висловлюватись</a:t>
            </a:r>
            <a:r>
              <a:rPr lang="ru-RU" sz="1600" dirty="0">
                <a:latin typeface="PT Sans"/>
              </a:rPr>
              <a:t> у </a:t>
            </a:r>
            <a:r>
              <a:rPr lang="ru-RU" sz="1600" dirty="0" err="1">
                <a:latin typeface="PT Sans"/>
              </a:rPr>
              <a:t>віршованій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формі</a:t>
            </a:r>
            <a:r>
              <a:rPr lang="ru-RU" sz="1600" dirty="0">
                <a:latin typeface="PT Sans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EA5B7-9F18-4753-89CB-20345677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38" y="423060"/>
            <a:ext cx="2568735" cy="32163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586786-DD37-42EB-81B4-A9DC35C006BE}"/>
              </a:ext>
            </a:extLst>
          </p:cNvPr>
          <p:cNvSpPr/>
          <p:nvPr/>
        </p:nvSpPr>
        <p:spPr>
          <a:xfrm>
            <a:off x="705179" y="372347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Тамари Коломієць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87C5C-76D3-4F52-8438-F5865073D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" y="-1"/>
            <a:ext cx="43891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BD68D-324B-4AD8-BD01-5B5C1338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370" y="5010100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90DFE9-24AA-4B61-82BC-BE4E230B43F5}"/>
              </a:ext>
            </a:extLst>
          </p:cNvPr>
          <p:cNvSpPr/>
          <p:nvPr/>
        </p:nvSpPr>
        <p:spPr>
          <a:xfrm>
            <a:off x="5846539" y="423060"/>
            <a:ext cx="3864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Тамара Коломієць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927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00E0B-FF35-4268-8CA3-4BC3D23B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A19117-4104-43B4-BCC9-0D2ACE6FE194}"/>
              </a:ext>
            </a:extLst>
          </p:cNvPr>
          <p:cNvSpPr/>
          <p:nvPr/>
        </p:nvSpPr>
        <p:spPr>
          <a:xfrm>
            <a:off x="4151789" y="1069391"/>
            <a:ext cx="77324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202122"/>
                </a:solidFill>
                <a:latin typeface="PT Sans"/>
              </a:rPr>
              <a:t>ДЯЧЕНКО</a:t>
            </a:r>
            <a:r>
              <a:rPr lang="ru-RU" sz="1600" b="1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b="1" dirty="0" err="1">
                <a:solidFill>
                  <a:srgbClr val="202122"/>
                </a:solidFill>
                <a:latin typeface="PT Sans"/>
              </a:rPr>
              <a:t>Сергій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(14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квітня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1945— 5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травня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2022) —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український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письменник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-фантаст</a:t>
            </a:r>
            <a:r>
              <a:rPr lang="ru-RU" sz="1600" baseline="30000" dirty="0">
                <a:solidFill>
                  <a:srgbClr val="202122"/>
                </a:solidFill>
                <a:latin typeface="PT Sans"/>
              </a:rPr>
              <a:t>,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сценарист.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минулому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—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вчений-психіатр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і генетик.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Працював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співавторстві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своєю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дружиною Мариною Дяченко. Писав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російською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мовою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</a:t>
            </a:r>
            <a:endParaRPr lang="ru-RU" sz="1600" dirty="0">
              <a:latin typeface="PT Sans"/>
            </a:endParaRPr>
          </a:p>
          <a:p>
            <a:r>
              <a:rPr lang="ru-RU" sz="1600" dirty="0" err="1">
                <a:solidFill>
                  <a:srgbClr val="202122"/>
                </a:solidFill>
                <a:latin typeface="PT Sans"/>
              </a:rPr>
              <a:t>Сергій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Дяченко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народився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14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квітня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1945 року у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Києві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Син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видатного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українського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мікробіолога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професора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Сергія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Степановича Дяченка. У 1966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році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закінчив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Київський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медичний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інститут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працював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лікарем-психіатром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Кандидат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біологічних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наук. 1989 року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закінчив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сценарний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факультет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ВДІКу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Член Союзу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кінематографістів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СРСР з 1987 року, Союзу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письменників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СРСР з 1983 року.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Лавреат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Національної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премії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України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ім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Т. Г. Шевченка 1987 року разом з А. Д.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Борсюком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(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режисером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), О. І.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Фроловим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(оператором) за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повнометражний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науково-популярний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фільм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Зірка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Вавилова»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Київської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кіностудії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науково-популярних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фільмів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Автор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кіносценаріїв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до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фільмів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: «Микола Вавилов», «Голод-33», 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Гетьманські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клейноди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», «Генетика і ми», 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Природи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міцні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затвори», 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Совість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білому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халаті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», 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Академік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Бєляєв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», «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Зірка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Вавилова» та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ін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До 2009 року жив і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працював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Києві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потім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переїхав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до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Москви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 У 2013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році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разом з дружиною Мариною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переїхали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з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Росії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у США та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відтоді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проживали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штаті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 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Каліфорнія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</a:t>
            </a:r>
          </a:p>
          <a:p>
            <a:r>
              <a:rPr lang="ru-RU" sz="1600" dirty="0">
                <a:solidFill>
                  <a:srgbClr val="202122"/>
                </a:solidFill>
                <a:latin typeface="PT Sans"/>
              </a:rPr>
              <a:t>На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загальноєвропейській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конференції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фантастів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«Єврокон-2005» в Глазго разом з Мариною Дяченко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визнаний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найкращим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письменником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-фантастом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Європи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співавторстві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з нею написав 25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романів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, десятки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повістей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та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оповідань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кілька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дитячих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нижок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.</a:t>
            </a:r>
          </a:p>
          <a:p>
            <a:r>
              <a:rPr lang="ru-RU" sz="1600" dirty="0">
                <a:solidFill>
                  <a:srgbClr val="202122"/>
                </a:solidFill>
                <a:latin typeface="PT Sans"/>
              </a:rPr>
              <a:t>Помер 5 </a:t>
            </a:r>
            <a:r>
              <a:rPr lang="ru-RU" sz="1600" dirty="0" err="1">
                <a:solidFill>
                  <a:srgbClr val="202122"/>
                </a:solidFill>
                <a:latin typeface="PT Sans"/>
              </a:rPr>
              <a:t>травня</a:t>
            </a:r>
            <a:r>
              <a:rPr lang="ru-RU" sz="1600" dirty="0">
                <a:solidFill>
                  <a:srgbClr val="202122"/>
                </a:solidFill>
                <a:latin typeface="PT Sans"/>
              </a:rPr>
              <a:t> 2022 року.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3C73-B26B-42BF-90F0-DC202958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38" y="471653"/>
            <a:ext cx="2482789" cy="32309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FD2FA-20C8-40AE-BF6C-01309BDA9F55}"/>
              </a:ext>
            </a:extLst>
          </p:cNvPr>
          <p:cNvSpPr/>
          <p:nvPr/>
        </p:nvSpPr>
        <p:spPr>
          <a:xfrm>
            <a:off x="523528" y="382399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14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80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Сергія Дяченка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(1945-2022)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DEE7F7-1BD2-4ADD-B4AF-048E7A83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38" y="-1"/>
            <a:ext cx="43891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8FEBD-0AAB-408F-94BC-E22ADAD15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670" y="4968076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BAAC2F-34F0-4007-873A-FB1EFC94FB92}"/>
              </a:ext>
            </a:extLst>
          </p:cNvPr>
          <p:cNvSpPr/>
          <p:nvPr/>
        </p:nvSpPr>
        <p:spPr>
          <a:xfrm>
            <a:off x="4981591" y="423060"/>
            <a:ext cx="5594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Сергій Сергійович Дяченко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15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38407-204F-486B-8E6F-84E0D754D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64486E-CD1A-4835-BD3F-323D43C76D0A}"/>
              </a:ext>
            </a:extLst>
          </p:cNvPr>
          <p:cNvSpPr/>
          <p:nvPr/>
        </p:nvSpPr>
        <p:spPr>
          <a:xfrm>
            <a:off x="3821905" y="1195306"/>
            <a:ext cx="82783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PT Sans"/>
              </a:rPr>
              <a:t>ШКРУМЕЛЯК </a:t>
            </a:r>
            <a:r>
              <a:rPr lang="ru-RU" sz="1400" b="1" i="1" dirty="0" err="1">
                <a:latin typeface="PT Sans"/>
              </a:rPr>
              <a:t>Юрій</a:t>
            </a:r>
            <a:r>
              <a:rPr lang="ru-RU" sz="1400" dirty="0">
                <a:latin typeface="PT Sans"/>
              </a:rPr>
              <a:t> (18 </a:t>
            </a:r>
            <a:r>
              <a:rPr lang="ru-RU" sz="1400" dirty="0" err="1">
                <a:latin typeface="PT Sans"/>
              </a:rPr>
              <a:t>квітня</a:t>
            </a:r>
            <a:r>
              <a:rPr lang="ru-RU" sz="1400" dirty="0">
                <a:latin typeface="PT Sans"/>
              </a:rPr>
              <a:t> 1895, м. </a:t>
            </a:r>
            <a:r>
              <a:rPr lang="ru-RU" sz="1400" dirty="0" err="1">
                <a:latin typeface="PT Sans"/>
              </a:rPr>
              <a:t>Ланчин</a:t>
            </a:r>
            <a:r>
              <a:rPr lang="ru-RU" sz="1400" dirty="0">
                <a:latin typeface="PT Sans"/>
              </a:rPr>
              <a:t>,  </a:t>
            </a:r>
            <a:r>
              <a:rPr lang="ru-RU" sz="1400" dirty="0" err="1">
                <a:latin typeface="PT Sans"/>
              </a:rPr>
              <a:t>нині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смт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Надвірнянського</a:t>
            </a:r>
            <a:r>
              <a:rPr lang="ru-RU" sz="1400" dirty="0">
                <a:latin typeface="PT Sans"/>
              </a:rPr>
              <a:t> району </a:t>
            </a:r>
            <a:r>
              <a:rPr lang="ru-RU" sz="1400" dirty="0" err="1">
                <a:latin typeface="PT Sans"/>
              </a:rPr>
              <a:t>Івано-Франківської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області</a:t>
            </a:r>
            <a:r>
              <a:rPr lang="ru-RU" sz="1400" dirty="0">
                <a:latin typeface="PT Sans"/>
              </a:rPr>
              <a:t> — 16 </a:t>
            </a:r>
            <a:r>
              <a:rPr lang="ru-RU" sz="1400" dirty="0" err="1">
                <a:latin typeface="PT Sans"/>
              </a:rPr>
              <a:t>жовтня</a:t>
            </a:r>
            <a:r>
              <a:rPr lang="ru-RU" sz="1400" dirty="0">
                <a:latin typeface="PT Sans"/>
              </a:rPr>
              <a:t> 1965, </a:t>
            </a:r>
            <a:r>
              <a:rPr lang="ru-RU" sz="1400" dirty="0" err="1">
                <a:latin typeface="PT Sans"/>
              </a:rPr>
              <a:t>Коломия</a:t>
            </a:r>
            <a:r>
              <a:rPr lang="ru-RU" sz="1400" dirty="0">
                <a:latin typeface="PT Sans"/>
              </a:rPr>
              <a:t>) — </a:t>
            </a:r>
            <a:r>
              <a:rPr lang="ru-RU" sz="1400" dirty="0" err="1">
                <a:latin typeface="PT Sans"/>
              </a:rPr>
              <a:t>український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журналіст</a:t>
            </a:r>
            <a:r>
              <a:rPr lang="ru-RU" sz="1400" dirty="0">
                <a:latin typeface="PT Sans"/>
              </a:rPr>
              <a:t>, поет, </a:t>
            </a:r>
            <a:r>
              <a:rPr lang="ru-RU" sz="1400" dirty="0" err="1">
                <a:latin typeface="PT Sans"/>
              </a:rPr>
              <a:t>перекладач</a:t>
            </a:r>
            <a:r>
              <a:rPr lang="ru-RU" sz="1400" dirty="0">
                <a:latin typeface="PT Sans"/>
              </a:rPr>
              <a:t> і дитячий </a:t>
            </a:r>
            <a:r>
              <a:rPr lang="ru-RU" sz="1400" dirty="0" err="1">
                <a:latin typeface="PT Sans"/>
              </a:rPr>
              <a:t>письменник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січовий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стрілець</a:t>
            </a:r>
            <a:r>
              <a:rPr lang="ru-RU" sz="1400" dirty="0">
                <a:latin typeface="PT Sans"/>
              </a:rPr>
              <a:t>, автор </a:t>
            </a:r>
            <a:r>
              <a:rPr lang="ru-RU" sz="1400" dirty="0" err="1">
                <a:latin typeface="PT Sans"/>
              </a:rPr>
              <a:t>творів</a:t>
            </a:r>
            <a:r>
              <a:rPr lang="ru-RU" sz="1400" dirty="0">
                <a:latin typeface="PT Sans"/>
              </a:rPr>
              <a:t> про </a:t>
            </a:r>
            <a:r>
              <a:rPr lang="ru-RU" sz="1400" dirty="0" err="1">
                <a:latin typeface="PT Sans"/>
              </a:rPr>
              <a:t>визвольну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боротьбу</a:t>
            </a:r>
            <a:r>
              <a:rPr lang="ru-RU" sz="1400" dirty="0">
                <a:latin typeface="PT Sans"/>
              </a:rPr>
              <a:t> УСС-УГА.</a:t>
            </a:r>
            <a:br>
              <a:rPr lang="ru-RU" sz="1400" dirty="0">
                <a:latin typeface="PT Sans"/>
              </a:rPr>
            </a:br>
            <a:r>
              <a:rPr lang="ru-RU" sz="1400" dirty="0" err="1">
                <a:latin typeface="PT Sans"/>
              </a:rPr>
              <a:t>Псевдоніми</a:t>
            </a:r>
            <a:r>
              <a:rPr lang="ru-RU" sz="1400" dirty="0">
                <a:latin typeface="PT Sans"/>
              </a:rPr>
              <a:t>: </a:t>
            </a:r>
            <a:r>
              <a:rPr lang="ru-RU" sz="1400" i="1" dirty="0" err="1">
                <a:latin typeface="PT Sans"/>
              </a:rPr>
              <a:t>Іван</a:t>
            </a:r>
            <a:r>
              <a:rPr lang="ru-RU" sz="1400" i="1" dirty="0">
                <a:latin typeface="PT Sans"/>
              </a:rPr>
              <a:t> </a:t>
            </a:r>
            <a:r>
              <a:rPr lang="ru-RU" sz="1400" i="1" dirty="0" err="1">
                <a:latin typeface="PT Sans"/>
              </a:rPr>
              <a:t>Сорокатий</a:t>
            </a:r>
            <a:r>
              <a:rPr lang="ru-RU" sz="1400" i="1" dirty="0">
                <a:latin typeface="PT Sans"/>
              </a:rPr>
              <a:t>, Юра </a:t>
            </a:r>
            <a:r>
              <a:rPr lang="ru-RU" sz="1400" i="1" dirty="0" err="1">
                <a:latin typeface="PT Sans"/>
              </a:rPr>
              <a:t>Ігорків</a:t>
            </a:r>
            <a:r>
              <a:rPr lang="ru-RU" sz="1400" i="1" dirty="0">
                <a:latin typeface="PT Sans"/>
              </a:rPr>
              <a:t>, Ю. </a:t>
            </a:r>
            <a:r>
              <a:rPr lang="ru-RU" sz="1400" i="1" dirty="0" err="1">
                <a:latin typeface="PT Sans"/>
              </a:rPr>
              <a:t>Підгірський</a:t>
            </a:r>
            <a:r>
              <a:rPr lang="ru-RU" sz="1400" i="1" dirty="0">
                <a:latin typeface="PT Sans"/>
              </a:rPr>
              <a:t>, </a:t>
            </a:r>
            <a:r>
              <a:rPr lang="ru-RU" sz="1400" i="1" dirty="0" err="1">
                <a:latin typeface="PT Sans"/>
              </a:rPr>
              <a:t>Смик</a:t>
            </a:r>
            <a:r>
              <a:rPr lang="ru-RU" sz="1400" i="1" dirty="0">
                <a:latin typeface="PT Sans"/>
              </a:rPr>
              <a:t>, </a:t>
            </a:r>
            <a:r>
              <a:rPr lang="ru-RU" sz="1400" i="1" dirty="0" err="1">
                <a:latin typeface="PT Sans"/>
              </a:rPr>
              <a:t>Гнотик</a:t>
            </a:r>
            <a:r>
              <a:rPr lang="ru-RU" sz="1400" i="1" dirty="0">
                <a:latin typeface="PT Sans"/>
              </a:rPr>
              <a:t>, </a:t>
            </a:r>
            <a:r>
              <a:rPr lang="ru-RU" sz="1400" i="1" dirty="0" err="1">
                <a:latin typeface="PT Sans"/>
              </a:rPr>
              <a:t>Олекса</a:t>
            </a:r>
            <a:r>
              <a:rPr lang="ru-RU" sz="1400" i="1" dirty="0">
                <a:latin typeface="PT Sans"/>
              </a:rPr>
              <a:t> </a:t>
            </a:r>
            <a:r>
              <a:rPr lang="ru-RU" sz="1400" i="1" dirty="0" err="1">
                <a:latin typeface="PT Sans"/>
              </a:rPr>
              <a:t>Залужний</a:t>
            </a:r>
            <a:r>
              <a:rPr lang="ru-RU" sz="1400" i="1" dirty="0">
                <a:latin typeface="PT Sans"/>
              </a:rPr>
              <a:t>, Максим </a:t>
            </a:r>
            <a:r>
              <a:rPr lang="ru-RU" sz="1400" i="1" dirty="0" err="1">
                <a:latin typeface="PT Sans"/>
              </a:rPr>
              <a:t>Цимбала</a:t>
            </a:r>
            <a:r>
              <a:rPr lang="ru-RU" sz="1400" i="1" dirty="0">
                <a:latin typeface="PT Sans"/>
              </a:rPr>
              <a:t>.</a:t>
            </a:r>
          </a:p>
          <a:p>
            <a:r>
              <a:rPr lang="ru-RU" sz="1400" dirty="0" err="1">
                <a:latin typeface="PT Sans"/>
              </a:rPr>
              <a:t>Народився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селянській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сім'ї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 err="1">
                <a:latin typeface="PT Sans"/>
              </a:rPr>
              <a:t>Навчався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сільській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школі</a:t>
            </a:r>
            <a:r>
              <a:rPr lang="ru-RU" sz="1400" dirty="0">
                <a:latin typeface="PT Sans"/>
              </a:rPr>
              <a:t> в 1901—1907 роках, у 1907—1914 — у </a:t>
            </a:r>
            <a:r>
              <a:rPr lang="ru-RU" sz="1400" dirty="0" err="1">
                <a:latin typeface="PT Sans"/>
              </a:rPr>
              <a:t>Коломийській</a:t>
            </a:r>
            <a:r>
              <a:rPr lang="ru-RU" sz="1400" dirty="0">
                <a:latin typeface="PT Sans"/>
              </a:rPr>
              <a:t> гімназії1922—1924 — у </a:t>
            </a:r>
            <a:r>
              <a:rPr lang="ru-RU" sz="1400" dirty="0" err="1">
                <a:latin typeface="PT Sans"/>
              </a:rPr>
              <a:t>Львівському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університеті</a:t>
            </a:r>
            <a:r>
              <a:rPr lang="ru-RU" sz="1400" dirty="0">
                <a:latin typeface="PT Sans"/>
              </a:rPr>
              <a:t> і на </a:t>
            </a:r>
            <a:r>
              <a:rPr lang="ru-RU" sz="1400" dirty="0" err="1">
                <a:latin typeface="PT Sans"/>
              </a:rPr>
              <a:t>філософському</a:t>
            </a:r>
            <a:r>
              <a:rPr lang="ru-RU" sz="1400" dirty="0">
                <a:latin typeface="PT Sans"/>
              </a:rPr>
              <a:t>  </a:t>
            </a:r>
            <a:r>
              <a:rPr lang="ru-RU" sz="1400" dirty="0" err="1">
                <a:latin typeface="PT Sans"/>
              </a:rPr>
              <a:t>факультеті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Празького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університету</a:t>
            </a:r>
            <a:r>
              <a:rPr lang="ru-RU" sz="1400" dirty="0">
                <a:latin typeface="PT Sans"/>
              </a:rPr>
              <a:t>. Знав </a:t>
            </a:r>
            <a:r>
              <a:rPr lang="ru-RU" sz="1400" dirty="0" err="1">
                <a:latin typeface="PT Sans"/>
              </a:rPr>
              <a:t>кілька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європейських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мов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Згодом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вільно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перекладав</a:t>
            </a:r>
            <a:r>
              <a:rPr lang="ru-RU" sz="1400" dirty="0">
                <a:latin typeface="PT Sans"/>
              </a:rPr>
              <a:t> з </a:t>
            </a:r>
            <a:r>
              <a:rPr lang="ru-RU" sz="1400" dirty="0" err="1">
                <a:latin typeface="PT Sans"/>
              </a:rPr>
              <a:t>німецької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англійської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чеської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російської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польської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мов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 err="1">
                <a:latin typeface="PT Sans"/>
              </a:rPr>
              <a:t>Під</a:t>
            </a:r>
            <a:r>
              <a:rPr lang="ru-RU" sz="1400" dirty="0">
                <a:latin typeface="PT Sans"/>
              </a:rPr>
              <a:t> час </a:t>
            </a:r>
            <a:r>
              <a:rPr lang="ru-RU" sz="1400" dirty="0" err="1">
                <a:latin typeface="PT Sans"/>
              </a:rPr>
              <a:t>Першої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світової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війни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воював</a:t>
            </a:r>
            <a:r>
              <a:rPr lang="ru-RU" sz="1400" dirty="0">
                <a:latin typeface="PT Sans"/>
              </a:rPr>
              <a:t> у </a:t>
            </a:r>
            <a:r>
              <a:rPr lang="ru-RU" sz="1400" dirty="0" err="1">
                <a:latin typeface="PT Sans"/>
              </a:rPr>
              <a:t>складі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Українських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Січових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Стрільців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був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  <a:hlinkClick r:id="rId3" tooltip="Підхорунжи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підхорунжим</a:t>
            </a:r>
            <a:r>
              <a:rPr lang="ru-RU" sz="1400" dirty="0">
                <a:latin typeface="PT Sans"/>
              </a:rPr>
              <a:t>. Належав до </a:t>
            </a:r>
            <a:r>
              <a:rPr lang="ru-RU" sz="1400" dirty="0" err="1">
                <a:latin typeface="PT Sans"/>
              </a:rPr>
              <a:t>найвідоміших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поетів-усусів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Зокрема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після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кривавих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боїв</a:t>
            </a:r>
            <a:r>
              <a:rPr lang="ru-RU" sz="1400" dirty="0">
                <a:latin typeface="PT Sans"/>
              </a:rPr>
              <a:t> на </a:t>
            </a:r>
            <a:r>
              <a:rPr lang="ru-RU" sz="1400" dirty="0" err="1">
                <a:latin typeface="PT Sans"/>
              </a:rPr>
              <a:t>Маківці</a:t>
            </a:r>
            <a:r>
              <a:rPr lang="ru-RU" sz="1400" dirty="0">
                <a:latin typeface="PT Sans"/>
              </a:rPr>
              <a:t> Михайло </a:t>
            </a:r>
            <a:r>
              <a:rPr lang="ru-RU" sz="1400" dirty="0" err="1">
                <a:latin typeface="PT Sans"/>
              </a:rPr>
              <a:t>Гайворонський</a:t>
            </a:r>
            <a:r>
              <a:rPr lang="ru-RU" sz="1400" dirty="0">
                <a:latin typeface="PT Sans"/>
              </a:rPr>
              <a:t> на слова Юрка </a:t>
            </a:r>
            <a:r>
              <a:rPr lang="ru-RU" sz="1400" dirty="0" err="1">
                <a:latin typeface="PT Sans"/>
              </a:rPr>
              <a:t>Шкрумеляка</a:t>
            </a:r>
            <a:r>
              <a:rPr lang="ru-RU" sz="1400" dirty="0">
                <a:latin typeface="PT Sans"/>
              </a:rPr>
              <a:t> написав </a:t>
            </a:r>
            <a:r>
              <a:rPr lang="ru-RU" sz="1400" dirty="0" err="1">
                <a:latin typeface="PT Sans"/>
              </a:rPr>
              <a:t>пісню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Питається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вітер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смерті</a:t>
            </a:r>
            <a:r>
              <a:rPr lang="ru-RU" sz="1400" dirty="0">
                <a:latin typeface="PT Sans"/>
              </a:rPr>
              <a:t>». «</a:t>
            </a:r>
            <a:r>
              <a:rPr lang="ru-RU" sz="1400" dirty="0" err="1">
                <a:latin typeface="PT Sans"/>
              </a:rPr>
              <a:t>Стрілець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пісня</a:t>
            </a:r>
            <a:r>
              <a:rPr lang="ru-RU" sz="1400" dirty="0">
                <a:latin typeface="PT Sans"/>
              </a:rPr>
              <a:t>, — </a:t>
            </a:r>
            <a:r>
              <a:rPr lang="ru-RU" sz="1400" dirty="0" err="1">
                <a:latin typeface="PT Sans"/>
              </a:rPr>
              <a:t>зауважував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Шкрумеляк</a:t>
            </a:r>
            <a:r>
              <a:rPr lang="ru-RU" sz="1400" dirty="0">
                <a:latin typeface="PT Sans"/>
              </a:rPr>
              <a:t>, — то брат і сестра, то </a:t>
            </a:r>
            <a:r>
              <a:rPr lang="ru-RU" sz="1400" dirty="0" err="1">
                <a:latin typeface="PT Sans"/>
              </a:rPr>
              <a:t>любчик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любка</a:t>
            </a:r>
            <a:r>
              <a:rPr lang="ru-RU" sz="1400" dirty="0">
                <a:latin typeface="PT Sans"/>
              </a:rPr>
              <a:t>; в </a:t>
            </a:r>
            <a:r>
              <a:rPr lang="ru-RU" sz="1400" dirty="0" err="1">
                <a:latin typeface="PT Sans"/>
              </a:rPr>
              <a:t>одинокій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пісні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знаходить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стрілець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розраду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хвилеве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забуття</a:t>
            </a:r>
            <a:r>
              <a:rPr lang="ru-RU" sz="1400" dirty="0">
                <a:latin typeface="PT Sans"/>
              </a:rPr>
              <a:t>».</a:t>
            </a:r>
          </a:p>
          <a:p>
            <a:r>
              <a:rPr lang="ru-RU" sz="1400" dirty="0" err="1">
                <a:latin typeface="PT Sans"/>
              </a:rPr>
              <a:t>Учасник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визвольної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війни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Працював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із</a:t>
            </a:r>
            <a:r>
              <a:rPr lang="ru-RU" sz="1400" dirty="0">
                <a:latin typeface="PT Sans"/>
              </a:rPr>
              <a:t> Миколою </a:t>
            </a:r>
            <a:r>
              <a:rPr lang="ru-RU" sz="1400" dirty="0" err="1">
                <a:latin typeface="PT Sans"/>
              </a:rPr>
              <a:t>Євшаном</a:t>
            </a:r>
            <a:r>
              <a:rPr lang="ru-RU" sz="1400" dirty="0">
                <a:latin typeface="PT Sans"/>
              </a:rPr>
              <a:t> у </a:t>
            </a:r>
            <a:r>
              <a:rPr lang="ru-RU" sz="1400" dirty="0" err="1">
                <a:latin typeface="PT Sans"/>
              </a:rPr>
              <a:t>архівах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Начальної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Команди</a:t>
            </a:r>
            <a:r>
              <a:rPr lang="ru-RU" sz="1400" dirty="0">
                <a:latin typeface="PT Sans"/>
              </a:rPr>
              <a:t> УГА.</a:t>
            </a:r>
          </a:p>
          <a:p>
            <a:r>
              <a:rPr lang="ru-RU" sz="1400" dirty="0">
                <a:latin typeface="PT Sans"/>
              </a:rPr>
              <a:t>1920—1930 — </a:t>
            </a:r>
            <a:r>
              <a:rPr lang="ru-RU" sz="1400" dirty="0" err="1">
                <a:latin typeface="PT Sans"/>
              </a:rPr>
              <a:t>співробітник</a:t>
            </a:r>
            <a:r>
              <a:rPr lang="ru-RU" sz="1400" dirty="0">
                <a:latin typeface="PT Sans"/>
              </a:rPr>
              <a:t> і редактор </a:t>
            </a:r>
            <a:r>
              <a:rPr lang="ru-RU" sz="1400" dirty="0" err="1">
                <a:latin typeface="PT Sans"/>
              </a:rPr>
              <a:t>часописів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Дзвіночок</a:t>
            </a:r>
            <a:r>
              <a:rPr lang="ru-RU" sz="1400" dirty="0">
                <a:latin typeface="PT Sans"/>
              </a:rPr>
              <a:t>» і «</a:t>
            </a:r>
            <a:r>
              <a:rPr lang="ru-RU" sz="1400" dirty="0" err="1">
                <a:latin typeface="PT Sans"/>
              </a:rPr>
              <a:t>Світ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дитини</a:t>
            </a:r>
            <a:r>
              <a:rPr lang="ru-RU" sz="1400" dirty="0">
                <a:latin typeface="PT Sans"/>
              </a:rPr>
              <a:t>», до </a:t>
            </a:r>
            <a:r>
              <a:rPr lang="ru-RU" sz="1400" dirty="0" err="1">
                <a:latin typeface="PT Sans"/>
              </a:rPr>
              <a:t>співпраці</a:t>
            </a:r>
            <a:r>
              <a:rPr lang="ru-RU" sz="1400" dirty="0">
                <a:latin typeface="PT Sans"/>
              </a:rPr>
              <a:t> з </a:t>
            </a:r>
            <a:r>
              <a:rPr lang="ru-RU" sz="1400" dirty="0" err="1">
                <a:latin typeface="PT Sans"/>
              </a:rPr>
              <a:t>якими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запрошував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відому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дитячу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поетесу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Марійку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Підгірянку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1928—1939 — </a:t>
            </a:r>
            <a:r>
              <a:rPr lang="ru-RU" sz="1400" dirty="0" err="1">
                <a:latin typeface="PT Sans"/>
              </a:rPr>
              <a:t>співробітник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видавничого</a:t>
            </a:r>
            <a:r>
              <a:rPr lang="ru-RU" sz="1400" dirty="0">
                <a:latin typeface="PT Sans"/>
              </a:rPr>
              <a:t> концерну </a:t>
            </a:r>
            <a:r>
              <a:rPr lang="ru-RU" sz="1400" dirty="0" err="1">
                <a:latin typeface="PT Sans"/>
              </a:rPr>
              <a:t>Івана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Тиктора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головний</a:t>
            </a:r>
            <a:r>
              <a:rPr lang="ru-RU" sz="1400" dirty="0">
                <a:latin typeface="PT Sans"/>
              </a:rPr>
              <a:t> редактор і </a:t>
            </a:r>
            <a:r>
              <a:rPr lang="ru-RU" sz="1400" dirty="0" err="1">
                <a:latin typeface="PT Sans"/>
              </a:rPr>
              <a:t>фейлетоніст</a:t>
            </a:r>
            <a:r>
              <a:rPr lang="ru-RU" sz="1400" dirty="0">
                <a:latin typeface="PT Sans"/>
              </a:rPr>
              <a:t> (</a:t>
            </a:r>
            <a:r>
              <a:rPr lang="ru-RU" sz="1400" dirty="0" err="1">
                <a:latin typeface="PT Sans"/>
              </a:rPr>
              <a:t>псевдонім</a:t>
            </a:r>
            <a:r>
              <a:rPr lang="ru-RU" sz="1400" dirty="0">
                <a:latin typeface="PT Sans"/>
              </a:rPr>
              <a:t> </a:t>
            </a:r>
            <a:r>
              <a:rPr lang="ru-RU" sz="1400" i="1" dirty="0" err="1">
                <a:latin typeface="PT Sans"/>
              </a:rPr>
              <a:t>Іван</a:t>
            </a:r>
            <a:r>
              <a:rPr lang="ru-RU" sz="1400" i="1" dirty="0">
                <a:latin typeface="PT Sans"/>
              </a:rPr>
              <a:t> </a:t>
            </a:r>
            <a:r>
              <a:rPr lang="ru-RU" sz="1400" i="1" dirty="0" err="1">
                <a:latin typeface="PT Sans"/>
              </a:rPr>
              <a:t>Сорокатий</a:t>
            </a:r>
            <a:r>
              <a:rPr lang="ru-RU" sz="1400" dirty="0">
                <a:latin typeface="PT Sans"/>
              </a:rPr>
              <a:t>) </a:t>
            </a:r>
            <a:r>
              <a:rPr lang="ru-RU" sz="1400" dirty="0" err="1">
                <a:latin typeface="PT Sans"/>
              </a:rPr>
              <a:t>газети</a:t>
            </a:r>
            <a:r>
              <a:rPr lang="ru-RU" sz="1400" dirty="0">
                <a:latin typeface="PT Sans"/>
              </a:rPr>
              <a:t> «Народна справа»  та журналу для </a:t>
            </a:r>
            <a:r>
              <a:rPr lang="ru-RU" sz="1400" dirty="0" err="1">
                <a:latin typeface="PT Sans"/>
              </a:rPr>
              <a:t>дітей</a:t>
            </a:r>
            <a:r>
              <a:rPr lang="ru-RU" sz="1400" dirty="0">
                <a:latin typeface="PT Sans"/>
              </a:rPr>
              <a:t> »</a:t>
            </a:r>
            <a:r>
              <a:rPr lang="ru-RU" sz="1400" dirty="0" err="1">
                <a:latin typeface="PT Sans"/>
              </a:rPr>
              <a:t>Дзвіночок</a:t>
            </a:r>
            <a:r>
              <a:rPr lang="ru-RU" sz="1400" dirty="0">
                <a:latin typeface="PT Sans"/>
              </a:rPr>
              <a:t>»</a:t>
            </a:r>
          </a:p>
          <a:p>
            <a:r>
              <a:rPr lang="ru-RU" sz="1400" dirty="0">
                <a:latin typeface="PT Sans"/>
              </a:rPr>
              <a:t>1945 р. </a:t>
            </a:r>
            <a:r>
              <a:rPr lang="ru-RU" sz="1400" dirty="0" err="1">
                <a:latin typeface="PT Sans"/>
              </a:rPr>
              <a:t>був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засуджений</a:t>
            </a:r>
            <a:r>
              <a:rPr lang="ru-RU" sz="1400" dirty="0">
                <a:latin typeface="PT Sans"/>
              </a:rPr>
              <a:t> на 10 </a:t>
            </a:r>
            <a:r>
              <a:rPr lang="ru-RU" sz="1400" dirty="0" err="1">
                <a:latin typeface="PT Sans"/>
              </a:rPr>
              <a:t>років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ув'язнення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радянському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концтаборі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Покарання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відбував</a:t>
            </a:r>
            <a:r>
              <a:rPr lang="ru-RU" sz="1400" dirty="0">
                <a:latin typeface="PT Sans"/>
              </a:rPr>
              <a:t> у </a:t>
            </a:r>
            <a:r>
              <a:rPr lang="ru-RU" sz="1400" dirty="0" err="1">
                <a:latin typeface="PT Sans"/>
              </a:rPr>
              <a:t>Печорських</a:t>
            </a:r>
            <a:r>
              <a:rPr lang="ru-RU" sz="1400" dirty="0">
                <a:latin typeface="PT Sans"/>
              </a:rPr>
              <a:t> таборах. </a:t>
            </a:r>
            <a:r>
              <a:rPr lang="ru-RU" sz="1400" dirty="0" err="1">
                <a:latin typeface="PT Sans"/>
              </a:rPr>
              <a:t>Після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повернення</a:t>
            </a:r>
            <a:r>
              <a:rPr lang="ru-RU" sz="1400" dirty="0">
                <a:latin typeface="PT Sans"/>
              </a:rPr>
              <a:t> з </a:t>
            </a:r>
            <a:r>
              <a:rPr lang="ru-RU" sz="1400" dirty="0" err="1">
                <a:latin typeface="PT Sans"/>
              </a:rPr>
              <a:t>ув'язнення</a:t>
            </a:r>
            <a:r>
              <a:rPr lang="ru-RU" sz="1400" dirty="0">
                <a:latin typeface="PT Sans"/>
              </a:rPr>
              <a:t> (</a:t>
            </a:r>
            <a:r>
              <a:rPr lang="ru-RU" sz="1400" dirty="0">
                <a:latin typeface="PT Sans"/>
                <a:hlinkClick r:id="rId4" tooltip="19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1956</a:t>
            </a:r>
            <a:r>
              <a:rPr lang="ru-RU" sz="1400" dirty="0">
                <a:latin typeface="PT Sans"/>
              </a:rPr>
              <a:t> р.) </a:t>
            </a:r>
            <a:r>
              <a:rPr lang="ru-RU" sz="1400" dirty="0" err="1">
                <a:latin typeface="PT Sans"/>
              </a:rPr>
              <a:t>реабілітований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Помер 16 </a:t>
            </a:r>
            <a:r>
              <a:rPr lang="ru-RU" sz="1400" dirty="0" err="1">
                <a:latin typeface="PT Sans"/>
              </a:rPr>
              <a:t>жовтня</a:t>
            </a:r>
            <a:r>
              <a:rPr lang="ru-RU" sz="1400" dirty="0">
                <a:latin typeface="PT Sans"/>
              </a:rPr>
              <a:t> 1965 у </a:t>
            </a:r>
            <a:r>
              <a:rPr lang="ru-RU" sz="1400" dirty="0" err="1">
                <a:latin typeface="PT Sans"/>
              </a:rPr>
              <a:t>місті</a:t>
            </a:r>
            <a:r>
              <a:rPr lang="ru-RU" sz="1400" dirty="0">
                <a:latin typeface="PT Sans"/>
              </a:rPr>
              <a:t> </a:t>
            </a:r>
            <a:r>
              <a:rPr lang="ru-RU" sz="1400" dirty="0" err="1">
                <a:latin typeface="PT Sans"/>
              </a:rPr>
              <a:t>Коломия</a:t>
            </a:r>
            <a:r>
              <a:rPr lang="ru-RU" sz="1400" dirty="0">
                <a:latin typeface="PT Sans"/>
              </a:rPr>
              <a:t>. 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8CF3D-395E-4D60-ABC7-68F6BFFA8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13" y="566060"/>
            <a:ext cx="1885950" cy="24860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B831A3-CE66-48B9-8DB1-1DCF73D66EC1}"/>
              </a:ext>
            </a:extLst>
          </p:cNvPr>
          <p:cNvSpPr/>
          <p:nvPr/>
        </p:nvSpPr>
        <p:spPr>
          <a:xfrm>
            <a:off x="435006" y="329223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18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130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Юрія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Шкрумеляка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(1895-1965)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ED88-4F83-4F4D-B0D3-526ABCFA7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12CCB-AA56-4F45-988B-CD317BD44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446" y="4791875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6EBF3D-F202-48F2-B697-EAB76538B1DA}"/>
              </a:ext>
            </a:extLst>
          </p:cNvPr>
          <p:cNvSpPr/>
          <p:nvPr/>
        </p:nvSpPr>
        <p:spPr>
          <a:xfrm>
            <a:off x="5938004" y="423060"/>
            <a:ext cx="3681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Юрій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Шкрумеляк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662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AACDE-8593-4736-8B64-35E5C9ADF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111514-E4B4-4026-B0A2-03FC136B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92" y="538331"/>
            <a:ext cx="2252109" cy="29998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AB0EF7-1AF5-41BA-8BD1-F1200AE55F0C}"/>
              </a:ext>
            </a:extLst>
          </p:cNvPr>
          <p:cNvSpPr/>
          <p:nvPr/>
        </p:nvSpPr>
        <p:spPr>
          <a:xfrm>
            <a:off x="3629689" y="1191646"/>
            <a:ext cx="851567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404040"/>
                </a:solidFill>
                <a:latin typeface="PT Sans"/>
              </a:rPr>
              <a:t>ТЕЛЬНЮК</a:t>
            </a:r>
            <a:r>
              <a:rPr lang="ru-RU" sz="1400" b="1" dirty="0">
                <a:solidFill>
                  <a:srgbClr val="404040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404040"/>
                </a:solidFill>
                <a:latin typeface="PT Sans"/>
              </a:rPr>
              <a:t>Станіслав</a:t>
            </a:r>
            <a:r>
              <a:rPr lang="ru-RU" sz="1400" b="1" dirty="0">
                <a:solidFill>
                  <a:srgbClr val="404040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404040"/>
                </a:solidFill>
                <a:latin typeface="PT Sans"/>
              </a:rPr>
              <a:t>Володимирович</a:t>
            </a:r>
            <a:r>
              <a:rPr lang="ru-RU" sz="1400" b="1" dirty="0">
                <a:solidFill>
                  <a:srgbClr val="404040"/>
                </a:solidFill>
                <a:latin typeface="PT Sans"/>
              </a:rPr>
              <a:t> 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(26 </a:t>
            </a:r>
            <a:r>
              <a:rPr lang="ru-RU" sz="1400" dirty="0" err="1">
                <a:solidFill>
                  <a:srgbClr val="404040"/>
                </a:solidFill>
                <a:latin typeface="PT Sans"/>
              </a:rPr>
              <a:t>квітня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 1935, </a:t>
            </a:r>
            <a:r>
              <a:rPr lang="ru-RU" sz="1400" dirty="0" err="1">
                <a:solidFill>
                  <a:srgbClr val="404040"/>
                </a:solidFill>
                <a:latin typeface="PT Sans"/>
              </a:rPr>
              <a:t>Іскрівка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 – 31 </a:t>
            </a:r>
            <a:r>
              <a:rPr lang="ru-RU" sz="1400" dirty="0" err="1">
                <a:solidFill>
                  <a:srgbClr val="404040"/>
                </a:solidFill>
                <a:latin typeface="PT Sans"/>
              </a:rPr>
              <a:t>серпня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 1990, </a:t>
            </a:r>
            <a:r>
              <a:rPr lang="ru-RU" sz="1400" dirty="0" err="1">
                <a:solidFill>
                  <a:srgbClr val="404040"/>
                </a:solidFill>
                <a:latin typeface="PT Sans"/>
              </a:rPr>
              <a:t>Київ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Похований</a:t>
            </a:r>
            <a:r>
              <a:rPr lang="ru-RU" sz="1400" dirty="0">
                <a:latin typeface="PT Sans"/>
              </a:rPr>
              <a:t> на Байковому </a:t>
            </a:r>
            <a:r>
              <a:rPr lang="ru-RU" sz="1400" dirty="0" err="1">
                <a:latin typeface="PT Sans"/>
              </a:rPr>
              <a:t>кладовищі</a:t>
            </a:r>
            <a:r>
              <a:rPr lang="ru-RU" sz="1400" dirty="0">
                <a:latin typeface="PT Sans"/>
              </a:rPr>
              <a:t>) – </a:t>
            </a:r>
            <a:r>
              <a:rPr lang="ru-RU" sz="1400" dirty="0" err="1">
                <a:latin typeface="PT Sans"/>
              </a:rPr>
              <a:t>український</a:t>
            </a:r>
            <a:r>
              <a:rPr lang="ru-RU" sz="1400" dirty="0">
                <a:latin typeface="PT Sans"/>
              </a:rPr>
              <a:t> поет, </a:t>
            </a:r>
            <a:r>
              <a:rPr lang="ru-RU" sz="1400" dirty="0" err="1">
                <a:latin typeface="PT Sans"/>
              </a:rPr>
              <a:t>прозаїк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літературний</a:t>
            </a:r>
            <a:r>
              <a:rPr lang="ru-RU" sz="1400" dirty="0">
                <a:latin typeface="PT Sans"/>
              </a:rPr>
              <a:t> критик.</a:t>
            </a:r>
          </a:p>
          <a:p>
            <a:r>
              <a:rPr lang="ru-RU" sz="1400" dirty="0" err="1">
                <a:latin typeface="PT Sans"/>
              </a:rPr>
              <a:t>Народився</a:t>
            </a:r>
            <a:r>
              <a:rPr lang="ru-RU" sz="1400" dirty="0">
                <a:latin typeface="PT Sans"/>
              </a:rPr>
              <a:t> 26 </a:t>
            </a:r>
            <a:r>
              <a:rPr lang="ru-RU" sz="1400" dirty="0" err="1">
                <a:latin typeface="PT Sans"/>
              </a:rPr>
              <a:t>квітня</a:t>
            </a:r>
            <a:r>
              <a:rPr lang="ru-RU" sz="1400" dirty="0">
                <a:latin typeface="PT Sans"/>
              </a:rPr>
              <a:t> 1935 року в </a:t>
            </a:r>
            <a:r>
              <a:rPr lang="ru-RU" sz="1400" dirty="0" err="1">
                <a:latin typeface="PT Sans"/>
              </a:rPr>
              <a:t>селі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Іскрівці</a:t>
            </a:r>
            <a:r>
              <a:rPr lang="ru-RU" sz="1400" dirty="0">
                <a:latin typeface="PT Sans"/>
              </a:rPr>
              <a:t> (</a:t>
            </a:r>
            <a:r>
              <a:rPr lang="ru-RU" sz="1400" dirty="0" err="1">
                <a:latin typeface="PT Sans"/>
              </a:rPr>
              <a:t>зняте</a:t>
            </a:r>
            <a:r>
              <a:rPr lang="ru-RU" sz="1400" dirty="0">
                <a:latin typeface="PT Sans"/>
              </a:rPr>
              <a:t> з </a:t>
            </a:r>
            <a:r>
              <a:rPr lang="ru-RU" sz="1400" dirty="0" err="1">
                <a:latin typeface="PT Sans"/>
              </a:rPr>
              <a:t>обліку</a:t>
            </a:r>
            <a:r>
              <a:rPr lang="ru-RU" sz="1400" dirty="0">
                <a:latin typeface="PT Sans"/>
              </a:rPr>
              <a:t> 1973 року) </a:t>
            </a:r>
            <a:r>
              <a:rPr lang="ru-RU" sz="1400" dirty="0" err="1">
                <a:latin typeface="PT Sans"/>
              </a:rPr>
              <a:t>Якимівського</a:t>
            </a:r>
            <a:r>
              <a:rPr lang="ru-RU" sz="1400" dirty="0">
                <a:latin typeface="PT Sans"/>
              </a:rPr>
              <a:t> району </a:t>
            </a:r>
            <a:r>
              <a:rPr lang="ru-RU" sz="1400" dirty="0" err="1">
                <a:latin typeface="PT Sans"/>
              </a:rPr>
              <a:t>Запорізької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області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родині</a:t>
            </a:r>
            <a:r>
              <a:rPr lang="ru-RU" sz="1400" dirty="0">
                <a:latin typeface="PT Sans"/>
              </a:rPr>
              <a:t> агронома. </a:t>
            </a:r>
            <a:r>
              <a:rPr lang="ru-RU" sz="1400" dirty="0" err="1">
                <a:latin typeface="PT Sans"/>
              </a:rPr>
              <a:t>Прізвище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його</a:t>
            </a:r>
            <a:r>
              <a:rPr lang="ru-RU" sz="1400" dirty="0">
                <a:latin typeface="PT Sans"/>
              </a:rPr>
              <a:t> батька </a:t>
            </a:r>
            <a:r>
              <a:rPr lang="ru-RU" sz="1400" dirty="0" err="1">
                <a:latin typeface="PT Sans"/>
              </a:rPr>
              <a:t>було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-</a:t>
            </a:r>
            <a:r>
              <a:rPr lang="ru-RU" sz="1400" dirty="0" err="1">
                <a:latin typeface="PT Sans"/>
              </a:rPr>
              <a:t>Демірскі</a:t>
            </a:r>
            <a:r>
              <a:rPr lang="ru-RU" sz="1400" dirty="0">
                <a:latin typeface="PT Sans"/>
              </a:rPr>
              <a:t>-Адамчук. </a:t>
            </a:r>
            <a:r>
              <a:rPr lang="ru-RU" sz="1400" dirty="0" err="1">
                <a:latin typeface="PT Sans"/>
              </a:rPr>
              <a:t>Він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був</a:t>
            </a:r>
            <a:r>
              <a:rPr lang="ru-RU" sz="1400" dirty="0">
                <a:latin typeface="PT Sans"/>
              </a:rPr>
              <a:t> великим </a:t>
            </a:r>
            <a:r>
              <a:rPr lang="ru-RU" sz="1400" dirty="0" err="1">
                <a:latin typeface="PT Sans"/>
              </a:rPr>
              <a:t>оригіналом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мав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чотирьох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дітей</a:t>
            </a:r>
            <a:r>
              <a:rPr lang="ru-RU" sz="1400" dirty="0">
                <a:latin typeface="PT Sans"/>
              </a:rPr>
              <a:t> і дав </a:t>
            </a:r>
            <a:r>
              <a:rPr lang="ru-RU" sz="1400" dirty="0" err="1">
                <a:latin typeface="PT Sans"/>
              </a:rPr>
              <a:t>їм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різні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прізвища</a:t>
            </a:r>
            <a:r>
              <a:rPr lang="ru-RU" sz="1400" dirty="0">
                <a:latin typeface="PT Sans"/>
              </a:rPr>
              <a:t>. Тому </a:t>
            </a:r>
            <a:r>
              <a:rPr lang="ru-RU" sz="1400" dirty="0" err="1">
                <a:latin typeface="PT Sans"/>
              </a:rPr>
              <a:t>Станіслав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який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був</a:t>
            </a:r>
            <a:r>
              <a:rPr lang="ru-RU" sz="1400" dirty="0">
                <a:latin typeface="PT Sans"/>
              </a:rPr>
              <a:t> старшим </a:t>
            </a:r>
            <a:r>
              <a:rPr lang="ru-RU" sz="1400" dirty="0" err="1">
                <a:latin typeface="PT Sans"/>
              </a:rPr>
              <a:t>сином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його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рідний</a:t>
            </a:r>
            <a:r>
              <a:rPr lang="ru-RU" sz="1400" dirty="0">
                <a:latin typeface="PT Sans"/>
              </a:rPr>
              <a:t> брат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-Адамчук, і </a:t>
            </a:r>
            <a:r>
              <a:rPr lang="ru-RU" sz="1400" dirty="0" err="1">
                <a:latin typeface="PT Sans"/>
              </a:rPr>
              <a:t>сестри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мали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різні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частини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цього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прізвища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Володимир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-Адамчук став </a:t>
            </a:r>
            <a:r>
              <a:rPr lang="ru-RU" sz="1400" dirty="0" err="1">
                <a:latin typeface="PT Sans"/>
              </a:rPr>
              <a:t>відомим</a:t>
            </a:r>
            <a:r>
              <a:rPr lang="ru-RU" sz="1400" dirty="0">
                <a:latin typeface="PT Sans"/>
              </a:rPr>
              <a:t> математиком і астрономом, директором </a:t>
            </a:r>
            <a:r>
              <a:rPr lang="ru-RU" sz="1400" dirty="0" err="1">
                <a:latin typeface="PT Sans"/>
              </a:rPr>
              <a:t>Астрономічної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обсерваторії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національного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університету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Тараса Шевченка.</a:t>
            </a:r>
          </a:p>
          <a:p>
            <a:r>
              <a:rPr lang="ru-RU" sz="1400" dirty="0">
                <a:latin typeface="PT Sans"/>
              </a:rPr>
              <a:t>В 1954 </a:t>
            </a:r>
            <a:r>
              <a:rPr lang="ru-RU" sz="1400" dirty="0" err="1">
                <a:latin typeface="PT Sans"/>
              </a:rPr>
              <a:t>році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Станіслав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закінчив</a:t>
            </a:r>
            <a:r>
              <a:rPr lang="ru-RU" sz="1400" dirty="0">
                <a:latin typeface="PT Sans"/>
              </a:rPr>
              <a:t> Переяслав-</a:t>
            </a:r>
            <a:r>
              <a:rPr lang="ru-RU" sz="1400" dirty="0" err="1">
                <a:latin typeface="PT Sans"/>
              </a:rPr>
              <a:t>Хмельницьке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педагогічне</a:t>
            </a:r>
            <a:r>
              <a:rPr lang="ru-RU" sz="1400" dirty="0">
                <a:latin typeface="PT Sans"/>
              </a:rPr>
              <a:t> училище; в 1959 </a:t>
            </a:r>
            <a:r>
              <a:rPr lang="ru-RU" sz="1400" dirty="0" err="1">
                <a:latin typeface="PT Sans"/>
              </a:rPr>
              <a:t>році</a:t>
            </a:r>
            <a:r>
              <a:rPr lang="ru-RU" sz="1400" dirty="0">
                <a:latin typeface="PT Sans"/>
              </a:rPr>
              <a:t> – факультет </a:t>
            </a:r>
            <a:r>
              <a:rPr lang="ru-RU" sz="1400" dirty="0" err="1">
                <a:latin typeface="PT Sans"/>
              </a:rPr>
              <a:t>журналістики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університету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В 1962–1966 роках </a:t>
            </a:r>
            <a:r>
              <a:rPr lang="ru-RU" sz="1400" dirty="0" err="1">
                <a:latin typeface="PT Sans"/>
              </a:rPr>
              <a:t>працював</a:t>
            </a:r>
            <a:r>
              <a:rPr lang="ru-RU" sz="1400" dirty="0">
                <a:latin typeface="PT Sans"/>
              </a:rPr>
              <a:t> у </a:t>
            </a:r>
            <a:r>
              <a:rPr lang="ru-RU" sz="1400" dirty="0" err="1">
                <a:latin typeface="PT Sans"/>
              </a:rPr>
              <a:t>редакції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газети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Літературна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Україна</a:t>
            </a:r>
            <a:r>
              <a:rPr lang="ru-RU" sz="1400" dirty="0">
                <a:latin typeface="PT Sans"/>
              </a:rPr>
              <a:t>», </a:t>
            </a:r>
            <a:r>
              <a:rPr lang="ru-RU" sz="1400" dirty="0" err="1">
                <a:latin typeface="PT Sans"/>
              </a:rPr>
              <a:t>далі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відповідальний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секретар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Комісії</a:t>
            </a:r>
            <a:r>
              <a:rPr lang="ru-RU" sz="1400" dirty="0">
                <a:latin typeface="PT Sans"/>
              </a:rPr>
              <a:t> критики та </a:t>
            </a:r>
            <a:r>
              <a:rPr lang="ru-RU" sz="1400" dirty="0" err="1">
                <a:latin typeface="PT Sans"/>
              </a:rPr>
              <a:t>теорії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літератури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Спілки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письменників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У 1976–1977 роках </a:t>
            </a:r>
            <a:r>
              <a:rPr lang="ru-RU" sz="1400" dirty="0" err="1">
                <a:latin typeface="PT Sans"/>
              </a:rPr>
              <a:t>працював</a:t>
            </a:r>
            <a:r>
              <a:rPr lang="ru-RU" sz="1400" dirty="0">
                <a:latin typeface="PT Sans"/>
              </a:rPr>
              <a:t> на </a:t>
            </a:r>
            <a:r>
              <a:rPr lang="ru-RU" sz="1400" dirty="0" err="1">
                <a:latin typeface="PT Sans"/>
              </a:rPr>
              <a:t>будівництві</a:t>
            </a:r>
            <a:r>
              <a:rPr lang="ru-RU" sz="1400" dirty="0">
                <a:latin typeface="PT Sans"/>
              </a:rPr>
              <a:t> Байкало-</a:t>
            </a:r>
            <a:r>
              <a:rPr lang="ru-RU" sz="1400" dirty="0" err="1">
                <a:latin typeface="PT Sans"/>
              </a:rPr>
              <a:t>Амурської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магістралі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>
                <a:latin typeface="PT Sans"/>
              </a:rPr>
              <a:t>Лауреат </a:t>
            </a:r>
            <a:r>
              <a:rPr lang="ru-RU" sz="1400" dirty="0" err="1">
                <a:latin typeface="PT Sans"/>
              </a:rPr>
              <a:t>Республіканської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комсомольської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премії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Миколи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Островського</a:t>
            </a:r>
            <a:r>
              <a:rPr lang="ru-RU" sz="1400" dirty="0">
                <a:latin typeface="PT Sans"/>
              </a:rPr>
              <a:t> за 1984 </a:t>
            </a:r>
            <a:r>
              <a:rPr lang="ru-RU" sz="1400" dirty="0" err="1">
                <a:latin typeface="PT Sans"/>
              </a:rPr>
              <a:t>рік</a:t>
            </a:r>
            <a:r>
              <a:rPr lang="ru-RU" sz="1400" dirty="0">
                <a:latin typeface="PT Sans"/>
              </a:rPr>
              <a:t>.</a:t>
            </a:r>
          </a:p>
          <a:p>
            <a:r>
              <a:rPr lang="ru-RU" sz="1400" dirty="0" err="1">
                <a:latin typeface="PT Sans"/>
              </a:rPr>
              <a:t>Співініціатор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співзасновник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масового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політичного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об’єднання</a:t>
            </a:r>
            <a:r>
              <a:rPr lang="ru-RU" sz="1400" dirty="0">
                <a:latin typeface="PT Sans"/>
              </a:rPr>
              <a:t> «Народного </a:t>
            </a:r>
            <a:r>
              <a:rPr lang="ru-RU" sz="1400" dirty="0" err="1">
                <a:latin typeface="PT Sans"/>
              </a:rPr>
              <a:t>руху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 за </a:t>
            </a:r>
            <a:r>
              <a:rPr lang="ru-RU" sz="1400" dirty="0" err="1">
                <a:latin typeface="PT Sans"/>
              </a:rPr>
              <a:t>перебудову</a:t>
            </a:r>
            <a:r>
              <a:rPr lang="ru-RU" sz="1400" dirty="0">
                <a:latin typeface="PT Sans"/>
              </a:rPr>
              <a:t>».</a:t>
            </a:r>
          </a:p>
          <a:p>
            <a:r>
              <a:rPr lang="ru-RU" sz="1400" dirty="0">
                <a:latin typeface="PT Sans"/>
              </a:rPr>
              <a:t>Могила </a:t>
            </a:r>
            <a:r>
              <a:rPr lang="ru-RU" sz="1400" dirty="0" err="1">
                <a:latin typeface="PT Sans"/>
              </a:rPr>
              <a:t>Станіслава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Тельнюка</a:t>
            </a:r>
            <a:endParaRPr lang="ru-RU" sz="1400" dirty="0">
              <a:latin typeface="PT Sans"/>
            </a:endParaRPr>
          </a:p>
          <a:p>
            <a:r>
              <a:rPr lang="ru-RU" sz="1400" dirty="0" err="1">
                <a:latin typeface="PT Sans"/>
              </a:rPr>
              <a:t>Батько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українських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співачок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Лесі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Галі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учасниць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дуету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Сестри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Тельнюк</a:t>
            </a:r>
            <a:r>
              <a:rPr lang="ru-RU" sz="1400" dirty="0">
                <a:latin typeface="PT Sans"/>
              </a:rPr>
              <a:t>».</a:t>
            </a:r>
          </a:p>
          <a:p>
            <a:r>
              <a:rPr lang="ru-RU" sz="1400" dirty="0" err="1">
                <a:latin typeface="PT Sans"/>
              </a:rPr>
              <a:t>Друкувався</a:t>
            </a:r>
            <a:r>
              <a:rPr lang="ru-RU" sz="1400" dirty="0">
                <a:latin typeface="PT Sans"/>
              </a:rPr>
              <a:t> з 1952. </a:t>
            </a:r>
            <a:r>
              <a:rPr lang="ru-RU" sz="1400" dirty="0" err="1">
                <a:latin typeface="PT Sans"/>
              </a:rPr>
              <a:t>Видав</a:t>
            </a:r>
            <a:r>
              <a:rPr lang="ru-RU" sz="1400" dirty="0">
                <a:latin typeface="PT Sans"/>
              </a:rPr>
              <a:t> 8 </a:t>
            </a:r>
            <a:r>
              <a:rPr lang="ru-RU" sz="1400" dirty="0" err="1">
                <a:latin typeface="PT Sans"/>
              </a:rPr>
              <a:t>збірок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поезій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зокрема</a:t>
            </a:r>
            <a:r>
              <a:rPr lang="ru-RU" sz="1400" dirty="0">
                <a:latin typeface="PT Sans"/>
              </a:rPr>
              <a:t>:</a:t>
            </a:r>
          </a:p>
          <a:p>
            <a:r>
              <a:rPr lang="ru-RU" sz="1400" dirty="0">
                <a:latin typeface="PT Sans"/>
              </a:rPr>
              <a:t>«</a:t>
            </a:r>
            <a:r>
              <a:rPr lang="ru-RU" sz="1400" dirty="0" err="1">
                <a:latin typeface="PT Sans"/>
              </a:rPr>
              <a:t>Леґенда</a:t>
            </a:r>
            <a:r>
              <a:rPr lang="ru-RU" sz="1400" dirty="0">
                <a:latin typeface="PT Sans"/>
              </a:rPr>
              <a:t> про </a:t>
            </a:r>
            <a:r>
              <a:rPr lang="ru-RU" sz="1400" dirty="0" err="1">
                <a:latin typeface="PT Sans"/>
              </a:rPr>
              <a:t>будні</a:t>
            </a:r>
            <a:r>
              <a:rPr lang="ru-RU" sz="1400" dirty="0">
                <a:latin typeface="PT Sans"/>
              </a:rPr>
              <a:t>» (1963), «</a:t>
            </a:r>
            <a:r>
              <a:rPr lang="ru-RU" sz="1400" dirty="0" err="1">
                <a:latin typeface="PT Sans"/>
              </a:rPr>
              <a:t>Залізняки</a:t>
            </a:r>
            <a:r>
              <a:rPr lang="ru-RU" sz="1400" dirty="0">
                <a:latin typeface="PT Sans"/>
              </a:rPr>
              <a:t>» (1966), «</a:t>
            </a:r>
            <a:r>
              <a:rPr lang="ru-RU" sz="1400" dirty="0" err="1">
                <a:latin typeface="PT Sans"/>
              </a:rPr>
              <a:t>Опівнічне</a:t>
            </a:r>
            <a:r>
              <a:rPr lang="ru-RU" sz="1400" dirty="0">
                <a:latin typeface="PT Sans"/>
              </a:rPr>
              <a:t>» (1972), «Робота» (1976), «Мить» (1985);</a:t>
            </a:r>
          </a:p>
          <a:p>
            <a:r>
              <a:rPr lang="ru-RU" sz="1400" dirty="0" err="1">
                <a:latin typeface="PT Sans"/>
              </a:rPr>
              <a:t>повісті</a:t>
            </a:r>
            <a:r>
              <a:rPr lang="ru-RU" sz="1400" dirty="0">
                <a:latin typeface="PT Sans"/>
              </a:rPr>
              <a:t>: «</a:t>
            </a:r>
            <a:r>
              <a:rPr lang="ru-RU" sz="1400" dirty="0" err="1">
                <a:latin typeface="PT Sans"/>
              </a:rPr>
              <a:t>Туди</a:t>
            </a:r>
            <a:r>
              <a:rPr lang="ru-RU" sz="1400" dirty="0">
                <a:latin typeface="PT Sans"/>
              </a:rPr>
              <a:t>, де </a:t>
            </a:r>
            <a:r>
              <a:rPr lang="ru-RU" sz="1400" dirty="0" err="1">
                <a:latin typeface="PT Sans"/>
              </a:rPr>
              <a:t>сонце</a:t>
            </a:r>
            <a:r>
              <a:rPr lang="ru-RU" sz="1400" dirty="0">
                <a:latin typeface="PT Sans"/>
              </a:rPr>
              <a:t> сходить» (1967), «</a:t>
            </a:r>
            <a:r>
              <a:rPr lang="ru-RU" sz="1400" dirty="0" err="1">
                <a:latin typeface="PT Sans"/>
              </a:rPr>
              <a:t>Грає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синє</a:t>
            </a:r>
            <a:r>
              <a:rPr lang="ru-RU" sz="1400" dirty="0">
                <a:latin typeface="PT Sans"/>
              </a:rPr>
              <a:t> море» (1971); «Яром-долиною…» (1987);</a:t>
            </a:r>
          </a:p>
          <a:p>
            <a:r>
              <a:rPr lang="ru-RU" sz="1400" dirty="0" err="1">
                <a:latin typeface="PT Sans"/>
              </a:rPr>
              <a:t>літературно-критичний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нарис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Червоних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сонць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протуберанці</a:t>
            </a:r>
            <a:r>
              <a:rPr lang="ru-RU" sz="1400" dirty="0">
                <a:latin typeface="PT Sans"/>
              </a:rPr>
              <a:t>» (1968);</a:t>
            </a:r>
          </a:p>
          <a:p>
            <a:r>
              <a:rPr lang="ru-RU" sz="1400" dirty="0" err="1">
                <a:latin typeface="PT Sans"/>
              </a:rPr>
              <a:t>працював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також</a:t>
            </a:r>
            <a:r>
              <a:rPr lang="ru-RU" sz="1400" dirty="0">
                <a:latin typeface="PT Sans"/>
              </a:rPr>
              <a:t> як </a:t>
            </a:r>
            <a:r>
              <a:rPr lang="ru-RU" sz="1400" dirty="0" err="1">
                <a:latin typeface="PT Sans"/>
              </a:rPr>
              <a:t>перекладач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перекладав</a:t>
            </a:r>
            <a:r>
              <a:rPr lang="ru-RU" sz="1400" dirty="0">
                <a:latin typeface="PT Sans"/>
              </a:rPr>
              <a:t> з 15 </a:t>
            </a:r>
            <a:r>
              <a:rPr lang="ru-RU" sz="1400" dirty="0" err="1">
                <a:latin typeface="PT Sans"/>
              </a:rPr>
              <a:t>мов</a:t>
            </a:r>
            <a:r>
              <a:rPr lang="ru-RU" sz="1400" dirty="0">
                <a:latin typeface="PT Sans"/>
              </a:rPr>
              <a:t>.</a:t>
            </a:r>
          </a:p>
          <a:p>
            <a:endParaRPr lang="ru-RU" dirty="0">
              <a:solidFill>
                <a:srgbClr val="404040"/>
              </a:solidFill>
              <a:latin typeface="Istok Web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F010BF-1B16-47AD-A3DC-5958AA03DB9D}"/>
              </a:ext>
            </a:extLst>
          </p:cNvPr>
          <p:cNvSpPr/>
          <p:nvPr/>
        </p:nvSpPr>
        <p:spPr>
          <a:xfrm>
            <a:off x="604168" y="3644635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26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Василя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Ілляшенка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(1935-1990)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C461DB-F310-40FC-8251-4FA12E09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" y="0"/>
            <a:ext cx="43891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D5416-A434-41E1-A17C-B5233E0F9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88" y="4968074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9A642A-ADF3-4074-B8CD-8E310731F122}"/>
              </a:ext>
            </a:extLst>
          </p:cNvPr>
          <p:cNvSpPr/>
          <p:nvPr/>
        </p:nvSpPr>
        <p:spPr>
          <a:xfrm>
            <a:off x="3937621" y="360916"/>
            <a:ext cx="7309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Станіслав Володимирович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Тельнюк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3136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1898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Istok Web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94</cp:revision>
  <dcterms:created xsi:type="dcterms:W3CDTF">2025-01-31T12:27:54Z</dcterms:created>
  <dcterms:modified xsi:type="dcterms:W3CDTF">2026-04-02T12:54:49Z</dcterms:modified>
</cp:coreProperties>
</file>