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76" r:id="rId3"/>
    <p:sldId id="277" r:id="rId4"/>
    <p:sldId id="278" r:id="rId5"/>
    <p:sldId id="279" r:id="rId6"/>
    <p:sldId id="280" r:id="rId7"/>
    <p:sldId id="281" r:id="rId8"/>
    <p:sldId id="283" r:id="rId9"/>
    <p:sldId id="28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A091-2EA5-48AD-8AD8-E6665337F8F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9EB5-6302-41E5-BEB7-166F1AF32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4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20632-C695-4B42-89F5-EE13BF4A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6E13E-D032-4A5B-9345-D78A33F22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663C4-01E0-4F3C-9FA1-B461C9E6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DF589-1697-43B3-9BDC-6A044B0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A7839-5B01-4A2C-B55C-428EF30A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4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CE19-3859-4834-B50C-6BE180B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4D22E-052B-4F93-8214-B5E1AB66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D7773-B2D3-4A45-A99A-EEDC9BB9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1425C-B25D-42A8-AA7E-EC3D0695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19C40-CA4F-4953-8BB7-FD7FA8FD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2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FEBCA-2CE9-409A-AEE1-DB8DA976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A9943-E87E-4A57-8ABC-F2BFC6262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0858F-F6A1-4EC7-9EB5-2902A694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39EEF-31B3-4D34-9936-EEEF9ED7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7970-C26D-43C7-B4D5-3B0A69B7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2241A-CD33-439F-A55D-C7D1478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F9907-6211-44AD-BCC6-A6479BF4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86D2A-3582-448B-9D49-81AA91D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B75E0-1D61-40ED-9BAA-8BA6A89A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15B26-2C7E-48C8-9DD8-88DBB37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09DE-EEFD-491D-A391-555831EE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66376-2183-4D2C-BD01-7DFE76AB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BEC74-DE0E-4F35-843A-F77A6EC9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73E12-DB13-4114-956C-84C7A51C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15897-B4CD-4968-AEDC-40DEFC1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0329-B98A-4016-850A-D2D35579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17A17-404E-4D65-971A-965192480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29296-537E-44B3-86AD-FA04C587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BB7C3-F0FE-495F-A777-5EB242F0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FFBBF-610A-4D01-874F-65812035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5638B-BFD3-46D6-9198-4905FAAB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805D-377E-443A-BBC5-B70D62E3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EBFB8F-3895-4BB6-95C4-C9AEFBA6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5AE6CC-D3D7-434F-A2F5-0E3B082E4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99C803-71E6-4393-97B1-734013FF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933983-4A5D-4443-AF3A-9A3144596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C77AC7-3E1D-483C-A414-BDB4E3EB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9309-37F7-44EB-BD41-3DCAE722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4D9715-A7AD-4B25-88D7-8163BE7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9D00-0713-4336-AD88-764919B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594C12-85A3-4DE4-BBE2-043CA1E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3FEE9-5D93-4493-99D1-1C4B5825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97F6AC-7CEA-47FD-9687-A5D681F7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32472F-F86B-4E5F-8CE2-EAB01E7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A9551B-9497-4A86-A4E0-7D42733D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67356-BA66-46EC-AB2B-78EA3DE3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B756A-3B41-4418-9F77-51A6439E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25109-2D17-4F28-A0F9-DDC8313C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CDDD1-D344-4B15-A115-25054507A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F9AD-A4A0-45B7-A817-2177CD76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CEFE2-9EE5-4757-927B-B2264133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0DA5D-B273-4F21-8BC4-2497C60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AF23-582C-49F2-BE88-496E21A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4B76F-E04C-46DB-98C9-42053359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CBA3F9-14B3-4C6B-BCEC-1E004C1F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E7768-4CE5-491D-A710-1B5A4073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CBE52-4A7E-48E5-B45A-4397130D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ECD94-0D85-48DF-905D-EF6BCD7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E532E-D734-41FA-A2C3-D7886C6A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C4A0F-1F0B-4A0B-BDA7-44CAF431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66A0C-9942-44B3-9630-03AE6B725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E59E-D925-4EC6-9339-5944EFC15F3E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EBCD-42EB-43E2-B5DA-33C5CA6E1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D3D02-7AE3-4F4B-853B-DBB03D1E2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3E257-144D-4831-9EAA-5BC90359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6663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39A442-03DF-456B-A219-F59F0F430BF6}"/>
              </a:ext>
            </a:extLst>
          </p:cNvPr>
          <p:cNvSpPr/>
          <p:nvPr/>
        </p:nvSpPr>
        <p:spPr>
          <a:xfrm>
            <a:off x="3083997" y="406006"/>
            <a:ext cx="74375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айстри</a:t>
            </a:r>
            <a:r>
              <a:rPr lang="ru-RU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українського</a:t>
            </a:r>
            <a:r>
              <a:rPr lang="ru-RU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письменства</a:t>
            </a:r>
            <a:r>
              <a:rPr lang="en-US" sz="3600" b="1" dirty="0">
                <a:ln/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b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п</a:t>
            </a:r>
            <a:r>
              <a:rPr lang="ru-RU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исьменники-ювіляри</a:t>
            </a:r>
            <a:r>
              <a:rPr lang="ru-RU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2025</a:t>
            </a:r>
          </a:p>
          <a:p>
            <a:pPr algn="ctr"/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C0AE19-8AF3-4391-9D55-77B32725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68" y="2522566"/>
            <a:ext cx="1421370" cy="985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5CB024-0B7D-4484-A25D-0D35028BC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968" y="360663"/>
            <a:ext cx="1783507" cy="1543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70AB40-1D0B-4320-83BE-F7BC8FE05D60}"/>
              </a:ext>
            </a:extLst>
          </p:cNvPr>
          <p:cNvSpPr txBox="1"/>
          <p:nvPr/>
        </p:nvSpPr>
        <p:spPr>
          <a:xfrm>
            <a:off x="2824262" y="3284008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Воронін</a:t>
            </a:r>
          </a:p>
          <a:p>
            <a:r>
              <a:rPr lang="uk-UA" sz="1400" b="1" i="1" dirty="0"/>
              <a:t>Прохор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9721C2-DAF6-4E42-B7F5-142397598EC8}"/>
              </a:ext>
            </a:extLst>
          </p:cNvPr>
          <p:cNvSpPr txBox="1"/>
          <p:nvPr/>
        </p:nvSpPr>
        <p:spPr>
          <a:xfrm>
            <a:off x="4341406" y="4461431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/>
              <a:t>Довнар</a:t>
            </a:r>
            <a:endParaRPr lang="uk-UA" sz="1400" b="1" i="1" dirty="0"/>
          </a:p>
          <a:p>
            <a:r>
              <a:rPr lang="uk-UA" sz="1400" b="1" i="1" dirty="0"/>
              <a:t>Геннадій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73DED-EF08-4C43-9B9F-CF10B0B64F19}"/>
              </a:ext>
            </a:extLst>
          </p:cNvPr>
          <p:cNvSpPr txBox="1"/>
          <p:nvPr/>
        </p:nvSpPr>
        <p:spPr>
          <a:xfrm>
            <a:off x="7856629" y="6023530"/>
            <a:ext cx="145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  Герасименко</a:t>
            </a:r>
          </a:p>
          <a:p>
            <a:r>
              <a:rPr lang="uk-UA" sz="1200" b="1" i="1" dirty="0"/>
              <a:t>Володимир</a:t>
            </a:r>
            <a:endParaRPr lang="uk-UA" sz="1400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4C5E9F-6249-477F-844C-1F837B75FDE9}"/>
              </a:ext>
            </a:extLst>
          </p:cNvPr>
          <p:cNvSpPr txBox="1"/>
          <p:nvPr/>
        </p:nvSpPr>
        <p:spPr>
          <a:xfrm>
            <a:off x="8235463" y="4021045"/>
            <a:ext cx="145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/>
              <a:t>Діянич</a:t>
            </a:r>
            <a:r>
              <a:rPr lang="uk-UA" sz="1400" b="1" i="1" dirty="0"/>
              <a:t>  Василь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07FF3-DA59-4CE9-AEC7-B685FB29F636}"/>
              </a:ext>
            </a:extLst>
          </p:cNvPr>
          <p:cNvSpPr txBox="1"/>
          <p:nvPr/>
        </p:nvSpPr>
        <p:spPr>
          <a:xfrm>
            <a:off x="10350568" y="912146"/>
            <a:ext cx="122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268FB9-242B-4DA1-B3FF-0B444A944117}"/>
              </a:ext>
            </a:extLst>
          </p:cNvPr>
          <p:cNvSpPr txBox="1"/>
          <p:nvPr/>
        </p:nvSpPr>
        <p:spPr>
          <a:xfrm>
            <a:off x="10350568" y="5232159"/>
            <a:ext cx="183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/>
              <a:t>Курдидик</a:t>
            </a:r>
            <a:r>
              <a:rPr lang="uk-UA" sz="1400" b="1" i="1" dirty="0"/>
              <a:t> </a:t>
            </a:r>
          </a:p>
          <a:p>
            <a:r>
              <a:rPr lang="uk-UA" sz="1400" b="1" i="1" dirty="0"/>
              <a:t>Анатоль</a:t>
            </a:r>
            <a:endParaRPr lang="uk-UA" sz="1200" b="1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B93FDA-0F01-43E5-9562-5CB1648A8831}"/>
              </a:ext>
            </a:extLst>
          </p:cNvPr>
          <p:cNvSpPr txBox="1"/>
          <p:nvPr/>
        </p:nvSpPr>
        <p:spPr>
          <a:xfrm>
            <a:off x="6079074" y="3768166"/>
            <a:ext cx="180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/>
              <a:t>Славич</a:t>
            </a:r>
            <a:r>
              <a:rPr lang="uk-UA" sz="1400" b="1" i="1" dirty="0"/>
              <a:t> Станіслав</a:t>
            </a:r>
            <a:endParaRPr lang="uk-UA" sz="1200" b="1" i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A8F6FA-7158-4689-977F-7D098991A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262" y="1617108"/>
            <a:ext cx="1420491" cy="987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A9F772-A31B-4335-9856-7631D5C4F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831" y="1658135"/>
            <a:ext cx="1288710" cy="1603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272BDF-3EBD-4C14-82C3-7649514735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364" y="2625403"/>
            <a:ext cx="1483315" cy="1856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5F3DBD-4147-430B-B128-7274EA4751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0922" y="4021753"/>
            <a:ext cx="1420491" cy="2069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3D552B-1383-4158-B25E-5231FE2111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4680" y="1840444"/>
            <a:ext cx="1374421" cy="1841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7A9999-FBED-4315-80F4-7835A62088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5463" y="2302592"/>
            <a:ext cx="1420491" cy="1773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0DF5CB-9C51-4D97-B016-58770468EC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7963" y="3447755"/>
            <a:ext cx="1201888" cy="1762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98179D-CDB6-43B8-8415-778274DBAA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3422" y="4222096"/>
            <a:ext cx="1420491" cy="177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B7CF581-2729-4582-B239-27B51DCE67C4}"/>
              </a:ext>
            </a:extLst>
          </p:cNvPr>
          <p:cNvSpPr txBox="1"/>
          <p:nvPr/>
        </p:nvSpPr>
        <p:spPr>
          <a:xfrm>
            <a:off x="5826395" y="6023530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   </a:t>
            </a:r>
            <a:r>
              <a:rPr lang="uk-UA" sz="1400" b="1" i="1" dirty="0"/>
              <a:t>Сиротюк</a:t>
            </a:r>
          </a:p>
          <a:p>
            <a:r>
              <a:rPr lang="uk-UA" sz="1400" b="1" i="1" dirty="0"/>
              <a:t>Микола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E9C330-D010-4AC5-BA9D-729AF2AA81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13296" y="1208659"/>
            <a:ext cx="1865452" cy="1399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746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B7DAB1-9D66-4BEB-857D-AF94A729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4D61CE-76F9-429A-8D30-07BF1B35D3BC}"/>
              </a:ext>
            </a:extLst>
          </p:cNvPr>
          <p:cNvSpPr/>
          <p:nvPr/>
        </p:nvSpPr>
        <p:spPr>
          <a:xfrm>
            <a:off x="4367813" y="1198639"/>
            <a:ext cx="69600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F4348"/>
                </a:solidFill>
                <a:latin typeface="Georgia" panose="02040502050405020303" pitchFamily="18" charset="0"/>
              </a:rPr>
              <a:t>ВОРОНІН</a:t>
            </a:r>
            <a:r>
              <a:rPr lang="ru-RU" b="1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Прохор Данилович </a:t>
            </a:r>
            <a:r>
              <a:rPr lang="en-US" dirty="0">
                <a:solidFill>
                  <a:srgbClr val="3F4348"/>
                </a:solidFill>
                <a:latin typeface="Georgia" panose="02040502050405020303" pitchFamily="18" charset="0"/>
              </a:rPr>
              <a:t>21. 06(03. 07). 1885, 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с.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Цвіжин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нині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Вінницького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р-ну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Вінницької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області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 — 24. 04. 1940,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Київ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) —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письменник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журналіст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і педагог.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Батько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 Г.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Ворониної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 Н.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Андріанової-Гордієнко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дід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 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Лесі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Вороніної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. Член «Плугу».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Навчався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Кам’янець-Подільській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духовній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семінарії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(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виключений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1904 за участь в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українофільському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гуртку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).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Учителював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працював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кореспондентом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редакції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газети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«Рада» (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Київ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),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діловодом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Харківському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університеті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Від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1937 — 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Києві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: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співробітник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газети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«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Червоне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село», «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Червоний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край». Як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прозаїк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дебютував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оповіданням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«На зажинках» 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київській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газеті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«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Громадська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думка» (1906).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Зібрав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спогади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про С.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Руданського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які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лягли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в основу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кореспонденції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«На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батьківщині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С. В.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Руданського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: З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подорожніх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вражень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» // «Рада», 1907, 13 липня. Автор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оповідань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з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життя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школи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дореволюційного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пореволюційного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часу, в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яких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виявив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тонке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розуміння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дитячої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душі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; 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деяких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творах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правдиво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відобразив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атмосферу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українського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 села тих </a:t>
            </a:r>
            <a:r>
              <a:rPr lang="ru-RU" dirty="0" err="1">
                <a:solidFill>
                  <a:srgbClr val="3F4348"/>
                </a:solidFill>
                <a:latin typeface="Georgia" panose="02040502050405020303" pitchFamily="18" charset="0"/>
              </a:rPr>
              <a:t>років</a:t>
            </a:r>
            <a:r>
              <a:rPr lang="ru-RU" dirty="0">
                <a:solidFill>
                  <a:srgbClr val="3F4348"/>
                </a:solidFill>
                <a:latin typeface="Georgia" panose="02040502050405020303" pitchFamily="18" charset="0"/>
              </a:rPr>
              <a:t>. 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F65DB0-0AB7-4334-98CF-6A602C888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73" y="974165"/>
            <a:ext cx="1914525" cy="23907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38BB26-8A17-4260-9DFE-E32D337DFD8D}"/>
              </a:ext>
            </a:extLst>
          </p:cNvPr>
          <p:cNvSpPr/>
          <p:nvPr/>
        </p:nvSpPr>
        <p:spPr>
          <a:xfrm>
            <a:off x="4599968" y="327834"/>
            <a:ext cx="5860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Воронін Прохор Данилович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6366C5-8071-4A2C-8FA7-5985AD7A77F1}"/>
              </a:ext>
            </a:extLst>
          </p:cNvPr>
          <p:cNvSpPr/>
          <p:nvPr/>
        </p:nvSpPr>
        <p:spPr>
          <a:xfrm>
            <a:off x="625992" y="3566448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3 липня - 140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Прохора Вороніна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(1885-1940)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4B603D-92E5-41D8-B403-87ABEDD0B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62" y="4861194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C67735-BA13-413C-B16B-AB245BA14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7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FFD4C4-DB3D-4B13-B673-F149B274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BB8DBE-224D-414D-8AB0-E0A2C44D82A0}"/>
              </a:ext>
            </a:extLst>
          </p:cNvPr>
          <p:cNvSpPr/>
          <p:nvPr/>
        </p:nvSpPr>
        <p:spPr>
          <a:xfrm>
            <a:off x="3018407" y="1089898"/>
            <a:ext cx="87929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Georgia" panose="02040502050405020303" pitchFamily="18" charset="0"/>
              </a:rPr>
              <a:t>ДОВНАР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Геннадій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Станіславович</a:t>
            </a:r>
            <a:r>
              <a:rPr lang="ru-RU" dirty="0">
                <a:latin typeface="Georgia" panose="02040502050405020303" pitchFamily="18" charset="0"/>
              </a:rPr>
              <a:t> (08. 07. 1925, с. </a:t>
            </a:r>
            <a:r>
              <a:rPr lang="ru-RU" dirty="0" err="1">
                <a:latin typeface="Georgia" panose="02040502050405020303" pitchFamily="18" charset="0"/>
              </a:rPr>
              <a:t>Брияльове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Березинського</a:t>
            </a:r>
            <a:r>
              <a:rPr lang="ru-RU" dirty="0">
                <a:latin typeface="Georgia" panose="02040502050405020303" pitchFamily="18" charset="0"/>
              </a:rPr>
              <a:t> р-ну </a:t>
            </a:r>
            <a:r>
              <a:rPr lang="ru-RU" dirty="0" err="1">
                <a:latin typeface="Georgia" panose="02040502050405020303" pitchFamily="18" charset="0"/>
              </a:rPr>
              <a:t>Мінської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області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Білорусь</a:t>
            </a:r>
            <a:r>
              <a:rPr lang="ru-RU" dirty="0">
                <a:latin typeface="Georgia" panose="02040502050405020303" pitchFamily="18" charset="0"/>
              </a:rPr>
              <a:t> — 18. 12. 2009, </a:t>
            </a:r>
            <a:r>
              <a:rPr lang="ru-RU" dirty="0" err="1">
                <a:latin typeface="Georgia" panose="02040502050405020303" pitchFamily="18" charset="0"/>
              </a:rPr>
              <a:t>Луганськ</a:t>
            </a:r>
            <a:r>
              <a:rPr lang="ru-RU" dirty="0">
                <a:latin typeface="Georgia" panose="02040502050405020303" pitchFamily="18" charset="0"/>
              </a:rPr>
              <a:t>) — </a:t>
            </a:r>
            <a:r>
              <a:rPr lang="ru-RU" dirty="0" err="1">
                <a:latin typeface="Georgia" panose="02040502050405020303" pitchFamily="18" charset="0"/>
              </a:rPr>
              <a:t>письменник</a:t>
            </a:r>
            <a:r>
              <a:rPr lang="ru-RU" dirty="0">
                <a:latin typeface="Georgia" panose="02040502050405020303" pitchFamily="18" charset="0"/>
              </a:rPr>
              <a:t>. Член НСПУ (1964). </a:t>
            </a:r>
            <a:r>
              <a:rPr lang="ru-RU" dirty="0" err="1">
                <a:latin typeface="Georgia" panose="02040502050405020303" pitchFamily="18" charset="0"/>
              </a:rPr>
              <a:t>Учасник</a:t>
            </a:r>
            <a:r>
              <a:rPr lang="ru-RU" dirty="0">
                <a:latin typeface="Georgia" panose="02040502050405020303" pitchFamily="18" charset="0"/>
              </a:rPr>
              <a:t> 2-ї </a:t>
            </a:r>
            <a:r>
              <a:rPr lang="ru-RU" dirty="0" err="1">
                <a:latin typeface="Georgia" panose="02040502050405020303" pitchFamily="18" charset="0"/>
              </a:rPr>
              <a:t>світової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війни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бойові</a:t>
            </a:r>
            <a:r>
              <a:rPr lang="ru-RU" dirty="0">
                <a:latin typeface="Georgia" panose="02040502050405020303" pitchFamily="18" charset="0"/>
              </a:rPr>
              <a:t> нагороди. </a:t>
            </a:r>
            <a:r>
              <a:rPr lang="ru-RU" dirty="0" err="1">
                <a:latin typeface="Georgia" panose="02040502050405020303" pitchFamily="18" charset="0"/>
              </a:rPr>
              <a:t>Закінив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Одеський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університет</a:t>
            </a:r>
            <a:r>
              <a:rPr lang="ru-RU" dirty="0">
                <a:latin typeface="Georgia" panose="02040502050405020303" pitchFamily="18" charset="0"/>
              </a:rPr>
              <a:t> (1950). </a:t>
            </a:r>
            <a:r>
              <a:rPr lang="ru-RU" dirty="0" err="1">
                <a:latin typeface="Georgia" panose="02040502050405020303" pitchFamily="18" charset="0"/>
              </a:rPr>
              <a:t>Відтоді</a:t>
            </a:r>
            <a:r>
              <a:rPr lang="ru-RU" dirty="0">
                <a:latin typeface="Georgia" panose="02040502050405020303" pitchFamily="18" charset="0"/>
              </a:rPr>
              <a:t> — у </a:t>
            </a:r>
            <a:r>
              <a:rPr lang="ru-RU" dirty="0" err="1">
                <a:latin typeface="Georgia" panose="02040502050405020303" pitchFamily="18" charset="0"/>
              </a:rPr>
              <a:t>Ворошиловграді</a:t>
            </a:r>
            <a:r>
              <a:rPr lang="ru-RU" dirty="0">
                <a:latin typeface="Georgia" panose="02040502050405020303" pitchFamily="18" charset="0"/>
              </a:rPr>
              <a:t> (</a:t>
            </a:r>
            <a:r>
              <a:rPr lang="ru-RU" dirty="0" err="1">
                <a:latin typeface="Georgia" panose="02040502050405020303" pitchFamily="18" charset="0"/>
              </a:rPr>
              <a:t>нині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Луганськ</a:t>
            </a:r>
            <a:r>
              <a:rPr lang="ru-RU" dirty="0">
                <a:latin typeface="Georgia" panose="02040502050405020303" pitchFamily="18" charset="0"/>
              </a:rPr>
              <a:t>): </a:t>
            </a:r>
            <a:r>
              <a:rPr lang="ru-RU" dirty="0" err="1">
                <a:latin typeface="Georgia" panose="02040502050405020303" pitchFamily="18" charset="0"/>
              </a:rPr>
              <a:t>учителював</a:t>
            </a:r>
            <a:r>
              <a:rPr lang="ru-RU" dirty="0">
                <a:latin typeface="Georgia" panose="02040502050405020303" pitchFamily="18" charset="0"/>
              </a:rPr>
              <a:t>; </a:t>
            </a:r>
            <a:r>
              <a:rPr lang="ru-RU" dirty="0" err="1">
                <a:latin typeface="Georgia" panose="02040502050405020303" pitchFamily="18" charset="0"/>
              </a:rPr>
              <a:t>очолював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відділ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культури</a:t>
            </a:r>
            <a:r>
              <a:rPr lang="ru-RU" dirty="0">
                <a:latin typeface="Georgia" panose="02040502050405020303" pitchFamily="18" charset="0"/>
              </a:rPr>
              <a:t> і </a:t>
            </a:r>
            <a:r>
              <a:rPr lang="ru-RU" dirty="0" err="1">
                <a:latin typeface="Georgia" panose="02040502050405020303" pitchFamily="18" charset="0"/>
              </a:rPr>
              <a:t>шкіл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обласну</a:t>
            </a:r>
            <a:r>
              <a:rPr lang="ru-RU" dirty="0">
                <a:latin typeface="Georgia" panose="02040502050405020303" pitchFamily="18" charset="0"/>
              </a:rPr>
              <a:t> газету «Прапор перемоги» (1954–58), </a:t>
            </a:r>
            <a:r>
              <a:rPr lang="ru-RU" dirty="0" err="1">
                <a:latin typeface="Georgia" panose="02040502050405020303" pitchFamily="18" charset="0"/>
              </a:rPr>
              <a:t>редакцію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телебачення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Облтелерадіокомітету</a:t>
            </a:r>
            <a:r>
              <a:rPr lang="ru-RU" dirty="0">
                <a:latin typeface="Georgia" panose="02040502050405020303" pitchFamily="18" charset="0"/>
              </a:rPr>
              <a:t> (1958–83) та </a:t>
            </a:r>
            <a:r>
              <a:rPr lang="ru-RU" dirty="0" err="1">
                <a:latin typeface="Georgia" panose="02040502050405020303" pitchFamily="18" charset="0"/>
              </a:rPr>
              <a:t>обласну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організацію</a:t>
            </a:r>
            <a:r>
              <a:rPr lang="ru-RU" dirty="0">
                <a:latin typeface="Georgia" panose="02040502050405020303" pitchFamily="18" charset="0"/>
              </a:rPr>
              <a:t> СПУ (1983–88). </a:t>
            </a:r>
            <a:r>
              <a:rPr lang="ru-RU" dirty="0" err="1">
                <a:latin typeface="Georgia" panose="02040502050405020303" pitchFamily="18" charset="0"/>
              </a:rPr>
              <a:t>Більшість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творів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Довнара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присвячені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промисловому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життю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Донбасу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історії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Луганщини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 err="1">
                <a:latin typeface="Georgia" panose="02040502050405020303" pitchFamily="18" charset="0"/>
              </a:rPr>
              <a:t>Основні</a:t>
            </a:r>
            <a:r>
              <a:rPr lang="ru-RU" dirty="0">
                <a:latin typeface="Georgia" panose="02040502050405020303" pitchFamily="18" charset="0"/>
              </a:rPr>
              <a:t> твори</a:t>
            </a:r>
          </a:p>
          <a:p>
            <a:r>
              <a:rPr lang="ru-RU" dirty="0">
                <a:latin typeface="Georgia" panose="02040502050405020303" pitchFamily="18" charset="0"/>
              </a:rPr>
              <a:t>Коли </a:t>
            </a:r>
            <a:r>
              <a:rPr lang="ru-RU" dirty="0" err="1">
                <a:latin typeface="Georgia" panose="02040502050405020303" pitchFamily="18" charset="0"/>
              </a:rPr>
              <a:t>серця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запалити</a:t>
            </a:r>
            <a:r>
              <a:rPr lang="ru-RU" dirty="0">
                <a:latin typeface="Georgia" panose="02040502050405020303" pitchFamily="18" charset="0"/>
              </a:rPr>
              <a:t>: </a:t>
            </a:r>
            <a:r>
              <a:rPr lang="ru-RU" dirty="0" err="1">
                <a:latin typeface="Georgia" panose="02040502050405020303" pitchFamily="18" charset="0"/>
              </a:rPr>
              <a:t>Повість</a:t>
            </a:r>
            <a:r>
              <a:rPr lang="ru-RU" dirty="0">
                <a:latin typeface="Georgia" panose="02040502050405020303" pitchFamily="18" charset="0"/>
              </a:rPr>
              <a:t>. О., 1952; </a:t>
            </a:r>
          </a:p>
          <a:p>
            <a:r>
              <a:rPr lang="ru-RU" dirty="0">
                <a:latin typeface="Georgia" panose="02040502050405020303" pitchFamily="18" charset="0"/>
              </a:rPr>
              <a:t>В </a:t>
            </a:r>
            <a:r>
              <a:rPr lang="ru-RU" dirty="0" err="1">
                <a:latin typeface="Georgia" panose="02040502050405020303" pitchFamily="18" charset="0"/>
              </a:rPr>
              <a:t>шахтарську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сім’ю</a:t>
            </a:r>
            <a:r>
              <a:rPr lang="ru-RU" dirty="0">
                <a:latin typeface="Georgia" panose="02040502050405020303" pitchFamily="18" charset="0"/>
              </a:rPr>
              <a:t>: </a:t>
            </a:r>
            <a:r>
              <a:rPr lang="ru-RU" dirty="0" err="1">
                <a:latin typeface="Georgia" panose="02040502050405020303" pitchFamily="18" charset="0"/>
              </a:rPr>
              <a:t>Повість</a:t>
            </a:r>
            <a:r>
              <a:rPr lang="ru-RU" dirty="0">
                <a:latin typeface="Georgia" panose="02040502050405020303" pitchFamily="18" charset="0"/>
              </a:rPr>
              <a:t>. К., 1958; </a:t>
            </a:r>
          </a:p>
          <a:p>
            <a:r>
              <a:rPr lang="ru-RU" dirty="0" err="1">
                <a:latin typeface="Georgia" panose="02040502050405020303" pitchFamily="18" charset="0"/>
              </a:rPr>
              <a:t>Друзі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поруч</a:t>
            </a:r>
            <a:r>
              <a:rPr lang="ru-RU" dirty="0">
                <a:latin typeface="Georgia" panose="02040502050405020303" pitchFamily="18" charset="0"/>
              </a:rPr>
              <a:t>: </a:t>
            </a:r>
            <a:r>
              <a:rPr lang="ru-RU" dirty="0" err="1">
                <a:latin typeface="Georgia" panose="02040502050405020303" pitchFamily="18" charset="0"/>
              </a:rPr>
              <a:t>Повість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Лг</a:t>
            </a:r>
            <a:r>
              <a:rPr lang="ru-RU" dirty="0">
                <a:latin typeface="Georgia" panose="02040502050405020303" pitchFamily="18" charset="0"/>
              </a:rPr>
              <a:t>., 1961;</a:t>
            </a:r>
          </a:p>
          <a:p>
            <a:r>
              <a:rPr lang="ru-RU" dirty="0">
                <a:latin typeface="Georgia" panose="02040502050405020303" pitchFamily="18" charset="0"/>
              </a:rPr>
              <a:t>Людина, яка воскресла: Роман. К., 1966 (автор. </a:t>
            </a:r>
            <a:r>
              <a:rPr lang="ru-RU" dirty="0" err="1">
                <a:latin typeface="Georgia" panose="02040502050405020303" pitchFamily="18" charset="0"/>
              </a:rPr>
              <a:t>перекл</a:t>
            </a:r>
            <a:r>
              <a:rPr lang="ru-RU" dirty="0">
                <a:latin typeface="Georgia" panose="02040502050405020303" pitchFamily="18" charset="0"/>
              </a:rPr>
              <a:t>. рос. — Христофор воскрес. </a:t>
            </a:r>
            <a:r>
              <a:rPr lang="ru-RU" dirty="0" err="1">
                <a:latin typeface="Georgia" panose="02040502050405020303" pitchFamily="18" charset="0"/>
              </a:rPr>
              <a:t>Лг</a:t>
            </a:r>
            <a:r>
              <a:rPr lang="ru-RU" dirty="0">
                <a:latin typeface="Georgia" panose="02040502050405020303" pitchFamily="18" charset="0"/>
              </a:rPr>
              <a:t>., 1997); </a:t>
            </a:r>
          </a:p>
          <a:p>
            <a:r>
              <a:rPr lang="ru-RU" dirty="0">
                <a:latin typeface="Georgia" panose="02040502050405020303" pitchFamily="18" charset="0"/>
              </a:rPr>
              <a:t>На </a:t>
            </a:r>
            <a:r>
              <a:rPr lang="ru-RU" dirty="0" err="1">
                <a:latin typeface="Georgia" panose="02040502050405020303" pitchFamily="18" charset="0"/>
              </a:rPr>
              <a:t>бистрині</a:t>
            </a:r>
            <a:r>
              <a:rPr lang="ru-RU" dirty="0">
                <a:latin typeface="Georgia" panose="02040502050405020303" pitchFamily="18" charset="0"/>
              </a:rPr>
              <a:t>: Докум. </a:t>
            </a:r>
            <a:r>
              <a:rPr lang="ru-RU" dirty="0" err="1">
                <a:latin typeface="Georgia" panose="02040502050405020303" pitchFamily="18" charset="0"/>
              </a:rPr>
              <a:t>повість</a:t>
            </a:r>
            <a:r>
              <a:rPr lang="ru-RU" dirty="0">
                <a:latin typeface="Georgia" panose="02040502050405020303" pitchFamily="18" charset="0"/>
              </a:rPr>
              <a:t>. Д., 1968; </a:t>
            </a:r>
          </a:p>
          <a:p>
            <a:r>
              <a:rPr lang="ru-RU" dirty="0">
                <a:latin typeface="Georgia" panose="02040502050405020303" pitchFamily="18" charset="0"/>
              </a:rPr>
              <a:t>Головченки: Роман. Д., 1975; К., 1985; </a:t>
            </a:r>
          </a:p>
          <a:p>
            <a:r>
              <a:rPr lang="ru-RU" dirty="0" err="1">
                <a:latin typeface="Georgia" panose="02040502050405020303" pitchFamily="18" charset="0"/>
              </a:rPr>
              <a:t>Повернення</a:t>
            </a:r>
            <a:r>
              <a:rPr lang="ru-RU" dirty="0">
                <a:latin typeface="Georgia" panose="02040502050405020303" pitchFamily="18" charset="0"/>
              </a:rPr>
              <a:t>: </a:t>
            </a:r>
            <a:r>
              <a:rPr lang="ru-RU" dirty="0" err="1">
                <a:latin typeface="Georgia" panose="02040502050405020303" pitchFamily="18" charset="0"/>
              </a:rPr>
              <a:t>Повість</a:t>
            </a:r>
            <a:r>
              <a:rPr lang="ru-RU" dirty="0">
                <a:latin typeface="Georgia" panose="02040502050405020303" pitchFamily="18" charset="0"/>
              </a:rPr>
              <a:t>. К., 1976; та ряд </a:t>
            </a:r>
            <a:r>
              <a:rPr lang="ru-RU" dirty="0" err="1">
                <a:latin typeface="Georgia" panose="02040502050405020303" pitchFamily="18" charset="0"/>
              </a:rPr>
              <a:t>інших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17D8AB-7304-441E-8A8E-EC1962979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45" y="862094"/>
            <a:ext cx="1914525" cy="23907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CE1097-FED1-4FAF-A0E4-9A16681982AD}"/>
              </a:ext>
            </a:extLst>
          </p:cNvPr>
          <p:cNvSpPr/>
          <p:nvPr/>
        </p:nvSpPr>
        <p:spPr>
          <a:xfrm>
            <a:off x="0" y="3451519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8 липня - 100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Геннадія </a:t>
            </a:r>
            <a:r>
              <a:rPr lang="uk-UA" sz="20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Довнара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(1925-2009)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5264EC-A589-4CCB-8520-18D339F5CF1B}"/>
              </a:ext>
            </a:extLst>
          </p:cNvPr>
          <p:cNvSpPr/>
          <p:nvPr/>
        </p:nvSpPr>
        <p:spPr>
          <a:xfrm>
            <a:off x="3950704" y="249222"/>
            <a:ext cx="6680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Довнар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Геннадій Станіславович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7D01E9-4B24-40E6-A343-864D31A0D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69" y="4669528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940B39-E087-4DEB-8977-B9492E5B3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519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294D72-7A32-46AF-A76D-81D72472A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6DF749-8671-4916-88A1-6595FC3F86F7}"/>
              </a:ext>
            </a:extLst>
          </p:cNvPr>
          <p:cNvSpPr/>
          <p:nvPr/>
        </p:nvSpPr>
        <p:spPr>
          <a:xfrm>
            <a:off x="3385350" y="1166842"/>
            <a:ext cx="7791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</a:rPr>
              <a:t>СИРОТЮК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Микола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Йосипович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був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народжений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9 липня 1915 року в с.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Теклівка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Вінниччині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де й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провів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все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дитинство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. За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фахом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М. Сиротюк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історик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навчався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Одеському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університеті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навчання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самого початку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Другої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світової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війни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юнак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іде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на фронт, де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захищає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Батьківщину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останнього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дня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протистояння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повернення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присвячує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своє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вчителюванню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деякий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викладає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столичних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університетах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займається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дослідницькою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згодом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отримує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звання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наукове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звання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професора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".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Літературний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доробок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М. Сиротюка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засновується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переважно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творах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присвячених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історичній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тематиці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суттєвий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відбиток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зображення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фактів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в романах і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повістях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автора,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покладений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радянською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цензурою, в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умовах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якої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працював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Українському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читачеві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письменник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відомий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за такими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оповіданнями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, як "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Іван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Микитенко", "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Живий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перегук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епох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народів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", "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Зінаїда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Тулуб", "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Забіліли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сніги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Серце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видатного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літератора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зупинилося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10 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жовтня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 1984 року.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0436E6-10DE-4033-BDE5-3565C327D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28" y="920899"/>
            <a:ext cx="1771650" cy="25812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D65CC0-E1FD-4169-A211-D2C1A313E6B8}"/>
              </a:ext>
            </a:extLst>
          </p:cNvPr>
          <p:cNvSpPr/>
          <p:nvPr/>
        </p:nvSpPr>
        <p:spPr>
          <a:xfrm>
            <a:off x="4055897" y="274568"/>
            <a:ext cx="60612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Сиротюк Микола Йосипович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EB112D-F7E7-437D-8BE0-738A738C7925}"/>
              </a:ext>
            </a:extLst>
          </p:cNvPr>
          <p:cNvSpPr/>
          <p:nvPr/>
        </p:nvSpPr>
        <p:spPr>
          <a:xfrm>
            <a:off x="204186" y="355811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9 липня - 110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Миколи Си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ротюка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(1915-1984)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2F0E7-0D50-41B0-B0C0-3421C78E8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92" y="4746195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33F7C1-F6DC-4DB3-8E2F-7C3126C93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56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6280F8-9478-4036-8B86-BF19BFBC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19D4D2-98CA-4951-AD33-FCC521C03F0B}"/>
              </a:ext>
            </a:extLst>
          </p:cNvPr>
          <p:cNvSpPr/>
          <p:nvPr/>
        </p:nvSpPr>
        <p:spPr>
          <a:xfrm>
            <a:off x="3092389" y="1152669"/>
            <a:ext cx="85196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1400" b="1" i="1" dirty="0">
                <a:solidFill>
                  <a:srgbClr val="222222"/>
                </a:solidFill>
                <a:latin typeface="Georgia" panose="02040502050405020303" pitchFamily="18" charset="0"/>
              </a:rPr>
              <a:t>СЛАВИЧ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Станіслав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Кононович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народився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10 липня 1925 року в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Харкові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Учасник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Другої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світової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війни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Перебував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у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партизанському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загоні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, на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фронті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pPr algn="just" fontAlgn="t"/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 У 1947-1952 роках С.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Славич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– студент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відділення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журналістики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Харківського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державного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університету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(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нині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–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Харківський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національний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університет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імені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В. Н. 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Каразіна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). 1954 року за станом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здоров'я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(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туберкульоз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)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Станіслав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Кононович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переїхав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до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Ялти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Працював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журналістом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 в «Курортной газете» та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інших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виданнях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, на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телебаченні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кіностудії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pPr algn="just" fontAlgn="t"/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Письменницький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дебют молодого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журналіста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відбувся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в 1958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році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журналі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«Новый мир». 1959 року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побачила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світ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перша книга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письменника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«Тишина» и другие рассказы.</a:t>
            </a:r>
          </a:p>
          <a:p>
            <a:pPr algn="just" fontAlgn="t"/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У 1963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році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С.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Славича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за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звинуваченнями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офіційної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літературної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критики у «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відході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від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принципів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соціалістичного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реалізму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»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було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звільнено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з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газети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Майже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десятиліття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його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твори не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друкували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Під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час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вимушеного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мовчання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письменник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продовжував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літературну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діяльність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і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сподівався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на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зустріч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із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своїм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читачем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pPr algn="just" fontAlgn="t"/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            З 1970-х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творче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життя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автора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стабілізується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 У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цей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період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видано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близько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15 книг. У 1971 в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Сімферополі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була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видана книга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документальної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військової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прози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«Сто часов». У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наступні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роки,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побачили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світ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книги «Крымские повести» (1974), «Разведчика звали «Юнга» (1974), «Послесловие к подвигу»(1975). «Хочу дружить с дельфином» (1976), «Последний отпуск» (1978), «Дождливое лето» (1989) та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ін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Повість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«Три ялтинских зимы»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перевидавалась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тричі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Останнє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розширене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і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доповнене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видання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вийшло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у 2005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році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pPr algn="just" fontAlgn="t"/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Вагоме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місце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діяльності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С. К.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Славича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посідала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краєзнавча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робота.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Він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автор книг : «Керчь» (1973, 1976), «Керченские маршруты» (1978, 1986), «Южный берег Крыма» (1980) та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туристичних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путівників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 Авторству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письменника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належить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ряд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резонансних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нарисів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і статей з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питань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 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екології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містобудування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міжнаціональних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відносин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pPr algn="just" fontAlgn="t"/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Помер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письменник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27 лютого 2013 року.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Похований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Ялті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pPr algn="just" fontAlgn="t"/>
            <a:endParaRPr lang="ru-RU" sz="1400" dirty="0">
              <a:solidFill>
                <a:srgbClr val="222222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CC2B5A-2761-4C47-A2AA-971FFC4E5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60" y="1090525"/>
            <a:ext cx="1847850" cy="2476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8C8DF7-B4EA-473C-94F5-7F521222859C}"/>
              </a:ext>
            </a:extLst>
          </p:cNvPr>
          <p:cNvSpPr/>
          <p:nvPr/>
        </p:nvSpPr>
        <p:spPr>
          <a:xfrm>
            <a:off x="4506994" y="327834"/>
            <a:ext cx="6046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Славич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Станіслав Кононович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68DDEF-4969-45DA-A9ED-9608AE3564D0}"/>
              </a:ext>
            </a:extLst>
          </p:cNvPr>
          <p:cNvSpPr/>
          <p:nvPr/>
        </p:nvSpPr>
        <p:spPr>
          <a:xfrm>
            <a:off x="204186" y="355811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липня - 1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Станіслава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Славича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(1925-2013)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01791D-D8A3-467F-A0FE-E68EA3A2A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26" y="4703640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995C2D-F93C-4F35-91E5-DA8820CE0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4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1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84A937-DB48-4FF3-9342-04F2590D9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387A3A-96F8-40D3-BC3E-0DDD92B82C0C}"/>
              </a:ext>
            </a:extLst>
          </p:cNvPr>
          <p:cNvSpPr/>
          <p:nvPr/>
        </p:nvSpPr>
        <p:spPr>
          <a:xfrm>
            <a:off x="4101484" y="1232529"/>
            <a:ext cx="73773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Georgia" panose="02040502050405020303" pitchFamily="18" charset="0"/>
              </a:rPr>
              <a:t>ДІЯНИЧ</a:t>
            </a:r>
            <a:r>
              <a:rPr lang="ru-RU" dirty="0">
                <a:latin typeface="Georgia" panose="02040502050405020303" pitchFamily="18" charset="0"/>
              </a:rPr>
              <a:t> Василь </a:t>
            </a:r>
            <a:r>
              <a:rPr lang="ru-RU" dirty="0" err="1">
                <a:latin typeface="Georgia" panose="02040502050405020303" pitchFamily="18" charset="0"/>
              </a:rPr>
              <a:t>Васильович</a:t>
            </a:r>
            <a:r>
              <a:rPr lang="ru-RU" dirty="0">
                <a:latin typeface="Georgia" panose="02040502050405020303" pitchFamily="18" charset="0"/>
              </a:rPr>
              <a:t> (</a:t>
            </a:r>
            <a:r>
              <a:rPr lang="ru-RU" dirty="0" err="1">
                <a:latin typeface="Georgia" panose="02040502050405020303" pitchFamily="18" charset="0"/>
              </a:rPr>
              <a:t>псевд</a:t>
            </a:r>
            <a:r>
              <a:rPr lang="ru-RU" dirty="0">
                <a:latin typeface="Georgia" panose="02040502050405020303" pitchFamily="18" charset="0"/>
              </a:rPr>
              <a:t>.: </a:t>
            </a:r>
            <a:r>
              <a:rPr lang="ru-RU" dirty="0" err="1">
                <a:latin typeface="Georgia" panose="02040502050405020303" pitchFamily="18" charset="0"/>
              </a:rPr>
              <a:t>Турянин</a:t>
            </a:r>
            <a:r>
              <a:rPr lang="ru-RU" dirty="0">
                <a:latin typeface="Georgia" panose="02040502050405020303" pitchFamily="18" charset="0"/>
              </a:rPr>
              <a:t>, В. </a:t>
            </a:r>
            <a:r>
              <a:rPr lang="ru-RU" dirty="0" err="1">
                <a:latin typeface="Georgia" panose="02040502050405020303" pitchFamily="18" charset="0"/>
              </a:rPr>
              <a:t>Буревісник</a:t>
            </a:r>
            <a:r>
              <a:rPr lang="ru-RU" dirty="0">
                <a:latin typeface="Georgia" panose="02040502050405020303" pitchFamily="18" charset="0"/>
              </a:rPr>
              <a:t>, Вася </a:t>
            </a:r>
            <a:r>
              <a:rPr lang="ru-RU" dirty="0" err="1">
                <a:latin typeface="Georgia" panose="02040502050405020303" pitchFamily="18" charset="0"/>
              </a:rPr>
              <a:t>Ужанський</a:t>
            </a:r>
            <a:r>
              <a:rPr lang="ru-RU" dirty="0">
                <a:latin typeface="Georgia" panose="02040502050405020303" pitchFamily="18" charset="0"/>
              </a:rPr>
              <a:t>; 15. 07. 1925, с. </a:t>
            </a:r>
            <a:r>
              <a:rPr lang="ru-RU" dirty="0" err="1">
                <a:latin typeface="Georgia" panose="02040502050405020303" pitchFamily="18" charset="0"/>
              </a:rPr>
              <a:t>Тур’я</a:t>
            </a:r>
            <a:r>
              <a:rPr lang="ru-RU" dirty="0">
                <a:latin typeface="Georgia" panose="02040502050405020303" pitchFamily="18" charset="0"/>
              </a:rPr>
              <a:t>-Бистра, </a:t>
            </a:r>
            <a:r>
              <a:rPr lang="ru-RU" dirty="0" err="1">
                <a:latin typeface="Georgia" panose="02040502050405020303" pitchFamily="18" charset="0"/>
              </a:rPr>
              <a:t>нині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Перечин</a:t>
            </a:r>
            <a:r>
              <a:rPr lang="ru-RU" dirty="0">
                <a:latin typeface="Georgia" panose="02040502050405020303" pitchFamily="18" charset="0"/>
              </a:rPr>
              <a:t>. р-ну </a:t>
            </a:r>
            <a:r>
              <a:rPr lang="ru-RU" dirty="0" err="1">
                <a:latin typeface="Georgia" panose="02040502050405020303" pitchFamily="18" charset="0"/>
              </a:rPr>
              <a:t>Закарп</a:t>
            </a:r>
            <a:r>
              <a:rPr lang="ru-RU" dirty="0">
                <a:latin typeface="Georgia" panose="02040502050405020303" pitchFamily="18" charset="0"/>
              </a:rPr>
              <a:t>. обл. — 19. 06. 1980, Ужгород) — поет, </a:t>
            </a:r>
            <a:r>
              <a:rPr lang="ru-RU" dirty="0" err="1">
                <a:latin typeface="Georgia" panose="02040502050405020303" pitchFamily="18" charset="0"/>
              </a:rPr>
              <a:t>журналіст</a:t>
            </a:r>
            <a:r>
              <a:rPr lang="ru-RU" dirty="0">
                <a:latin typeface="Georgia" panose="02040502050405020303" pitchFamily="18" charset="0"/>
              </a:rPr>
              <a:t>. Член СПУ (1962). </a:t>
            </a:r>
            <a:r>
              <a:rPr lang="ru-RU" dirty="0" err="1">
                <a:latin typeface="Georgia" panose="02040502050405020303" pitchFamily="18" charset="0"/>
              </a:rPr>
              <a:t>Учасник</a:t>
            </a:r>
            <a:r>
              <a:rPr lang="ru-RU" dirty="0">
                <a:latin typeface="Georgia" panose="02040502050405020303" pitchFamily="18" charset="0"/>
              </a:rPr>
              <a:t> 2-ї </a:t>
            </a:r>
            <a:r>
              <a:rPr lang="ru-RU" dirty="0" err="1">
                <a:latin typeface="Georgia" panose="02040502050405020303" pitchFamily="18" charset="0"/>
              </a:rPr>
              <a:t>світової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війни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Закінчив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Ужгородську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гімназію</a:t>
            </a:r>
            <a:r>
              <a:rPr lang="ru-RU" dirty="0">
                <a:latin typeface="Georgia" panose="02040502050405020303" pitchFamily="18" charset="0"/>
              </a:rPr>
              <a:t> (1943) і ВПШ у </a:t>
            </a:r>
            <a:r>
              <a:rPr lang="ru-RU" dirty="0" err="1">
                <a:latin typeface="Georgia" panose="02040502050405020303" pitchFamily="18" charset="0"/>
              </a:rPr>
              <a:t>Києві</a:t>
            </a:r>
            <a:r>
              <a:rPr lang="ru-RU" dirty="0">
                <a:latin typeface="Georgia" panose="02040502050405020303" pitchFamily="18" charset="0"/>
              </a:rPr>
              <a:t> (1949). </a:t>
            </a:r>
            <a:r>
              <a:rPr lang="ru-RU" dirty="0" err="1">
                <a:latin typeface="Georgia" panose="02040502050405020303" pitchFamily="18" charset="0"/>
              </a:rPr>
              <a:t>Працював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редакції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газети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Закарпатська</a:t>
            </a:r>
            <a:r>
              <a:rPr lang="ru-RU" dirty="0">
                <a:latin typeface="Georgia" panose="02040502050405020303" pitchFamily="18" charset="0"/>
              </a:rPr>
              <a:t> правда» (Ужгород), де </a:t>
            </a:r>
            <a:r>
              <a:rPr lang="ru-RU" dirty="0" err="1">
                <a:latin typeface="Georgia" panose="02040502050405020303" pitchFamily="18" charset="0"/>
              </a:rPr>
              <a:t>опублікував</a:t>
            </a:r>
            <a:r>
              <a:rPr lang="ru-RU" dirty="0">
                <a:latin typeface="Georgia" panose="02040502050405020303" pitchFamily="18" charset="0"/>
              </a:rPr>
              <a:t> низку статей і </a:t>
            </a:r>
            <a:r>
              <a:rPr lang="ru-RU" dirty="0" err="1">
                <a:latin typeface="Georgia" panose="02040502050405020303" pitchFamily="18" charset="0"/>
              </a:rPr>
              <a:t>нарисів</a:t>
            </a:r>
            <a:r>
              <a:rPr lang="ru-RU" dirty="0">
                <a:latin typeface="Georgia" panose="02040502050405020303" pitchFamily="18" charset="0"/>
              </a:rPr>
              <a:t> про </a:t>
            </a:r>
            <a:r>
              <a:rPr lang="ru-RU" dirty="0" err="1">
                <a:latin typeface="Georgia" panose="02040502050405020303" pitchFamily="18" charset="0"/>
              </a:rPr>
              <a:t>митців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Закарпаття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Поезія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Діянича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присвячена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рідному</a:t>
            </a:r>
            <a:r>
              <a:rPr lang="ru-RU" dirty="0">
                <a:latin typeface="Georgia" panose="02040502050405020303" pitchFamily="18" charset="0"/>
              </a:rPr>
              <a:t> краю, пронизана народно-</a:t>
            </a:r>
            <a:r>
              <a:rPr lang="ru-RU" dirty="0" err="1">
                <a:latin typeface="Georgia" panose="02040502050405020303" pitchFamily="18" charset="0"/>
              </a:rPr>
              <a:t>пісенними</a:t>
            </a:r>
            <a:r>
              <a:rPr lang="ru-RU" dirty="0">
                <a:latin typeface="Georgia" panose="02040502050405020303" pitchFamily="18" charset="0"/>
              </a:rPr>
              <a:t> мотивами. На низку </a:t>
            </a:r>
            <a:r>
              <a:rPr lang="ru-RU" dirty="0" err="1">
                <a:latin typeface="Georgia" panose="02040502050405020303" pitchFamily="18" charset="0"/>
              </a:rPr>
              <a:t>віршів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Діянича</a:t>
            </a:r>
            <a:r>
              <a:rPr lang="ru-RU" dirty="0">
                <a:latin typeface="Georgia" panose="02040502050405020303" pitchFamily="18" charset="0"/>
              </a:rPr>
              <a:t> написали </a:t>
            </a:r>
            <a:r>
              <a:rPr lang="ru-RU" dirty="0" err="1">
                <a:latin typeface="Georgia" panose="02040502050405020303" pitchFamily="18" charset="0"/>
              </a:rPr>
              <a:t>музику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композитори</a:t>
            </a:r>
            <a:r>
              <a:rPr lang="ru-RU" dirty="0">
                <a:latin typeface="Georgia" panose="02040502050405020303" pitchFamily="18" charset="0"/>
              </a:rPr>
              <a:t> Г. </a:t>
            </a:r>
            <a:r>
              <a:rPr lang="ru-RU" dirty="0" err="1">
                <a:latin typeface="Georgia" panose="02040502050405020303" pitchFamily="18" charset="0"/>
              </a:rPr>
              <a:t>Дулишкович</a:t>
            </a:r>
            <a:r>
              <a:rPr lang="ru-RU" dirty="0">
                <a:latin typeface="Georgia" panose="02040502050405020303" pitchFamily="18" charset="0"/>
              </a:rPr>
              <a:t>, М. Кречко, О. </a:t>
            </a:r>
            <a:r>
              <a:rPr lang="ru-RU" dirty="0" err="1">
                <a:latin typeface="Georgia" panose="02040502050405020303" pitchFamily="18" charset="0"/>
              </a:rPr>
              <a:t>Шугаєв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Окремі</a:t>
            </a:r>
            <a:r>
              <a:rPr lang="ru-RU" dirty="0">
                <a:latin typeface="Georgia" panose="02040502050405020303" pitchFamily="18" charset="0"/>
              </a:rPr>
              <a:t> твори </a:t>
            </a:r>
            <a:r>
              <a:rPr lang="ru-RU" dirty="0" err="1">
                <a:latin typeface="Georgia" panose="02040502050405020303" pitchFamily="18" charset="0"/>
              </a:rPr>
              <a:t>Діянича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перекладено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російською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осетинською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угорською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мовами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 err="1">
                <a:latin typeface="Georgia" panose="02040502050405020303" pitchFamily="18" charset="0"/>
              </a:rPr>
              <a:t>Додаткові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відомості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dirty="0" err="1">
                <a:latin typeface="Georgia" panose="02040502050405020303" pitchFamily="18" charset="0"/>
              </a:rPr>
              <a:t>Основні</a:t>
            </a:r>
            <a:r>
              <a:rPr lang="ru-RU" dirty="0">
                <a:latin typeface="Georgia" panose="02040502050405020303" pitchFamily="18" charset="0"/>
              </a:rPr>
              <a:t> твори</a:t>
            </a:r>
          </a:p>
          <a:p>
            <a:r>
              <a:rPr lang="ru-RU" dirty="0">
                <a:latin typeface="Georgia" panose="02040502050405020303" pitchFamily="18" charset="0"/>
              </a:rPr>
              <a:t>3 </a:t>
            </a:r>
            <a:r>
              <a:rPr lang="ru-RU" dirty="0" err="1">
                <a:latin typeface="Georgia" panose="02040502050405020303" pitchFamily="18" charset="0"/>
              </a:rPr>
              <a:t>піснею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щодня</a:t>
            </a:r>
            <a:r>
              <a:rPr lang="ru-RU" dirty="0">
                <a:latin typeface="Georgia" panose="02040502050405020303" pitchFamily="18" charset="0"/>
              </a:rPr>
              <a:t>. 1958; Там, де </a:t>
            </a:r>
            <a:r>
              <a:rPr lang="ru-RU" dirty="0" err="1">
                <a:latin typeface="Georgia" panose="02040502050405020303" pitchFamily="18" charset="0"/>
              </a:rPr>
              <a:t>річка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Тур’я</a:t>
            </a:r>
            <a:r>
              <a:rPr lang="ru-RU" dirty="0">
                <a:latin typeface="Georgia" panose="02040502050405020303" pitchFamily="18" charset="0"/>
              </a:rPr>
              <a:t>. 1961; Земле, </a:t>
            </a:r>
            <a:r>
              <a:rPr lang="ru-RU" dirty="0" err="1">
                <a:latin typeface="Georgia" panose="02040502050405020303" pitchFamily="18" charset="0"/>
              </a:rPr>
              <a:t>ти</a:t>
            </a:r>
            <a:r>
              <a:rPr lang="ru-RU" dirty="0">
                <a:latin typeface="Georgia" panose="02040502050405020303" pitchFamily="18" charset="0"/>
              </a:rPr>
              <a:t> чудесна! 1966; </a:t>
            </a:r>
            <a:r>
              <a:rPr lang="ru-RU" dirty="0" err="1">
                <a:latin typeface="Georgia" panose="02040502050405020303" pitchFamily="18" charset="0"/>
              </a:rPr>
              <a:t>Смереки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осені</a:t>
            </a:r>
            <a:r>
              <a:rPr lang="ru-RU" dirty="0">
                <a:latin typeface="Georgia" panose="02040502050405020303" pitchFamily="18" charset="0"/>
              </a:rPr>
              <a:t> не </a:t>
            </a:r>
            <a:r>
              <a:rPr lang="ru-RU" dirty="0" err="1">
                <a:latin typeface="Georgia" panose="02040502050405020303" pitchFamily="18" charset="0"/>
              </a:rPr>
              <a:t>знають</a:t>
            </a:r>
            <a:r>
              <a:rPr lang="ru-RU" dirty="0">
                <a:latin typeface="Georgia" panose="02040502050405020303" pitchFamily="18" charset="0"/>
              </a:rPr>
              <a:t>. 1975; </a:t>
            </a:r>
            <a:r>
              <a:rPr lang="ru-RU" dirty="0" err="1">
                <a:latin typeface="Georgia" panose="02040502050405020303" pitchFamily="18" charset="0"/>
              </a:rPr>
              <a:t>Цвіт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папороті</a:t>
            </a:r>
            <a:r>
              <a:rPr lang="ru-RU" dirty="0">
                <a:latin typeface="Georgia" panose="02040502050405020303" pitchFamily="18" charset="0"/>
              </a:rPr>
              <a:t>. 1985 (</a:t>
            </a:r>
            <a:r>
              <a:rPr lang="ru-RU" dirty="0" err="1">
                <a:latin typeface="Georgia" panose="02040502050405020303" pitchFamily="18" charset="0"/>
              </a:rPr>
              <a:t>усі</a:t>
            </a:r>
            <a:r>
              <a:rPr lang="ru-RU" dirty="0">
                <a:latin typeface="Georgia" panose="02040502050405020303" pitchFamily="18" charset="0"/>
              </a:rPr>
              <a:t> — Ужгород).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080E27-C4FF-4FCA-918D-EB4DBE5E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869" y="1232529"/>
            <a:ext cx="1914525" cy="23907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36B705-392E-4958-8C16-44F5B4816EFC}"/>
              </a:ext>
            </a:extLst>
          </p:cNvPr>
          <p:cNvSpPr/>
          <p:nvPr/>
        </p:nvSpPr>
        <p:spPr>
          <a:xfrm>
            <a:off x="4850509" y="416641"/>
            <a:ext cx="5655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Діянич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Василь Васильович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DA5D2-0967-4A6D-9FF1-76583B79EF27}"/>
              </a:ext>
            </a:extLst>
          </p:cNvPr>
          <p:cNvSpPr/>
          <p:nvPr/>
        </p:nvSpPr>
        <p:spPr>
          <a:xfrm>
            <a:off x="411334" y="363318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15 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липня - 1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Василя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Діянича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(1925-1980)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DFCEC-94F6-45AF-AFCA-B2B98226B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54" y="4827743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40040D-0973-45D2-9AEB-600E80C4F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7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C25BD0-7001-4D29-ABDE-E0201543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273BDA-88C2-496B-AC81-F83FC9B941C9}"/>
              </a:ext>
            </a:extLst>
          </p:cNvPr>
          <p:cNvSpPr/>
          <p:nvPr/>
        </p:nvSpPr>
        <p:spPr>
          <a:xfrm>
            <a:off x="3855866" y="1415379"/>
            <a:ext cx="76229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Georgia" panose="02040502050405020303" pitchFamily="18" charset="0"/>
              </a:rPr>
              <a:t>ТУРЧИНОВСЬКИЙ </a:t>
            </a:r>
            <a:r>
              <a:rPr lang="ru-RU" dirty="0" err="1">
                <a:latin typeface="Georgia" panose="02040502050405020303" pitchFamily="18" charset="0"/>
              </a:rPr>
              <a:t>Ілля</a:t>
            </a:r>
            <a:r>
              <a:rPr lang="ru-RU" dirty="0">
                <a:latin typeface="Georgia" panose="02040502050405020303" pitchFamily="18" charset="0"/>
              </a:rPr>
              <a:t> Михайлович (1695, Березань дата </a:t>
            </a:r>
            <a:r>
              <a:rPr lang="ru-RU" dirty="0" err="1">
                <a:latin typeface="Georgia" panose="02040502050405020303" pitchFamily="18" charset="0"/>
              </a:rPr>
              <a:t>смерті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невідома</a:t>
            </a:r>
            <a:r>
              <a:rPr lang="ru-RU" dirty="0">
                <a:latin typeface="Georgia" panose="02040502050405020303" pitchFamily="18" charset="0"/>
              </a:rPr>
              <a:t>), </a:t>
            </a:r>
            <a:r>
              <a:rPr lang="ru-RU" dirty="0" err="1">
                <a:latin typeface="Georgia" panose="02040502050405020303" pitchFamily="18" charset="0"/>
              </a:rPr>
              <a:t>письменник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народився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містечку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Березані</a:t>
            </a:r>
            <a:r>
              <a:rPr lang="ru-RU" dirty="0">
                <a:latin typeface="Georgia" panose="02040502050405020303" pitchFamily="18" charset="0"/>
              </a:rPr>
              <a:t> на </a:t>
            </a:r>
            <a:r>
              <a:rPr lang="ru-RU" dirty="0" err="1">
                <a:latin typeface="Georgia" panose="02040502050405020303" pitchFamily="18" charset="0"/>
              </a:rPr>
              <a:t>Полтавщині</a:t>
            </a:r>
            <a:r>
              <a:rPr lang="ru-RU" dirty="0">
                <a:latin typeface="Georgia" panose="02040502050405020303" pitchFamily="18" charset="0"/>
              </a:rPr>
              <a:t> в </a:t>
            </a:r>
            <a:r>
              <a:rPr lang="ru-RU" dirty="0" err="1">
                <a:latin typeface="Georgia" panose="02040502050405020303" pitchFamily="18" charset="0"/>
              </a:rPr>
              <a:t>родині</a:t>
            </a:r>
            <a:r>
              <a:rPr lang="ru-RU" dirty="0">
                <a:latin typeface="Georgia" panose="02040502050405020303" pitchFamily="18" charset="0"/>
              </a:rPr>
              <a:t> сотника. </a:t>
            </a:r>
            <a:r>
              <a:rPr lang="ru-RU" dirty="0" err="1">
                <a:latin typeface="Georgia" panose="02040502050405020303" pitchFamily="18" charset="0"/>
              </a:rPr>
              <a:t>Учився</a:t>
            </a:r>
            <a:r>
              <a:rPr lang="ru-RU" dirty="0">
                <a:latin typeface="Georgia" panose="02040502050405020303" pitchFamily="18" charset="0"/>
              </a:rPr>
              <a:t> в </a:t>
            </a:r>
            <a:r>
              <a:rPr lang="ru-RU" dirty="0" err="1">
                <a:latin typeface="Georgia" panose="02040502050405020303" pitchFamily="18" charset="0"/>
              </a:rPr>
              <a:t>місцевій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школі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потім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Києво-Могилянській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Академії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якої</a:t>
            </a:r>
            <a:r>
              <a:rPr lang="ru-RU" dirty="0">
                <a:latin typeface="Georgia" panose="02040502050405020303" pitchFamily="18" charset="0"/>
              </a:rPr>
              <a:t> так і не </a:t>
            </a:r>
            <a:r>
              <a:rPr lang="ru-RU" dirty="0" err="1">
                <a:latin typeface="Georgia" panose="02040502050405020303" pitchFamily="18" charset="0"/>
              </a:rPr>
              <a:t>закінчив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dirty="0">
                <a:latin typeface="Georgia" panose="02040502050405020303" pitchFamily="18" charset="0"/>
              </a:rPr>
              <a:t>З 1710 </a:t>
            </a:r>
            <a:r>
              <a:rPr lang="ru-RU" dirty="0" err="1">
                <a:latin typeface="Georgia" panose="02040502050405020303" pitchFamily="18" charset="0"/>
              </a:rPr>
              <a:t>мандрував</a:t>
            </a:r>
            <a:r>
              <a:rPr lang="ru-RU" dirty="0">
                <a:latin typeface="Georgia" panose="02040502050405020303" pitchFamily="18" charset="0"/>
              </a:rPr>
              <a:t> по </a:t>
            </a:r>
            <a:r>
              <a:rPr lang="ru-RU" dirty="0" err="1">
                <a:latin typeface="Georgia" panose="02040502050405020303" pitchFamily="18" charset="0"/>
              </a:rPr>
              <a:t>Україні</a:t>
            </a:r>
            <a:r>
              <a:rPr lang="ru-RU" dirty="0">
                <a:latin typeface="Georgia" panose="02040502050405020303" pitchFamily="18" charset="0"/>
              </a:rPr>
              <a:t> й </a:t>
            </a:r>
            <a:r>
              <a:rPr lang="ru-RU" dirty="0" err="1">
                <a:latin typeface="Georgia" panose="02040502050405020303" pitchFamily="18" charset="0"/>
              </a:rPr>
              <a:t>Білорусі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був</a:t>
            </a:r>
            <a:r>
              <a:rPr lang="ru-RU" dirty="0">
                <a:latin typeface="Georgia" panose="02040502050405020303" pitchFamily="18" charset="0"/>
              </a:rPr>
              <a:t> писарем, учителем, </a:t>
            </a:r>
            <a:r>
              <a:rPr lang="ru-RU" dirty="0" err="1">
                <a:latin typeface="Georgia" panose="02040502050405020303" pitchFamily="18" charset="0"/>
              </a:rPr>
              <a:t>співаком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актором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дяком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реґентом</a:t>
            </a:r>
            <a:r>
              <a:rPr lang="ru-RU" dirty="0">
                <a:latin typeface="Georgia" panose="02040502050405020303" pitchFamily="18" charset="0"/>
              </a:rPr>
              <a:t>, з 1718 — </a:t>
            </a:r>
            <a:r>
              <a:rPr lang="ru-RU" dirty="0" err="1">
                <a:latin typeface="Georgia" panose="02040502050405020303" pitchFamily="18" charset="0"/>
              </a:rPr>
              <a:t>священик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Березані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dirty="0" err="1">
                <a:latin typeface="Georgia" panose="02040502050405020303" pitchFamily="18" charset="0"/>
              </a:rPr>
              <a:t>Історію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свого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життя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письменник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виклав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автобіографічній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повісті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Моє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життя</a:t>
            </a:r>
            <a:r>
              <a:rPr lang="ru-RU" dirty="0">
                <a:latin typeface="Georgia" panose="02040502050405020303" pitchFamily="18" charset="0"/>
              </a:rPr>
              <a:t> і </a:t>
            </a:r>
            <a:r>
              <a:rPr lang="ru-RU" dirty="0" err="1">
                <a:latin typeface="Georgia" panose="02040502050405020303" pitchFamily="18" charset="0"/>
              </a:rPr>
              <a:t>страждання</a:t>
            </a:r>
            <a:r>
              <a:rPr lang="ru-RU" dirty="0">
                <a:latin typeface="Georgia" panose="02040502050405020303" pitchFamily="18" charset="0"/>
              </a:rPr>
              <a:t>…». Дана </a:t>
            </a:r>
            <a:r>
              <a:rPr lang="ru-RU" dirty="0" err="1">
                <a:latin typeface="Georgia" panose="02040502050405020303" pitchFamily="18" charset="0"/>
              </a:rPr>
              <a:t>автобіографія</a:t>
            </a:r>
            <a:r>
              <a:rPr lang="ru-RU" dirty="0">
                <a:latin typeface="Georgia" panose="02040502050405020303" pitchFamily="18" charset="0"/>
              </a:rPr>
              <a:t> є одним з </a:t>
            </a:r>
            <a:r>
              <a:rPr lang="ru-RU" dirty="0" err="1">
                <a:latin typeface="Georgia" panose="02040502050405020303" pitchFamily="18" charset="0"/>
              </a:rPr>
              <a:t>кращих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зразків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прози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свого</a:t>
            </a:r>
            <a:r>
              <a:rPr lang="ru-RU" dirty="0">
                <a:latin typeface="Georgia" panose="02040502050405020303" pitchFamily="18" charset="0"/>
              </a:rPr>
              <a:t> часу, </a:t>
            </a:r>
            <a:r>
              <a:rPr lang="ru-RU" dirty="0" err="1">
                <a:latin typeface="Georgia" panose="02040502050405020303" pitchFamily="18" charset="0"/>
              </a:rPr>
              <a:t>типової</a:t>
            </a:r>
            <a:r>
              <a:rPr lang="ru-RU" dirty="0">
                <a:latin typeface="Georgia" panose="02040502050405020303" pitchFamily="18" charset="0"/>
              </a:rPr>
              <a:t> для </a:t>
            </a:r>
            <a:r>
              <a:rPr lang="ru-RU" dirty="0" err="1">
                <a:latin typeface="Georgia" panose="02040502050405020303" pitchFamily="18" charset="0"/>
              </a:rPr>
              <a:t>творчості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мандрівних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дяків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студентів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Опублікована</a:t>
            </a:r>
            <a:r>
              <a:rPr lang="ru-RU" dirty="0">
                <a:latin typeface="Georgia" panose="02040502050405020303" pitchFamily="18" charset="0"/>
              </a:rPr>
              <a:t> в «Киевская старина» (т. </a:t>
            </a:r>
            <a:r>
              <a:rPr lang="en-US" dirty="0">
                <a:latin typeface="Georgia" panose="02040502050405020303" pitchFamily="18" charset="0"/>
              </a:rPr>
              <a:t>XI, 1885), </a:t>
            </a:r>
            <a:r>
              <a:rPr lang="ru-RU" dirty="0" err="1">
                <a:latin typeface="Georgia" panose="02040502050405020303" pitchFamily="18" charset="0"/>
              </a:rPr>
              <a:t>передрукована</a:t>
            </a:r>
            <a:r>
              <a:rPr lang="ru-RU" dirty="0">
                <a:latin typeface="Georgia" panose="02040502050405020303" pitchFamily="18" charset="0"/>
              </a:rPr>
              <a:t> в «</a:t>
            </a:r>
            <a:r>
              <a:rPr lang="ru-RU" dirty="0" err="1">
                <a:latin typeface="Georgia" panose="02040502050405020303" pitchFamily="18" charset="0"/>
              </a:rPr>
              <a:t>Хрестоматії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давньої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української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літератури</a:t>
            </a:r>
            <a:r>
              <a:rPr lang="ru-RU" dirty="0">
                <a:latin typeface="Georgia" panose="02040502050405020303" pitchFamily="18" charset="0"/>
              </a:rPr>
              <a:t>» О. </a:t>
            </a:r>
            <a:r>
              <a:rPr lang="ru-RU" dirty="0" err="1">
                <a:latin typeface="Georgia" panose="02040502050405020303" pitchFamily="18" charset="0"/>
              </a:rPr>
              <a:t>Білецького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Повністю</a:t>
            </a:r>
            <a:r>
              <a:rPr lang="ru-RU" dirty="0">
                <a:latin typeface="Georgia" panose="02040502050405020303" pitchFamily="18" charset="0"/>
              </a:rPr>
              <a:t> текст </a:t>
            </a:r>
            <a:r>
              <a:rPr lang="ru-RU" dirty="0" err="1">
                <a:latin typeface="Georgia" panose="02040502050405020303" pitchFamily="18" charset="0"/>
              </a:rPr>
              <a:t>автобіографії</a:t>
            </a:r>
            <a:r>
              <a:rPr lang="ru-RU" dirty="0">
                <a:latin typeface="Georgia" panose="02040502050405020303" pitchFamily="18" charset="0"/>
              </a:rPr>
              <a:t> не </a:t>
            </a:r>
            <a:r>
              <a:rPr lang="ru-RU" dirty="0" err="1">
                <a:latin typeface="Georgia" panose="02040502050405020303" pitchFamily="18" charset="0"/>
              </a:rPr>
              <a:t>зберігся</a:t>
            </a:r>
            <a:r>
              <a:rPr lang="ru-RU" dirty="0">
                <a:latin typeface="Georgia" panose="02040502050405020303" pitchFamily="18" charset="0"/>
              </a:rPr>
              <a:t>: вона </a:t>
            </a:r>
            <a:r>
              <a:rPr lang="ru-RU" dirty="0" err="1">
                <a:latin typeface="Georgia" panose="02040502050405020303" pitchFamily="18" charset="0"/>
              </a:rPr>
              <a:t>посеред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розповіді</a:t>
            </a:r>
            <a:r>
              <a:rPr lang="ru-RU" dirty="0">
                <a:latin typeface="Georgia" panose="02040502050405020303" pitchFamily="18" charset="0"/>
              </a:rPr>
              <a:t>. Тому </a:t>
            </a:r>
            <a:r>
              <a:rPr lang="ru-RU" dirty="0" err="1">
                <a:latin typeface="Georgia" panose="02040502050405020303" pitchFamily="18" charset="0"/>
              </a:rPr>
              <a:t>частина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подробиць</a:t>
            </a:r>
            <a:r>
              <a:rPr lang="ru-RU" dirty="0">
                <a:latin typeface="Georgia" panose="02040502050405020303" pitchFamily="18" charset="0"/>
              </a:rPr>
              <a:t> з </a:t>
            </a:r>
            <a:r>
              <a:rPr lang="ru-RU" dirty="0" err="1">
                <a:latin typeface="Georgia" panose="02040502050405020303" pitchFamily="18" charset="0"/>
              </a:rPr>
              <a:t>його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біографії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збереглися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лише</a:t>
            </a:r>
            <a:r>
              <a:rPr lang="ru-RU" dirty="0">
                <a:latin typeface="Georgia" panose="02040502050405020303" pitchFamily="18" charset="0"/>
              </a:rPr>
              <a:t> в </a:t>
            </a:r>
            <a:r>
              <a:rPr lang="ru-RU" dirty="0" err="1">
                <a:latin typeface="Georgia" panose="02040502050405020303" pitchFamily="18" charset="0"/>
              </a:rPr>
              <a:t>переказі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власника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рукопису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котрий</a:t>
            </a:r>
            <a:r>
              <a:rPr lang="ru-RU" dirty="0">
                <a:latin typeface="Georgia" panose="02040502050405020303" pitchFamily="18" charset="0"/>
              </a:rPr>
              <a:t> передав текст “Киевской старине”. </a:t>
            </a:r>
            <a:r>
              <a:rPr lang="ru-RU" dirty="0" err="1">
                <a:latin typeface="Georgia" panose="02040502050405020303" pitchFamily="18" charset="0"/>
              </a:rPr>
              <a:t>Зокрема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лише</a:t>
            </a:r>
            <a:r>
              <a:rPr lang="ru-RU" dirty="0">
                <a:latin typeface="Georgia" panose="02040502050405020303" pitchFamily="18" charset="0"/>
              </a:rPr>
              <a:t> з </a:t>
            </a:r>
            <a:r>
              <a:rPr lang="ru-RU" dirty="0" err="1">
                <a:latin typeface="Georgia" panose="02040502050405020303" pitchFamily="18" charset="0"/>
              </a:rPr>
              <a:t>цих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даних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відомо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що</a:t>
            </a:r>
            <a:r>
              <a:rPr lang="ru-RU" dirty="0">
                <a:latin typeface="Georgia" panose="02040502050405020303" pitchFamily="18" charset="0"/>
              </a:rPr>
              <a:t> помер </a:t>
            </a:r>
            <a:r>
              <a:rPr lang="ru-RU" dirty="0" err="1">
                <a:latin typeface="Georgia" panose="02040502050405020303" pitchFamily="18" charset="0"/>
              </a:rPr>
              <a:t>Турчиновський</a:t>
            </a:r>
            <a:r>
              <a:rPr lang="ru-RU" dirty="0">
                <a:latin typeface="Georgia" panose="02040502050405020303" pitchFamily="18" charset="0"/>
              </a:rPr>
              <a:t> в </a:t>
            </a:r>
            <a:r>
              <a:rPr lang="ru-RU" dirty="0" err="1">
                <a:latin typeface="Georgia" panose="02040502050405020303" pitchFamily="18" charset="0"/>
              </a:rPr>
              <a:t>похилому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віці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72F31B-5EAD-4523-8F1A-84C687FA3627}"/>
              </a:ext>
            </a:extLst>
          </p:cNvPr>
          <p:cNvSpPr/>
          <p:nvPr/>
        </p:nvSpPr>
        <p:spPr>
          <a:xfrm>
            <a:off x="4103036" y="327834"/>
            <a:ext cx="6854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Турчиновський</a:t>
            </a:r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Ілля Михайло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CB6CD2-0D7C-46D4-9F2A-F4A5EFA11377}"/>
              </a:ext>
            </a:extLst>
          </p:cNvPr>
          <p:cNvSpPr/>
          <p:nvPr/>
        </p:nvSpPr>
        <p:spPr>
          <a:xfrm>
            <a:off x="519343" y="2519428"/>
            <a:ext cx="318116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липня -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330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Іллі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Турчиновського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(1695- дата смерті невідома)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8C79E8-8F95-48AB-A274-9BC2A4BB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01" y="4259572"/>
            <a:ext cx="1889924" cy="18899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4FEAF2-F0BD-41FD-94E8-1CAC11143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013" y="0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48C472-883F-4D8C-8205-CB502C79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9E8F5B-8BE9-44F5-9D33-8EDB307C641E}"/>
              </a:ext>
            </a:extLst>
          </p:cNvPr>
          <p:cNvSpPr/>
          <p:nvPr/>
        </p:nvSpPr>
        <p:spPr>
          <a:xfrm>
            <a:off x="3089431" y="834822"/>
            <a:ext cx="890430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>
                <a:latin typeface="Georgia" panose="02040502050405020303" pitchFamily="18" charset="0"/>
              </a:rPr>
              <a:t>КУРДИДИК</a:t>
            </a:r>
            <a:r>
              <a:rPr lang="ru-RU" sz="1300" dirty="0">
                <a:latin typeface="Georgia" panose="02040502050405020303" pitchFamily="18" charset="0"/>
              </a:rPr>
              <a:t> Анатоль-</a:t>
            </a:r>
            <a:r>
              <a:rPr lang="ru-RU" sz="1300" dirty="0" err="1">
                <a:latin typeface="Georgia" panose="02040502050405020303" pitchFamily="18" charset="0"/>
              </a:rPr>
              <a:t>Юліан</a:t>
            </a:r>
            <a:r>
              <a:rPr lang="ru-RU" sz="1300" dirty="0">
                <a:latin typeface="Georgia" panose="02040502050405020303" pitchFamily="18" charset="0"/>
              </a:rPr>
              <a:t> Петрович ( 24. 07. 1905, м. </a:t>
            </a:r>
            <a:r>
              <a:rPr lang="ru-RU" sz="1300" dirty="0" err="1">
                <a:latin typeface="Georgia" panose="02040502050405020303" pitchFamily="18" charset="0"/>
              </a:rPr>
              <a:t>Підгайці</a:t>
            </a:r>
            <a:r>
              <a:rPr lang="ru-RU" sz="1300" dirty="0">
                <a:latin typeface="Georgia" panose="02040502050405020303" pitchFamily="18" charset="0"/>
              </a:rPr>
              <a:t>, </a:t>
            </a:r>
            <a:r>
              <a:rPr lang="ru-RU" sz="1300" dirty="0" err="1">
                <a:latin typeface="Georgia" panose="02040502050405020303" pitchFamily="18" charset="0"/>
              </a:rPr>
              <a:t>нині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Тернопільська</a:t>
            </a:r>
            <a:r>
              <a:rPr lang="ru-RU" sz="1300" dirty="0">
                <a:latin typeface="Georgia" panose="02040502050405020303" pitchFamily="18" charset="0"/>
              </a:rPr>
              <a:t> обл. — 25. 06. 2001, м. </a:t>
            </a:r>
            <a:r>
              <a:rPr lang="ru-RU" sz="1300" dirty="0" err="1">
                <a:latin typeface="Georgia" panose="02040502050405020303" pitchFamily="18" charset="0"/>
              </a:rPr>
              <a:t>Вінніпеґ</a:t>
            </a:r>
            <a:r>
              <a:rPr lang="ru-RU" sz="1300" dirty="0">
                <a:latin typeface="Georgia" panose="02040502050405020303" pitchFamily="18" charset="0"/>
              </a:rPr>
              <a:t>, </a:t>
            </a:r>
            <a:r>
              <a:rPr lang="ru-RU" sz="1300" dirty="0" err="1">
                <a:latin typeface="Georgia" panose="02040502050405020303" pitchFamily="18" charset="0"/>
              </a:rPr>
              <a:t>похований</a:t>
            </a:r>
            <a:r>
              <a:rPr lang="ru-RU" sz="1300" dirty="0">
                <a:latin typeface="Georgia" panose="02040502050405020303" pitchFamily="18" charset="0"/>
              </a:rPr>
              <a:t> у с. </a:t>
            </a:r>
            <a:r>
              <a:rPr lang="ru-RU" sz="1300" dirty="0" err="1">
                <a:latin typeface="Georgia" panose="02040502050405020303" pitchFamily="18" charset="0"/>
              </a:rPr>
              <a:t>Вайта</a:t>
            </a:r>
            <a:r>
              <a:rPr lang="ru-RU" sz="1300" dirty="0">
                <a:latin typeface="Georgia" panose="02040502050405020303" pitchFamily="18" charset="0"/>
              </a:rPr>
              <a:t>, </a:t>
            </a:r>
            <a:r>
              <a:rPr lang="ru-RU" sz="1300" dirty="0" err="1">
                <a:latin typeface="Georgia" panose="02040502050405020303" pitchFamily="18" charset="0"/>
              </a:rPr>
              <a:t>провінція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Манітоба</a:t>
            </a:r>
            <a:r>
              <a:rPr lang="ru-RU" sz="1300" dirty="0">
                <a:latin typeface="Georgia" panose="02040502050405020303" pitchFamily="18" charset="0"/>
              </a:rPr>
              <a:t>, Канада) — </a:t>
            </a:r>
            <a:r>
              <a:rPr lang="ru-RU" sz="1300" dirty="0" err="1">
                <a:latin typeface="Georgia" panose="02040502050405020303" pitchFamily="18" charset="0"/>
              </a:rPr>
              <a:t>письменник</a:t>
            </a:r>
            <a:r>
              <a:rPr lang="ru-RU" sz="1300" dirty="0">
                <a:latin typeface="Georgia" panose="02040502050405020303" pitchFamily="18" charset="0"/>
              </a:rPr>
              <a:t>, </a:t>
            </a:r>
            <a:r>
              <a:rPr lang="ru-RU" sz="1300" dirty="0" err="1">
                <a:latin typeface="Georgia" panose="02040502050405020303" pitchFamily="18" charset="0"/>
              </a:rPr>
              <a:t>журналіст</a:t>
            </a:r>
            <a:r>
              <a:rPr lang="ru-RU" sz="1300" dirty="0">
                <a:latin typeface="Georgia" panose="02040502050405020303" pitchFamily="18" charset="0"/>
              </a:rPr>
              <a:t>, </a:t>
            </a:r>
            <a:r>
              <a:rPr lang="ru-RU" sz="1300" dirty="0" err="1">
                <a:latin typeface="Georgia" panose="02040502050405020303" pitchFamily="18" charset="0"/>
              </a:rPr>
              <a:t>громад­ський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діяч</a:t>
            </a:r>
            <a:r>
              <a:rPr lang="ru-RU" sz="1300" dirty="0">
                <a:latin typeface="Georgia" panose="02040502050405020303" pitchFamily="18" charset="0"/>
              </a:rPr>
              <a:t>. Брат Я.-Р. </a:t>
            </a:r>
            <a:r>
              <a:rPr lang="ru-RU" sz="1300" dirty="0" err="1">
                <a:latin typeface="Georgia" panose="02040502050405020303" pitchFamily="18" charset="0"/>
              </a:rPr>
              <a:t>Курдидика</a:t>
            </a:r>
            <a:r>
              <a:rPr lang="ru-RU" sz="1300" dirty="0">
                <a:latin typeface="Georgia" panose="02040502050405020303" pitchFamily="18" charset="0"/>
              </a:rPr>
              <a:t>. </a:t>
            </a:r>
            <a:r>
              <a:rPr lang="ru-RU" sz="1300" dirty="0" err="1">
                <a:latin typeface="Georgia" panose="02040502050405020303" pitchFamily="18" charset="0"/>
              </a:rPr>
              <a:t>Закін</a:t>
            </a:r>
            <a:r>
              <a:rPr lang="ru-RU" sz="1300" dirty="0">
                <a:latin typeface="Georgia" panose="02040502050405020303" pitchFamily="18" charset="0"/>
              </a:rPr>
              <a:t>. </a:t>
            </a:r>
            <a:r>
              <a:rPr lang="ru-RU" sz="1300" dirty="0" err="1">
                <a:latin typeface="Georgia" panose="02040502050405020303" pitchFamily="18" charset="0"/>
              </a:rPr>
              <a:t>Академічну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гімназію</a:t>
            </a:r>
            <a:r>
              <a:rPr lang="ru-RU" sz="1300" dirty="0">
                <a:latin typeface="Georgia" panose="02040502050405020303" pitchFamily="18" charset="0"/>
              </a:rPr>
              <a:t> (1926), </a:t>
            </a:r>
            <a:r>
              <a:rPr lang="ru-RU" sz="1300" dirty="0" err="1">
                <a:latin typeface="Georgia" panose="02040502050405020303" pitchFamily="18" charset="0"/>
              </a:rPr>
              <a:t>сту­діював</a:t>
            </a:r>
            <a:r>
              <a:rPr lang="ru-RU" sz="1300" dirty="0">
                <a:latin typeface="Georgia" panose="02040502050405020303" pitchFamily="18" charset="0"/>
              </a:rPr>
              <a:t> право у </a:t>
            </a:r>
            <a:r>
              <a:rPr lang="ru-RU" sz="1300" dirty="0" err="1">
                <a:latin typeface="Georgia" panose="02040502050405020303" pitchFamily="18" charset="0"/>
              </a:rPr>
              <a:t>Львівськомууніверситеті</a:t>
            </a:r>
            <a:r>
              <a:rPr lang="ru-RU" sz="1300" dirty="0">
                <a:latin typeface="Georgia" panose="02040502050405020303" pitchFamily="18" charset="0"/>
              </a:rPr>
              <a:t> (1925–28). </a:t>
            </a:r>
            <a:r>
              <a:rPr lang="ru-RU" sz="1300" dirty="0" err="1">
                <a:latin typeface="Georgia" panose="02040502050405020303" pitchFamily="18" charset="0"/>
              </a:rPr>
              <a:t>Активний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діяч</a:t>
            </a:r>
            <a:r>
              <a:rPr lang="ru-RU" sz="1300" dirty="0">
                <a:latin typeface="Georgia" panose="02040502050405020303" pitchFamily="18" charset="0"/>
              </a:rPr>
              <a:t> Пласту, </a:t>
            </a:r>
            <a:r>
              <a:rPr lang="ru-RU" sz="1300" dirty="0" err="1">
                <a:latin typeface="Georgia" panose="02040502050405020303" pitchFamily="18" charset="0"/>
              </a:rPr>
              <a:t>товариства</a:t>
            </a:r>
            <a:r>
              <a:rPr lang="ru-RU" sz="1300" dirty="0">
                <a:latin typeface="Georgia" panose="02040502050405020303" pitchFamily="18" charset="0"/>
              </a:rPr>
              <a:t> «</a:t>
            </a:r>
            <a:r>
              <a:rPr lang="ru-RU" sz="1300" dirty="0" err="1">
                <a:latin typeface="Georgia" panose="02040502050405020303" pitchFamily="18" charset="0"/>
              </a:rPr>
              <a:t>Сокіл</a:t>
            </a:r>
            <a:r>
              <a:rPr lang="ru-RU" sz="1300" dirty="0">
                <a:latin typeface="Georgia" panose="02040502050405020303" pitchFamily="18" charset="0"/>
              </a:rPr>
              <a:t>», </a:t>
            </a:r>
            <a:r>
              <a:rPr lang="ru-RU" sz="1300" dirty="0" err="1">
                <a:latin typeface="Georgia" panose="02040502050405020303" pitchFamily="18" charset="0"/>
              </a:rPr>
              <a:t>співред</a:t>
            </a:r>
            <a:r>
              <a:rPr lang="ru-RU" sz="1300" dirty="0">
                <a:latin typeface="Georgia" panose="02040502050405020303" pitchFamily="18" charset="0"/>
              </a:rPr>
              <a:t>. ж. «</a:t>
            </a:r>
            <a:r>
              <a:rPr lang="ru-RU" sz="1300" dirty="0" err="1">
                <a:latin typeface="Georgia" panose="02040502050405020303" pitchFamily="18" charset="0"/>
              </a:rPr>
              <a:t>Багаття</a:t>
            </a:r>
            <a:r>
              <a:rPr lang="ru-RU" sz="1300" dirty="0">
                <a:latin typeface="Georgia" panose="02040502050405020303" pitchFamily="18" charset="0"/>
              </a:rPr>
              <a:t>» (1923–25), г. «</a:t>
            </a:r>
            <a:r>
              <a:rPr lang="ru-RU" sz="1300" dirty="0" err="1">
                <a:latin typeface="Georgia" panose="02040502050405020303" pitchFamily="18" charset="0"/>
              </a:rPr>
              <a:t>Український</a:t>
            </a:r>
            <a:r>
              <a:rPr lang="ru-RU" sz="1300" dirty="0">
                <a:latin typeface="Georgia" panose="02040502050405020303" pitchFamily="18" charset="0"/>
              </a:rPr>
              <a:t> голос» (м. </a:t>
            </a:r>
            <a:r>
              <a:rPr lang="ru-RU" sz="1300" dirty="0" err="1">
                <a:latin typeface="Georgia" panose="02040502050405020303" pitchFamily="18" charset="0"/>
              </a:rPr>
              <a:t>Перемишль</a:t>
            </a:r>
            <a:r>
              <a:rPr lang="ru-RU" sz="1300" dirty="0">
                <a:latin typeface="Georgia" panose="02040502050405020303" pitchFamily="18" charset="0"/>
              </a:rPr>
              <a:t>, </a:t>
            </a:r>
            <a:r>
              <a:rPr lang="ru-RU" sz="1300" dirty="0" err="1">
                <a:latin typeface="Georgia" panose="02040502050405020303" pitchFamily="18" charset="0"/>
              </a:rPr>
              <a:t>нині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Поль­ща</a:t>
            </a:r>
            <a:r>
              <a:rPr lang="ru-RU" sz="1300" dirty="0">
                <a:latin typeface="Georgia" panose="02040502050405020303" pitchFamily="18" charset="0"/>
              </a:rPr>
              <a:t>; 1927–29), «</a:t>
            </a:r>
            <a:r>
              <a:rPr lang="ru-RU" sz="1300" dirty="0" err="1">
                <a:latin typeface="Georgia" panose="02040502050405020303" pitchFamily="18" charset="0"/>
              </a:rPr>
              <a:t>Вісти</a:t>
            </a:r>
            <a:r>
              <a:rPr lang="ru-RU" sz="1300" dirty="0">
                <a:latin typeface="Georgia" panose="02040502050405020303" pitchFamily="18" charset="0"/>
              </a:rPr>
              <a:t> з Лугу» (1926–39), «</a:t>
            </a:r>
            <a:r>
              <a:rPr lang="ru-RU" sz="1300" dirty="0" err="1">
                <a:latin typeface="Georgia" panose="02040502050405020303" pitchFamily="18" charset="0"/>
              </a:rPr>
              <a:t>Неділя</a:t>
            </a:r>
            <a:r>
              <a:rPr lang="ru-RU" sz="1300" dirty="0">
                <a:latin typeface="Georgia" panose="02040502050405020303" pitchFamily="18" charset="0"/>
              </a:rPr>
              <a:t>» (1929–39), </a:t>
            </a:r>
            <a:r>
              <a:rPr lang="ru-RU" sz="1300" dirty="0" err="1">
                <a:latin typeface="Georgia" panose="02040502050405020303" pitchFamily="18" charset="0"/>
              </a:rPr>
              <a:t>співробітник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газети</a:t>
            </a:r>
            <a:r>
              <a:rPr lang="ru-RU" sz="1300" dirty="0">
                <a:latin typeface="Georgia" panose="02040502050405020303" pitchFamily="18" charset="0"/>
              </a:rPr>
              <a:t> «</a:t>
            </a:r>
            <a:r>
              <a:rPr lang="ru-RU" sz="1300" dirty="0" err="1">
                <a:latin typeface="Georgia" panose="02040502050405020303" pitchFamily="18" charset="0"/>
              </a:rPr>
              <a:t>Діло</a:t>
            </a:r>
            <a:r>
              <a:rPr lang="ru-RU" sz="1300" dirty="0">
                <a:latin typeface="Georgia" panose="02040502050405020303" pitchFamily="18" charset="0"/>
              </a:rPr>
              <a:t>» (1934–39; </a:t>
            </a:r>
            <a:r>
              <a:rPr lang="ru-RU" sz="1300" dirty="0" err="1">
                <a:latin typeface="Georgia" panose="02040502050405020303" pitchFamily="18" charset="0"/>
              </a:rPr>
              <a:t>усі</a:t>
            </a:r>
            <a:r>
              <a:rPr lang="ru-RU" sz="1300" dirty="0">
                <a:latin typeface="Georgia" panose="02040502050405020303" pitchFamily="18" charset="0"/>
              </a:rPr>
              <a:t> — </a:t>
            </a:r>
            <a:r>
              <a:rPr lang="ru-RU" sz="1300" dirty="0" err="1">
                <a:latin typeface="Georgia" panose="02040502050405020303" pitchFamily="18" charset="0"/>
              </a:rPr>
              <a:t>Львів</a:t>
            </a:r>
            <a:r>
              <a:rPr lang="ru-RU" sz="1300" dirty="0">
                <a:latin typeface="Georgia" panose="02040502050405020303" pitchFamily="18" charset="0"/>
              </a:rPr>
              <a:t>). </a:t>
            </a:r>
            <a:r>
              <a:rPr lang="ru-RU" sz="1300" dirty="0" err="1">
                <a:latin typeface="Georgia" panose="02040502050405020303" pitchFamily="18" charset="0"/>
              </a:rPr>
              <a:t>Дебютував</a:t>
            </a:r>
            <a:r>
              <a:rPr lang="ru-RU" sz="1300" dirty="0">
                <a:latin typeface="Georgia" panose="02040502050405020303" pitchFamily="18" charset="0"/>
              </a:rPr>
              <a:t> 1924 </a:t>
            </a:r>
            <a:r>
              <a:rPr lang="ru-RU" sz="1300" dirty="0" err="1">
                <a:latin typeface="Georgia" panose="02040502050405020303" pitchFamily="18" charset="0"/>
              </a:rPr>
              <a:t>оповіданням</a:t>
            </a:r>
            <a:r>
              <a:rPr lang="ru-RU" sz="1300" dirty="0">
                <a:latin typeface="Georgia" panose="02040502050405020303" pitchFamily="18" charset="0"/>
              </a:rPr>
              <a:t> «</a:t>
            </a:r>
            <a:r>
              <a:rPr lang="ru-RU" sz="1300" dirty="0" err="1">
                <a:latin typeface="Georgia" panose="02040502050405020303" pitchFamily="18" charset="0"/>
              </a:rPr>
              <a:t>Осьмак</a:t>
            </a:r>
            <a:r>
              <a:rPr lang="ru-RU" sz="1300" dirty="0">
                <a:latin typeface="Georgia" panose="02040502050405020303" pitchFamily="18" charset="0"/>
              </a:rPr>
              <a:t>» у </a:t>
            </a:r>
            <a:r>
              <a:rPr lang="ru-RU" sz="1300" dirty="0" err="1">
                <a:latin typeface="Georgia" panose="02040502050405020303" pitchFamily="18" charset="0"/>
              </a:rPr>
              <a:t>місячнику</a:t>
            </a:r>
            <a:r>
              <a:rPr lang="ru-RU" sz="1300" dirty="0">
                <a:latin typeface="Georgia" panose="02040502050405020303" pitchFamily="18" charset="0"/>
              </a:rPr>
              <a:t> «</a:t>
            </a:r>
            <a:r>
              <a:rPr lang="ru-RU" sz="1300" dirty="0" err="1">
                <a:latin typeface="Georgia" panose="02040502050405020303" pitchFamily="18" charset="0"/>
              </a:rPr>
              <a:t>Поступ</a:t>
            </a:r>
            <a:r>
              <a:rPr lang="ru-RU" sz="1300" dirty="0">
                <a:latin typeface="Georgia" panose="02040502050405020303" pitchFamily="18" charset="0"/>
              </a:rPr>
              <a:t>». </a:t>
            </a:r>
            <a:r>
              <a:rPr lang="ru-RU" sz="1300" dirty="0" err="1">
                <a:latin typeface="Georgia" panose="02040502050405020303" pitchFamily="18" charset="0"/>
              </a:rPr>
              <a:t>Публікувався</a:t>
            </a:r>
            <a:r>
              <a:rPr lang="ru-RU" sz="1300" dirty="0">
                <a:latin typeface="Georgia" panose="02040502050405020303" pitchFamily="18" charset="0"/>
              </a:rPr>
              <a:t> у ж. «</a:t>
            </a:r>
            <a:r>
              <a:rPr lang="ru-RU" sz="1300" dirty="0" err="1">
                <a:latin typeface="Georgia" panose="02040502050405020303" pitchFamily="18" charset="0"/>
              </a:rPr>
              <a:t>Зиз</a:t>
            </a:r>
            <a:r>
              <a:rPr lang="ru-RU" sz="1300" dirty="0">
                <a:latin typeface="Georgia" panose="02040502050405020303" pitchFamily="18" charset="0"/>
              </a:rPr>
              <a:t>» (1924–33), «</a:t>
            </a:r>
            <a:r>
              <a:rPr lang="ru-RU" sz="1300" dirty="0" err="1">
                <a:latin typeface="Georgia" panose="02040502050405020303" pitchFamily="18" charset="0"/>
              </a:rPr>
              <a:t>Літопис</a:t>
            </a:r>
            <a:r>
              <a:rPr lang="ru-RU" sz="1300" dirty="0">
                <a:latin typeface="Georgia" panose="02040502050405020303" pitchFamily="18" charset="0"/>
              </a:rPr>
              <a:t> “</a:t>
            </a:r>
            <a:r>
              <a:rPr lang="ru-RU" sz="1300" dirty="0" err="1">
                <a:latin typeface="Georgia" panose="02040502050405020303" pitchFamily="18" charset="0"/>
              </a:rPr>
              <a:t>Червоної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Калини</a:t>
            </a:r>
            <a:r>
              <a:rPr lang="ru-RU" sz="1300" dirty="0">
                <a:latin typeface="Georgia" panose="02040502050405020303" pitchFamily="18" charset="0"/>
              </a:rPr>
              <a:t>”», «Комар», «</a:t>
            </a:r>
            <a:r>
              <a:rPr lang="ru-RU" sz="1300" dirty="0" err="1">
                <a:latin typeface="Georgia" panose="02040502050405020303" pitchFamily="18" charset="0"/>
              </a:rPr>
              <a:t>Жорна</a:t>
            </a:r>
            <a:r>
              <a:rPr lang="ru-RU" sz="1300" dirty="0">
                <a:latin typeface="Georgia" panose="02040502050405020303" pitchFamily="18" charset="0"/>
              </a:rPr>
              <a:t>», г. «</a:t>
            </a:r>
            <a:r>
              <a:rPr lang="ru-RU" sz="1300" dirty="0" err="1">
                <a:latin typeface="Georgia" panose="02040502050405020303" pitchFamily="18" charset="0"/>
              </a:rPr>
              <a:t>Назустріч</a:t>
            </a:r>
            <a:r>
              <a:rPr lang="ru-RU" sz="1300" dirty="0">
                <a:latin typeface="Georgia" panose="02040502050405020303" pitchFamily="18" charset="0"/>
              </a:rPr>
              <a:t>». Член </a:t>
            </a:r>
            <a:r>
              <a:rPr lang="ru-RU" sz="1300" dirty="0" err="1">
                <a:latin typeface="Georgia" panose="02040502050405020303" pitchFamily="18" charset="0"/>
              </a:rPr>
              <a:t>Товариства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письмен­ників</a:t>
            </a:r>
            <a:r>
              <a:rPr lang="ru-RU" sz="1300" dirty="0">
                <a:latin typeface="Georgia" panose="02040502050405020303" pitchFamily="18" charset="0"/>
              </a:rPr>
              <a:t> і </a:t>
            </a:r>
            <a:r>
              <a:rPr lang="ru-RU" sz="1300" dirty="0" err="1">
                <a:latin typeface="Georgia" panose="02040502050405020303" pitchFamily="18" charset="0"/>
              </a:rPr>
              <a:t>журналістів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ім</a:t>
            </a:r>
            <a:r>
              <a:rPr lang="ru-RU" sz="1300" dirty="0">
                <a:latin typeface="Georgia" panose="02040502050405020303" pitchFamily="18" charset="0"/>
              </a:rPr>
              <a:t>. І. Франка, </a:t>
            </a:r>
            <a:r>
              <a:rPr lang="ru-RU" sz="1300" dirty="0" err="1">
                <a:latin typeface="Georgia" panose="02040502050405020303" pitchFamily="18" charset="0"/>
              </a:rPr>
              <a:t>засновник</a:t>
            </a:r>
            <a:r>
              <a:rPr lang="ru-RU" sz="1300" dirty="0">
                <a:latin typeface="Georgia" panose="02040502050405020303" pitchFamily="18" charset="0"/>
              </a:rPr>
              <a:t> та </a:t>
            </a:r>
            <a:r>
              <a:rPr lang="ru-RU" sz="1300" dirty="0" err="1">
                <a:latin typeface="Georgia" panose="02040502050405020303" pitchFamily="18" charset="0"/>
              </a:rPr>
              <a:t>керівник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літературної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групи</a:t>
            </a:r>
            <a:r>
              <a:rPr lang="ru-RU" sz="1300" dirty="0">
                <a:latin typeface="Georgia" panose="02040502050405020303" pitchFamily="18" charset="0"/>
              </a:rPr>
              <a:t> «</a:t>
            </a:r>
            <a:r>
              <a:rPr lang="ru-RU" sz="1300" dirty="0" err="1">
                <a:latin typeface="Georgia" panose="02040502050405020303" pitchFamily="18" charset="0"/>
              </a:rPr>
              <a:t>Дванадцятка</a:t>
            </a:r>
            <a:r>
              <a:rPr lang="ru-RU" sz="1300" dirty="0">
                <a:latin typeface="Georgia" panose="02040502050405020303" pitchFamily="18" charset="0"/>
              </a:rPr>
              <a:t>» (1934–39). У </a:t>
            </a:r>
            <a:r>
              <a:rPr lang="ru-RU" sz="1300" dirty="0" err="1">
                <a:latin typeface="Georgia" panose="02040502050405020303" pitchFamily="18" charset="0"/>
              </a:rPr>
              <a:t>міжвоєнний</a:t>
            </a:r>
            <a:r>
              <a:rPr lang="ru-RU" sz="1300" dirty="0">
                <a:latin typeface="Georgia" panose="02040502050405020303" pitchFamily="18" charset="0"/>
              </a:rPr>
              <a:t> час </a:t>
            </a:r>
            <a:r>
              <a:rPr lang="ru-RU" sz="1300" dirty="0" err="1">
                <a:latin typeface="Georgia" panose="02040502050405020303" pitchFamily="18" charset="0"/>
              </a:rPr>
              <a:t>видав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збірку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оповідань</a:t>
            </a:r>
            <a:r>
              <a:rPr lang="ru-RU" sz="1300" dirty="0">
                <a:latin typeface="Georgia" panose="02040502050405020303" pitchFamily="18" charset="0"/>
              </a:rPr>
              <a:t> «</a:t>
            </a:r>
            <a:r>
              <a:rPr lang="ru-RU" sz="1300" dirty="0" err="1">
                <a:latin typeface="Georgia" panose="02040502050405020303" pitchFamily="18" charset="0"/>
              </a:rPr>
              <a:t>Ясні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вогні</a:t>
            </a:r>
            <a:r>
              <a:rPr lang="ru-RU" sz="1300" dirty="0">
                <a:latin typeface="Georgia" panose="02040502050405020303" pitchFamily="18" charset="0"/>
              </a:rPr>
              <a:t>» (1929), «</a:t>
            </a:r>
            <a:r>
              <a:rPr lang="ru-RU" sz="1300" dirty="0" err="1">
                <a:latin typeface="Georgia" panose="02040502050405020303" pitchFamily="18" charset="0"/>
              </a:rPr>
              <a:t>Маленькі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борці</a:t>
            </a:r>
            <a:r>
              <a:rPr lang="ru-RU" sz="1300" dirty="0">
                <a:latin typeface="Georgia" panose="02040502050405020303" pitchFamily="18" charset="0"/>
              </a:rPr>
              <a:t>» (1932), «До </a:t>
            </a:r>
            <a:r>
              <a:rPr lang="ru-RU" sz="1300" dirty="0" err="1">
                <a:latin typeface="Georgia" panose="02040502050405020303" pitchFamily="18" charset="0"/>
              </a:rPr>
              <a:t>сонця</a:t>
            </a:r>
            <a:r>
              <a:rPr lang="ru-RU" sz="1300" dirty="0">
                <a:latin typeface="Georgia" panose="02040502050405020303" pitchFamily="18" charset="0"/>
              </a:rPr>
              <a:t> золотого» (1936), репортаж «</a:t>
            </a:r>
            <a:r>
              <a:rPr lang="ru-RU" sz="1300" dirty="0" err="1">
                <a:latin typeface="Georgia" panose="02040502050405020303" pitchFamily="18" charset="0"/>
              </a:rPr>
              <a:t>Дві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години</a:t>
            </a:r>
            <a:r>
              <a:rPr lang="ru-RU" sz="1300" dirty="0">
                <a:latin typeface="Georgia" panose="02040502050405020303" pitchFamily="18" charset="0"/>
              </a:rPr>
              <a:t> в </a:t>
            </a:r>
            <a:r>
              <a:rPr lang="ru-RU" sz="1300" dirty="0" err="1">
                <a:latin typeface="Georgia" panose="02040502050405020303" pitchFamily="18" charset="0"/>
              </a:rPr>
              <a:t>домі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українського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інваліда</a:t>
            </a:r>
            <a:r>
              <a:rPr lang="ru-RU" sz="1300" dirty="0">
                <a:latin typeface="Georgia" panose="02040502050405020303" pitchFamily="18" charset="0"/>
              </a:rPr>
              <a:t>» (1934), фантаст. </a:t>
            </a:r>
            <a:r>
              <a:rPr lang="ru-RU" sz="1300" dirty="0" err="1">
                <a:latin typeface="Georgia" panose="02040502050405020303" pitchFamily="18" charset="0"/>
              </a:rPr>
              <a:t>оповідання</a:t>
            </a:r>
            <a:r>
              <a:rPr lang="ru-RU" sz="1300" dirty="0">
                <a:latin typeface="Georgia" panose="02040502050405020303" pitchFamily="18" charset="0"/>
              </a:rPr>
              <a:t> «Тайна одного </a:t>
            </a:r>
            <a:r>
              <a:rPr lang="ru-RU" sz="1300" dirty="0" err="1">
                <a:latin typeface="Georgia" panose="02040502050405020303" pitchFamily="18" charset="0"/>
              </a:rPr>
              <a:t>знайомого</a:t>
            </a:r>
            <a:r>
              <a:rPr lang="ru-RU" sz="1300" dirty="0">
                <a:latin typeface="Georgia" panose="02040502050405020303" pitchFamily="18" charset="0"/>
              </a:rPr>
              <a:t>», наук.-</a:t>
            </a:r>
            <a:r>
              <a:rPr lang="ru-RU" sz="1300" dirty="0" err="1">
                <a:latin typeface="Georgia" panose="02040502050405020303" pitchFamily="18" charset="0"/>
              </a:rPr>
              <a:t>популяр­ну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розвідку</a:t>
            </a:r>
            <a:r>
              <a:rPr lang="ru-RU" sz="1300" dirty="0">
                <a:latin typeface="Georgia" panose="02040502050405020303" pitchFamily="18" charset="0"/>
              </a:rPr>
              <a:t> «До ясного завтра: Короткий </a:t>
            </a:r>
            <a:r>
              <a:rPr lang="ru-RU" sz="1300" dirty="0" err="1">
                <a:latin typeface="Georgia" panose="02040502050405020303" pitchFamily="18" charset="0"/>
              </a:rPr>
              <a:t>огляд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найновіших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здо­бутків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людського</a:t>
            </a:r>
            <a:r>
              <a:rPr lang="ru-RU" sz="1300" dirty="0">
                <a:latin typeface="Georgia" panose="02040502050405020303" pitchFamily="18" charset="0"/>
              </a:rPr>
              <a:t> духа» (</a:t>
            </a:r>
            <a:r>
              <a:rPr lang="ru-RU" sz="1300" dirty="0" err="1">
                <a:latin typeface="Georgia" panose="02040502050405020303" pitchFamily="18" charset="0"/>
              </a:rPr>
              <a:t>обидва</a:t>
            </a:r>
            <a:r>
              <a:rPr lang="ru-RU" sz="1300" dirty="0">
                <a:latin typeface="Georgia" panose="02040502050405020303" pitchFamily="18" charset="0"/>
              </a:rPr>
              <a:t> — 1935), </a:t>
            </a:r>
            <a:r>
              <a:rPr lang="ru-RU" sz="1300" dirty="0" err="1">
                <a:latin typeface="Georgia" panose="02040502050405020303" pitchFamily="18" charset="0"/>
              </a:rPr>
              <a:t>зб</a:t>
            </a:r>
            <a:r>
              <a:rPr lang="ru-RU" sz="1300" dirty="0">
                <a:latin typeface="Georgia" panose="02040502050405020303" pitchFamily="18" charset="0"/>
              </a:rPr>
              <a:t>. </a:t>
            </a:r>
            <a:r>
              <a:rPr lang="ru-RU" sz="1300" dirty="0" err="1">
                <a:latin typeface="Georgia" panose="02040502050405020303" pitchFamily="18" charset="0"/>
              </a:rPr>
              <a:t>публіцист</a:t>
            </a:r>
            <a:r>
              <a:rPr lang="ru-RU" sz="1300" dirty="0">
                <a:latin typeface="Georgia" panose="02040502050405020303" pitchFamily="18" charset="0"/>
              </a:rPr>
              <a:t>. ст. «</a:t>
            </a:r>
            <a:r>
              <a:rPr lang="ru-RU" sz="1300" dirty="0" err="1">
                <a:latin typeface="Georgia" panose="02040502050405020303" pitchFamily="18" charset="0"/>
              </a:rPr>
              <a:t>Від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Попраду</a:t>
            </a:r>
            <a:r>
              <a:rPr lang="ru-RU" sz="1300" dirty="0">
                <a:latin typeface="Georgia" panose="02040502050405020303" pitchFamily="18" charset="0"/>
              </a:rPr>
              <a:t> по Тису: </a:t>
            </a:r>
            <a:r>
              <a:rPr lang="ru-RU" sz="1300" dirty="0" err="1">
                <a:latin typeface="Georgia" panose="02040502050405020303" pitchFamily="18" charset="0"/>
              </a:rPr>
              <a:t>Дещо</a:t>
            </a:r>
            <a:r>
              <a:rPr lang="ru-RU" sz="1300" dirty="0">
                <a:latin typeface="Georgia" panose="02040502050405020303" pitchFamily="18" charset="0"/>
              </a:rPr>
              <a:t> про </a:t>
            </a:r>
            <a:r>
              <a:rPr lang="ru-RU" sz="1300" dirty="0" err="1">
                <a:latin typeface="Georgia" panose="02040502050405020303" pitchFamily="18" charset="0"/>
              </a:rPr>
              <a:t>минуле</a:t>
            </a:r>
            <a:r>
              <a:rPr lang="ru-RU" sz="1300" dirty="0">
                <a:latin typeface="Georgia" panose="02040502050405020303" pitchFamily="18" charset="0"/>
              </a:rPr>
              <a:t> та </a:t>
            </a:r>
            <a:r>
              <a:rPr lang="ru-RU" sz="1300" dirty="0" err="1">
                <a:latin typeface="Georgia" panose="02040502050405020303" pitchFamily="18" charset="0"/>
              </a:rPr>
              <a:t>сьогочасне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Карпатської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України</a:t>
            </a:r>
            <a:r>
              <a:rPr lang="ru-RU" sz="1300" dirty="0">
                <a:latin typeface="Georgia" panose="02040502050405020303" pitchFamily="18" charset="0"/>
              </a:rPr>
              <a:t>», «</a:t>
            </a:r>
            <a:r>
              <a:rPr lang="ru-RU" sz="1300" dirty="0" err="1">
                <a:latin typeface="Georgia" panose="02040502050405020303" pitchFamily="18" charset="0"/>
              </a:rPr>
              <a:t>Собі</a:t>
            </a:r>
            <a:r>
              <a:rPr lang="ru-RU" sz="1300" dirty="0">
                <a:latin typeface="Georgia" panose="02040502050405020303" pitchFamily="18" charset="0"/>
              </a:rPr>
              <a:t> самим: </a:t>
            </a:r>
            <a:r>
              <a:rPr lang="ru-RU" sz="1300" dirty="0" err="1">
                <a:latin typeface="Georgia" panose="02040502050405020303" pitchFamily="18" charset="0"/>
              </a:rPr>
              <a:t>Оповідання</a:t>
            </a:r>
            <a:r>
              <a:rPr lang="ru-RU" sz="1300" dirty="0">
                <a:latin typeface="Georgia" panose="02040502050405020303" pitchFamily="18" charset="0"/>
              </a:rPr>
              <a:t> про </a:t>
            </a:r>
            <a:r>
              <a:rPr lang="ru-RU" sz="1300" dirty="0" err="1">
                <a:latin typeface="Georgia" panose="02040502050405020303" pitchFamily="18" charset="0"/>
              </a:rPr>
              <a:t>господарсько-садівничу</a:t>
            </a:r>
            <a:r>
              <a:rPr lang="ru-RU" sz="1300" dirty="0">
                <a:latin typeface="Georgia" panose="02040502050405020303" pitchFamily="18" charset="0"/>
              </a:rPr>
              <a:t> школу “</a:t>
            </a:r>
            <a:r>
              <a:rPr lang="ru-RU" sz="1300" dirty="0" err="1">
                <a:latin typeface="Georgia" panose="02040502050405020303" pitchFamily="18" charset="0"/>
              </a:rPr>
              <a:t>Просвіти</a:t>
            </a:r>
            <a:r>
              <a:rPr lang="ru-RU" sz="1300" dirty="0">
                <a:latin typeface="Georgia" panose="02040502050405020303" pitchFamily="18" charset="0"/>
              </a:rPr>
              <a:t>” в </a:t>
            </a:r>
            <a:r>
              <a:rPr lang="ru-RU" sz="1300" dirty="0" err="1">
                <a:latin typeface="Georgia" panose="02040502050405020303" pitchFamily="18" charset="0"/>
              </a:rPr>
              <a:t>Миловані</a:t>
            </a:r>
            <a:r>
              <a:rPr lang="ru-RU" sz="1300" dirty="0">
                <a:latin typeface="Georgia" panose="02040502050405020303" pitchFamily="18" charset="0"/>
              </a:rPr>
              <a:t>» (</a:t>
            </a:r>
            <a:r>
              <a:rPr lang="ru-RU" sz="1300" dirty="0" err="1">
                <a:latin typeface="Georgia" panose="02040502050405020303" pitchFamily="18" charset="0"/>
              </a:rPr>
              <a:t>обидві</a:t>
            </a:r>
            <a:r>
              <a:rPr lang="ru-RU" sz="1300" dirty="0">
                <a:latin typeface="Georgia" panose="02040502050405020303" pitchFamily="18" charset="0"/>
              </a:rPr>
              <a:t> — 1939; </a:t>
            </a:r>
            <a:r>
              <a:rPr lang="ru-RU" sz="1300" dirty="0" err="1">
                <a:latin typeface="Georgia" panose="02040502050405020303" pitchFamily="18" charset="0"/>
              </a:rPr>
              <a:t>усі</a:t>
            </a:r>
            <a:r>
              <a:rPr lang="ru-RU" sz="1300" dirty="0">
                <a:latin typeface="Georgia" panose="02040502050405020303" pitchFamily="18" charset="0"/>
              </a:rPr>
              <a:t> — </a:t>
            </a:r>
            <a:r>
              <a:rPr lang="ru-RU" sz="1300" dirty="0" err="1">
                <a:latin typeface="Georgia" panose="02040502050405020303" pitchFamily="18" charset="0"/>
              </a:rPr>
              <a:t>Львів</a:t>
            </a:r>
            <a:r>
              <a:rPr lang="ru-RU" sz="1300" dirty="0">
                <a:latin typeface="Georgia" panose="02040502050405020303" pitchFamily="18" charset="0"/>
              </a:rPr>
              <a:t>). Створив </a:t>
            </a:r>
            <a:r>
              <a:rPr lang="ru-RU" sz="1300" dirty="0" err="1">
                <a:latin typeface="Georgia" panose="02040502050405020303" pitchFamily="18" charset="0"/>
              </a:rPr>
              <a:t>також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комедію</a:t>
            </a:r>
            <a:r>
              <a:rPr lang="ru-RU" sz="1300" dirty="0">
                <a:latin typeface="Georgia" panose="02040502050405020303" pitchFamily="18" charset="0"/>
              </a:rPr>
              <a:t> «Ой, та “</a:t>
            </a:r>
            <a:r>
              <a:rPr lang="ru-RU" sz="1300" dirty="0" err="1">
                <a:latin typeface="Georgia" panose="02040502050405020303" pitchFamily="18" charset="0"/>
              </a:rPr>
              <a:t>Просвіта</a:t>
            </a:r>
            <a:r>
              <a:rPr lang="ru-RU" sz="1300" dirty="0">
                <a:latin typeface="Georgia" panose="02040502050405020303" pitchFamily="18" charset="0"/>
              </a:rPr>
              <a:t>”», разом з Л. </a:t>
            </a:r>
            <a:r>
              <a:rPr lang="ru-RU" sz="1300" dirty="0" err="1">
                <a:latin typeface="Georgia" panose="02040502050405020303" pitchFamily="18" charset="0"/>
              </a:rPr>
              <a:t>Лісевичем</a:t>
            </a:r>
            <a:r>
              <a:rPr lang="ru-RU" sz="1300" dirty="0">
                <a:latin typeface="Georgia" panose="02040502050405020303" pitchFamily="18" charset="0"/>
              </a:rPr>
              <a:t> — </a:t>
            </a:r>
            <a:r>
              <a:rPr lang="ru-RU" sz="1300" dirty="0" err="1">
                <a:latin typeface="Georgia" panose="02040502050405020303" pitchFamily="18" charset="0"/>
              </a:rPr>
              <a:t>оперету</a:t>
            </a:r>
            <a:r>
              <a:rPr lang="ru-RU" sz="1300" dirty="0">
                <a:latin typeface="Georgia" panose="02040502050405020303" pitchFamily="18" charset="0"/>
              </a:rPr>
              <a:t> про УСС «</a:t>
            </a:r>
            <a:r>
              <a:rPr lang="ru-RU" sz="1300" dirty="0" err="1">
                <a:latin typeface="Georgia" panose="02040502050405020303" pitchFamily="18" charset="0"/>
              </a:rPr>
              <a:t>Залізна</a:t>
            </a:r>
            <a:r>
              <a:rPr lang="ru-RU" sz="1300" dirty="0">
                <a:latin typeface="Georgia" panose="02040502050405020303" pitchFamily="18" charset="0"/>
              </a:rPr>
              <a:t> Острога» (</a:t>
            </a:r>
            <a:r>
              <a:rPr lang="ru-RU" sz="1300" dirty="0" err="1">
                <a:latin typeface="Georgia" panose="02040502050405020303" pitchFamily="18" charset="0"/>
              </a:rPr>
              <a:t>обидві</a:t>
            </a:r>
            <a:r>
              <a:rPr lang="ru-RU" sz="1300" dirty="0">
                <a:latin typeface="Georgia" panose="02040502050405020303" pitchFamily="18" charset="0"/>
              </a:rPr>
              <a:t> — 1938). 1 лис­топада 1939 у м. Кросно </a:t>
            </a:r>
            <a:r>
              <a:rPr lang="ru-RU" sz="1300" dirty="0" err="1">
                <a:latin typeface="Georgia" panose="02040502050405020303" pitchFamily="18" charset="0"/>
              </a:rPr>
              <a:t>Польща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заарештований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ґестапо</a:t>
            </a:r>
            <a:r>
              <a:rPr lang="ru-RU" sz="1300" dirty="0">
                <a:latin typeface="Georgia" panose="02040502050405020303" pitchFamily="18" charset="0"/>
              </a:rPr>
              <a:t> за </a:t>
            </a:r>
            <a:r>
              <a:rPr lang="ru-RU" sz="1300" dirty="0" err="1">
                <a:latin typeface="Georgia" panose="02040502050405020303" pitchFamily="18" charset="0"/>
              </a:rPr>
              <a:t>допомогу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цивільному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населенню</a:t>
            </a:r>
            <a:r>
              <a:rPr lang="ru-RU" sz="1300" dirty="0">
                <a:latin typeface="Georgia" panose="02040502050405020303" pitchFamily="18" charset="0"/>
              </a:rPr>
              <a:t> У </a:t>
            </a:r>
            <a:r>
              <a:rPr lang="ru-RU" sz="1300" dirty="0" err="1">
                <a:latin typeface="Georgia" panose="02040502050405020303" pitchFamily="18" charset="0"/>
              </a:rPr>
              <a:t>червні</a:t>
            </a:r>
            <a:r>
              <a:rPr lang="ru-RU" sz="1300" dirty="0">
                <a:latin typeface="Georgia" panose="02040502050405020303" pitchFamily="18" charset="0"/>
              </a:rPr>
              <a:t> 1940 </a:t>
            </a:r>
            <a:r>
              <a:rPr lang="ru-RU" sz="1300" dirty="0" err="1">
                <a:latin typeface="Georgia" panose="02040502050405020303" pitchFamily="18" charset="0"/>
              </a:rPr>
              <a:t>ви­­їхав</a:t>
            </a:r>
            <a:r>
              <a:rPr lang="ru-RU" sz="1300" dirty="0">
                <a:latin typeface="Georgia" panose="02040502050405020303" pitchFamily="18" charset="0"/>
              </a:rPr>
              <a:t> до </a:t>
            </a:r>
            <a:r>
              <a:rPr lang="ru-RU" sz="1300" dirty="0" err="1">
                <a:latin typeface="Georgia" panose="02040502050405020303" pitchFamily="18" charset="0"/>
              </a:rPr>
              <a:t>Німеччини</a:t>
            </a:r>
            <a:r>
              <a:rPr lang="ru-RU" sz="1300" dirty="0">
                <a:latin typeface="Georgia" panose="02040502050405020303" pitchFamily="18" charset="0"/>
              </a:rPr>
              <a:t>, </a:t>
            </a:r>
            <a:r>
              <a:rPr lang="ru-RU" sz="1300" dirty="0" err="1">
                <a:latin typeface="Georgia" panose="02040502050405020303" pitchFamily="18" charset="0"/>
              </a:rPr>
              <a:t>згодом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працював</a:t>
            </a:r>
            <a:r>
              <a:rPr lang="ru-RU" sz="1300" dirty="0">
                <a:latin typeface="Georgia" panose="02040502050405020303" pitchFamily="18" charset="0"/>
              </a:rPr>
              <a:t> в </a:t>
            </a:r>
            <a:r>
              <a:rPr lang="ru-RU" sz="1300" dirty="0" err="1">
                <a:latin typeface="Georgia" panose="02040502050405020303" pitchFamily="18" charset="0"/>
              </a:rPr>
              <a:t>українській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книгарні</a:t>
            </a:r>
            <a:r>
              <a:rPr lang="ru-RU" sz="1300" dirty="0">
                <a:latin typeface="Georgia" panose="02040502050405020303" pitchFamily="18" charset="0"/>
              </a:rPr>
              <a:t> Т. </a:t>
            </a:r>
            <a:r>
              <a:rPr lang="ru-RU" sz="1300" dirty="0" err="1">
                <a:latin typeface="Georgia" panose="02040502050405020303" pitchFamily="18" charset="0"/>
              </a:rPr>
              <a:t>Савули</a:t>
            </a:r>
            <a:r>
              <a:rPr lang="ru-RU" sz="1300" dirty="0">
                <a:latin typeface="Georgia" panose="02040502050405020303" pitchFamily="18" charset="0"/>
              </a:rPr>
              <a:t> у </a:t>
            </a:r>
            <a:r>
              <a:rPr lang="ru-RU" sz="1300" dirty="0" err="1">
                <a:latin typeface="Georgia" panose="02040502050405020303" pitchFamily="18" charset="0"/>
              </a:rPr>
              <a:t>Відні</a:t>
            </a:r>
            <a:r>
              <a:rPr lang="ru-RU" sz="1300" dirty="0">
                <a:latin typeface="Georgia" panose="02040502050405020303" pitchFamily="18" charset="0"/>
              </a:rPr>
              <a:t>, </a:t>
            </a:r>
            <a:r>
              <a:rPr lang="ru-RU" sz="1300" dirty="0" err="1">
                <a:latin typeface="Georgia" panose="02040502050405020303" pitchFamily="18" charset="0"/>
              </a:rPr>
              <a:t>від</a:t>
            </a:r>
            <a:r>
              <a:rPr lang="ru-RU" sz="1300" dirty="0">
                <a:latin typeface="Georgia" panose="02040502050405020303" pitchFamily="18" charset="0"/>
              </a:rPr>
              <a:t> червня 1941 — </a:t>
            </a:r>
            <a:r>
              <a:rPr lang="ru-RU" sz="1300" dirty="0" err="1">
                <a:latin typeface="Georgia" panose="02040502050405020303" pitchFamily="18" charset="0"/>
              </a:rPr>
              <a:t>перекладач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інформ</a:t>
            </a:r>
            <a:r>
              <a:rPr lang="ru-RU" sz="1300" dirty="0">
                <a:latin typeface="Georgia" panose="02040502050405020303" pitchFamily="18" charset="0"/>
              </a:rPr>
              <a:t>. агентства та </a:t>
            </a:r>
            <a:r>
              <a:rPr lang="ru-RU" sz="1300" dirty="0" err="1">
                <a:latin typeface="Georgia" panose="02040502050405020303" pitchFamily="18" charset="0"/>
              </a:rPr>
              <a:t>кор</a:t>
            </a:r>
            <a:r>
              <a:rPr lang="ru-RU" sz="1300" dirty="0">
                <a:latin typeface="Georgia" panose="02040502050405020303" pitchFamily="18" charset="0"/>
              </a:rPr>
              <a:t>. г. «</a:t>
            </a:r>
            <a:r>
              <a:rPr lang="ru-RU" sz="1300" dirty="0" err="1">
                <a:latin typeface="Georgia" panose="02040502050405020303" pitchFamily="18" charset="0"/>
              </a:rPr>
              <a:t>Краківські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вісті</a:t>
            </a:r>
            <a:r>
              <a:rPr lang="ru-RU" sz="1300" dirty="0">
                <a:latin typeface="Georgia" panose="02040502050405020303" pitchFamily="18" charset="0"/>
              </a:rPr>
              <a:t>». </a:t>
            </a:r>
            <a:r>
              <a:rPr lang="ru-RU" sz="1300" dirty="0" err="1">
                <a:latin typeface="Georgia" panose="02040502050405020303" pitchFamily="18" charset="0"/>
              </a:rPr>
              <a:t>Видав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повість</a:t>
            </a:r>
            <a:r>
              <a:rPr lang="ru-RU" sz="1300" dirty="0">
                <a:latin typeface="Georgia" panose="02040502050405020303" pitchFamily="18" charset="0"/>
              </a:rPr>
              <a:t> «Три </a:t>
            </a:r>
            <a:r>
              <a:rPr lang="ru-RU" sz="1300" dirty="0" err="1">
                <a:latin typeface="Georgia" panose="02040502050405020303" pitchFamily="18" charset="0"/>
              </a:rPr>
              <a:t>королі</a:t>
            </a:r>
            <a:r>
              <a:rPr lang="ru-RU" sz="1300" dirty="0">
                <a:latin typeface="Georgia" panose="02040502050405020303" pitchFamily="18" charset="0"/>
              </a:rPr>
              <a:t> і дама» (у </a:t>
            </a:r>
            <a:r>
              <a:rPr lang="ru-RU" sz="1300" dirty="0" err="1">
                <a:latin typeface="Georgia" panose="02040502050405020303" pitchFamily="18" charset="0"/>
              </a:rPr>
              <a:t>серії</a:t>
            </a:r>
            <a:r>
              <a:rPr lang="ru-RU" sz="1300" dirty="0">
                <a:latin typeface="Georgia" panose="02040502050405020303" pitchFamily="18" charset="0"/>
              </a:rPr>
              <a:t> ж. «</a:t>
            </a:r>
            <a:r>
              <a:rPr lang="ru-RU" sz="1300" dirty="0" err="1">
                <a:latin typeface="Georgia" panose="02040502050405020303" pitchFamily="18" charset="0"/>
              </a:rPr>
              <a:t>Вечірня</a:t>
            </a:r>
            <a:r>
              <a:rPr lang="ru-RU" sz="1300" dirty="0">
                <a:latin typeface="Georgia" panose="02040502050405020303" pitchFamily="18" charset="0"/>
              </a:rPr>
              <a:t> година», </a:t>
            </a:r>
            <a:r>
              <a:rPr lang="ru-RU" sz="1300" dirty="0" err="1">
                <a:latin typeface="Georgia" panose="02040502050405020303" pitchFamily="18" charset="0"/>
              </a:rPr>
              <a:t>Краків</a:t>
            </a:r>
            <a:r>
              <a:rPr lang="ru-RU" sz="1300" dirty="0">
                <a:latin typeface="Georgia" panose="02040502050405020303" pitchFamily="18" charset="0"/>
              </a:rPr>
              <a:t>, 1943, число 6; </a:t>
            </a:r>
            <a:r>
              <a:rPr lang="ru-RU" sz="1300" dirty="0" err="1">
                <a:latin typeface="Georgia" panose="02040502050405020303" pitchFamily="18" charset="0"/>
              </a:rPr>
              <a:t>перевид</a:t>
            </a:r>
            <a:r>
              <a:rPr lang="ru-RU" sz="1300" dirty="0">
                <a:latin typeface="Georgia" panose="02040502050405020303" pitchFamily="18" charset="0"/>
              </a:rPr>
              <a:t>. — Л., 2007) — про </a:t>
            </a:r>
            <a:r>
              <a:rPr lang="ru-RU" sz="1300" dirty="0" err="1">
                <a:latin typeface="Georgia" panose="02040502050405020303" pitchFamily="18" charset="0"/>
              </a:rPr>
              <a:t>життя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українців</a:t>
            </a:r>
            <a:r>
              <a:rPr lang="ru-RU" sz="1300" dirty="0">
                <a:latin typeface="Georgia" panose="02040502050405020303" pitchFamily="18" charset="0"/>
              </a:rPr>
              <a:t> у </a:t>
            </a:r>
            <a:r>
              <a:rPr lang="ru-RU" sz="1300" dirty="0" err="1">
                <a:latin typeface="Georgia" panose="02040502050405020303" pitchFamily="18" charset="0"/>
              </a:rPr>
              <a:t>румун</a:t>
            </a:r>
            <a:r>
              <a:rPr lang="ru-RU" sz="1300" dirty="0">
                <a:latin typeface="Georgia" panose="02040502050405020303" pitchFamily="18" charset="0"/>
              </a:rPr>
              <a:t>. м-ку. </a:t>
            </a:r>
            <a:r>
              <a:rPr lang="ru-RU" sz="1300" dirty="0" err="1">
                <a:latin typeface="Georgia" panose="02040502050405020303" pitchFamily="18" charset="0"/>
              </a:rPr>
              <a:t>Після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війни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перебував</a:t>
            </a:r>
            <a:r>
              <a:rPr lang="ru-RU" sz="1300" dirty="0">
                <a:latin typeface="Georgia" panose="02040502050405020303" pitchFamily="18" charset="0"/>
              </a:rPr>
              <a:t> у </a:t>
            </a:r>
            <a:r>
              <a:rPr lang="ru-RU" sz="1300" dirty="0" err="1">
                <a:latin typeface="Georgia" panose="02040502050405020303" pitchFamily="18" charset="0"/>
              </a:rPr>
              <a:t>таборі</a:t>
            </a:r>
            <a:r>
              <a:rPr lang="ru-RU" sz="1300" dirty="0">
                <a:latin typeface="Georgia" panose="02040502050405020303" pitchFamily="18" charset="0"/>
              </a:rPr>
              <a:t> для </a:t>
            </a:r>
            <a:r>
              <a:rPr lang="ru-RU" sz="1300" dirty="0" err="1">
                <a:latin typeface="Georgia" panose="02040502050405020303" pitchFamily="18" charset="0"/>
              </a:rPr>
              <a:t>переміщ</a:t>
            </a:r>
            <a:r>
              <a:rPr lang="ru-RU" sz="1300" dirty="0">
                <a:latin typeface="Georgia" panose="02040502050405020303" pitchFamily="18" charset="0"/>
              </a:rPr>
              <a:t>. </a:t>
            </a:r>
            <a:r>
              <a:rPr lang="ru-RU" sz="1300" dirty="0" err="1">
                <a:latin typeface="Georgia" panose="02040502050405020303" pitchFamily="18" charset="0"/>
              </a:rPr>
              <a:t>осіб</a:t>
            </a:r>
            <a:r>
              <a:rPr lang="ru-RU" sz="1300" dirty="0">
                <a:latin typeface="Georgia" panose="02040502050405020303" pitchFamily="18" charset="0"/>
              </a:rPr>
              <a:t> м. </a:t>
            </a:r>
            <a:r>
              <a:rPr lang="ru-RU" sz="1300" dirty="0" err="1">
                <a:latin typeface="Georgia" panose="02040502050405020303" pitchFamily="18" charset="0"/>
              </a:rPr>
              <a:t>Маннгайм</a:t>
            </a:r>
            <a:r>
              <a:rPr lang="ru-RU" sz="1300" dirty="0">
                <a:latin typeface="Georgia" panose="02040502050405020303" pitchFamily="18" charset="0"/>
              </a:rPr>
              <a:t>, </a:t>
            </a:r>
            <a:r>
              <a:rPr lang="ru-RU" sz="1300" dirty="0" err="1">
                <a:latin typeface="Georgia" panose="02040502050405020303" pitchFamily="18" charset="0"/>
              </a:rPr>
              <a:t>співпрацював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із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часописом</a:t>
            </a:r>
            <a:r>
              <a:rPr lang="ru-RU" sz="1300" dirty="0">
                <a:latin typeface="Georgia" panose="02040502050405020303" pitchFamily="18" charset="0"/>
              </a:rPr>
              <a:t> «</a:t>
            </a:r>
            <a:r>
              <a:rPr lang="ru-RU" sz="1300" dirty="0" err="1">
                <a:latin typeface="Georgia" panose="02040502050405020303" pitchFamily="18" charset="0"/>
              </a:rPr>
              <a:t>Неділя</a:t>
            </a:r>
            <a:r>
              <a:rPr lang="ru-RU" sz="1300" dirty="0">
                <a:latin typeface="Georgia" panose="02040502050405020303" pitchFamily="18" charset="0"/>
              </a:rPr>
              <a:t>» (м. </a:t>
            </a:r>
            <a:r>
              <a:rPr lang="ru-RU" sz="1300" dirty="0" err="1">
                <a:latin typeface="Georgia" panose="02040502050405020303" pitchFamily="18" charset="0"/>
              </a:rPr>
              <a:t>Ашаф­фенбурґ</a:t>
            </a:r>
            <a:r>
              <a:rPr lang="ru-RU" sz="1300" dirty="0">
                <a:latin typeface="Georgia" panose="02040502050405020303" pitchFamily="18" charset="0"/>
              </a:rPr>
              <a:t>; </a:t>
            </a:r>
            <a:r>
              <a:rPr lang="ru-RU" sz="1300" dirty="0" err="1">
                <a:latin typeface="Georgia" panose="02040502050405020303" pitchFamily="18" charset="0"/>
              </a:rPr>
              <a:t>обидва</a:t>
            </a:r>
            <a:r>
              <a:rPr lang="ru-RU" sz="1300" dirty="0">
                <a:latin typeface="Georgia" panose="02040502050405020303" pitchFamily="18" charset="0"/>
              </a:rPr>
              <a:t> — </a:t>
            </a:r>
            <a:r>
              <a:rPr lang="ru-RU" sz="1300" dirty="0" err="1">
                <a:latin typeface="Georgia" panose="02040502050405020303" pitchFamily="18" charset="0"/>
              </a:rPr>
              <a:t>Німеччина</a:t>
            </a:r>
            <a:r>
              <a:rPr lang="ru-RU" sz="1300" dirty="0">
                <a:latin typeface="Georgia" panose="02040502050405020303" pitchFamily="18" charset="0"/>
              </a:rPr>
              <a:t>). </a:t>
            </a:r>
            <a:r>
              <a:rPr lang="ru-RU" sz="1300" dirty="0" err="1">
                <a:latin typeface="Georgia" panose="02040502050405020303" pitchFamily="18" charset="0"/>
              </a:rPr>
              <a:t>Від</a:t>
            </a:r>
            <a:r>
              <a:rPr lang="ru-RU" sz="1300" dirty="0">
                <a:latin typeface="Georgia" panose="02040502050405020303" pitchFamily="18" charset="0"/>
              </a:rPr>
              <a:t> 1951 — у Торонто, де брав </a:t>
            </a:r>
            <a:r>
              <a:rPr lang="ru-RU" sz="1300" dirty="0" err="1">
                <a:latin typeface="Georgia" panose="02040502050405020303" pitchFamily="18" charset="0"/>
              </a:rPr>
              <a:t>активну</a:t>
            </a:r>
            <a:r>
              <a:rPr lang="ru-RU" sz="1300" dirty="0">
                <a:latin typeface="Georgia" panose="02040502050405020303" pitchFamily="18" charset="0"/>
              </a:rPr>
              <a:t> участь у </a:t>
            </a:r>
            <a:r>
              <a:rPr lang="ru-RU" sz="1300" dirty="0" err="1">
                <a:latin typeface="Georgia" panose="02040502050405020303" pitchFamily="18" charset="0"/>
              </a:rPr>
              <a:t>становленні</a:t>
            </a:r>
            <a:r>
              <a:rPr lang="ru-RU" sz="1300" dirty="0">
                <a:latin typeface="Georgia" panose="02040502050405020303" pitchFamily="18" charset="0"/>
              </a:rPr>
              <a:t> укр. </a:t>
            </a:r>
            <a:r>
              <a:rPr lang="ru-RU" sz="1300" dirty="0" err="1">
                <a:latin typeface="Georgia" panose="02040502050405020303" pitchFamily="18" charset="0"/>
              </a:rPr>
              <a:t>діаспор</a:t>
            </a:r>
            <a:r>
              <a:rPr lang="ru-RU" sz="1300" dirty="0">
                <a:latin typeface="Georgia" panose="02040502050405020303" pitchFamily="18" charset="0"/>
              </a:rPr>
              <a:t>. </a:t>
            </a:r>
            <a:r>
              <a:rPr lang="ru-RU" sz="1300" dirty="0" err="1">
                <a:latin typeface="Georgia" panose="02040502050405020303" pitchFamily="18" charset="0"/>
              </a:rPr>
              <a:t>преси</a:t>
            </a:r>
            <a:r>
              <a:rPr lang="ru-RU" sz="1300" dirty="0">
                <a:latin typeface="Georgia" panose="02040502050405020303" pitchFamily="18" charset="0"/>
              </a:rPr>
              <a:t>: </a:t>
            </a:r>
            <a:r>
              <a:rPr lang="ru-RU" sz="1300" dirty="0" err="1">
                <a:latin typeface="Georgia" panose="02040502050405020303" pitchFamily="18" charset="0"/>
              </a:rPr>
              <a:t>співвласник</a:t>
            </a:r>
            <a:r>
              <a:rPr lang="ru-RU" sz="1300" dirty="0">
                <a:latin typeface="Georgia" panose="02040502050405020303" pitchFamily="18" charset="0"/>
              </a:rPr>
              <a:t> і ред. </a:t>
            </a:r>
            <a:r>
              <a:rPr lang="ru-RU" sz="1300" dirty="0" err="1">
                <a:latin typeface="Georgia" panose="02040502050405020303" pitchFamily="18" charset="0"/>
              </a:rPr>
              <a:t>газети</a:t>
            </a:r>
            <a:r>
              <a:rPr lang="ru-RU" sz="1300" dirty="0">
                <a:latin typeface="Georgia" panose="02040502050405020303" pitchFamily="18" charset="0"/>
              </a:rPr>
              <a:t> «</a:t>
            </a:r>
            <a:r>
              <a:rPr lang="ru-RU" sz="1300" dirty="0" err="1">
                <a:latin typeface="Georgia" panose="02040502050405020303" pitchFamily="18" charset="0"/>
              </a:rPr>
              <a:t>Український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робітник</a:t>
            </a:r>
            <a:r>
              <a:rPr lang="ru-RU" sz="1300" dirty="0">
                <a:latin typeface="Georgia" panose="02040502050405020303" pitchFamily="18" charset="0"/>
              </a:rPr>
              <a:t>» (1954–56), </a:t>
            </a:r>
            <a:r>
              <a:rPr lang="ru-RU" sz="1300" dirty="0" err="1">
                <a:latin typeface="Georgia" panose="02040502050405020303" pitchFamily="18" charset="0"/>
              </a:rPr>
              <a:t>фундатор</a:t>
            </a:r>
            <a:r>
              <a:rPr lang="ru-RU" sz="1300" dirty="0">
                <a:latin typeface="Georgia" panose="02040502050405020303" pitchFamily="18" charset="0"/>
              </a:rPr>
              <a:t> і гол. редактор </a:t>
            </a:r>
            <a:r>
              <a:rPr lang="ru-RU" sz="1300" dirty="0" err="1">
                <a:latin typeface="Georgia" panose="02040502050405020303" pitchFamily="18" charset="0"/>
              </a:rPr>
              <a:t>газети</a:t>
            </a:r>
            <a:r>
              <a:rPr lang="ru-RU" sz="1300" dirty="0">
                <a:latin typeface="Georgia" panose="02040502050405020303" pitchFamily="18" charset="0"/>
              </a:rPr>
              <a:t> «</a:t>
            </a:r>
            <a:r>
              <a:rPr lang="ru-RU" sz="1300" dirty="0" err="1">
                <a:latin typeface="Georgia" panose="02040502050405020303" pitchFamily="18" charset="0"/>
              </a:rPr>
              <a:t>Вільне</a:t>
            </a:r>
            <a:r>
              <a:rPr lang="ru-RU" sz="1300" dirty="0">
                <a:latin typeface="Georgia" panose="02040502050405020303" pitchFamily="18" charset="0"/>
              </a:rPr>
              <a:t> слово» (1956–59). </a:t>
            </a:r>
            <a:r>
              <a:rPr lang="ru-RU" sz="1300" dirty="0" err="1">
                <a:latin typeface="Georgia" panose="02040502050405020303" pitchFamily="18" charset="0"/>
              </a:rPr>
              <a:t>Від</a:t>
            </a:r>
            <a:r>
              <a:rPr lang="ru-RU" sz="1300" dirty="0">
                <a:latin typeface="Georgia" panose="02040502050405020303" pitchFamily="18" charset="0"/>
              </a:rPr>
              <a:t> 1960 — у </a:t>
            </a:r>
            <a:r>
              <a:rPr lang="ru-RU" sz="1300" dirty="0" err="1">
                <a:latin typeface="Georgia" panose="02040502050405020303" pitchFamily="18" charset="0"/>
              </a:rPr>
              <a:t>Вінніпезі</a:t>
            </a:r>
            <a:r>
              <a:rPr lang="ru-RU" sz="1300" dirty="0">
                <a:latin typeface="Georgia" panose="02040502050405020303" pitchFamily="18" charset="0"/>
              </a:rPr>
              <a:t>: гол. ред. </a:t>
            </a:r>
            <a:r>
              <a:rPr lang="ru-RU" sz="1300" dirty="0" err="1">
                <a:latin typeface="Georgia" panose="02040502050405020303" pitchFamily="18" charset="0"/>
              </a:rPr>
              <a:t>газети</a:t>
            </a:r>
            <a:r>
              <a:rPr lang="ru-RU" sz="1300" dirty="0">
                <a:latin typeface="Georgia" panose="02040502050405020303" pitchFamily="18" charset="0"/>
              </a:rPr>
              <a:t> «</a:t>
            </a:r>
            <a:r>
              <a:rPr lang="ru-RU" sz="1300" dirty="0" err="1">
                <a:latin typeface="Georgia" panose="02040502050405020303" pitchFamily="18" charset="0"/>
              </a:rPr>
              <a:t>Новий</a:t>
            </a:r>
            <a:r>
              <a:rPr lang="ru-RU" sz="1300" dirty="0">
                <a:latin typeface="Georgia" panose="02040502050405020303" pitchFamily="18" charset="0"/>
              </a:rPr>
              <a:t> шлях» (1960–62), </a:t>
            </a:r>
            <a:r>
              <a:rPr lang="ru-RU" sz="1300" dirty="0" err="1">
                <a:latin typeface="Georgia" panose="02040502050405020303" pitchFamily="18" charset="0"/>
              </a:rPr>
              <a:t>співред</a:t>
            </a:r>
            <a:r>
              <a:rPr lang="ru-RU" sz="1300" dirty="0">
                <a:latin typeface="Georgia" panose="02040502050405020303" pitchFamily="18" charset="0"/>
              </a:rPr>
              <a:t>. г. «</a:t>
            </a:r>
            <a:r>
              <a:rPr lang="ru-RU" sz="1300" dirty="0" err="1">
                <a:latin typeface="Georgia" panose="02040502050405020303" pitchFamily="18" charset="0"/>
              </a:rPr>
              <a:t>Поступ</a:t>
            </a:r>
            <a:r>
              <a:rPr lang="ru-RU" sz="1300" dirty="0">
                <a:latin typeface="Georgia" panose="02040502050405020303" pitchFamily="18" charset="0"/>
              </a:rPr>
              <a:t>» (1962–70). </a:t>
            </a:r>
            <a:r>
              <a:rPr lang="ru-RU" sz="1300" dirty="0" err="1">
                <a:latin typeface="Georgia" panose="02040502050405020303" pitchFamily="18" charset="0"/>
              </a:rPr>
              <a:t>Організував</a:t>
            </a:r>
            <a:r>
              <a:rPr lang="ru-RU" sz="1300" dirty="0">
                <a:latin typeface="Georgia" panose="02040502050405020303" pitchFamily="18" charset="0"/>
              </a:rPr>
              <a:t> 1-й </a:t>
            </a:r>
            <a:r>
              <a:rPr lang="ru-RU" sz="1300" dirty="0" err="1">
                <a:latin typeface="Georgia" panose="02040502050405020303" pitchFamily="18" charset="0"/>
              </a:rPr>
              <a:t>З’їзд</a:t>
            </a:r>
            <a:r>
              <a:rPr lang="ru-RU" sz="1300" dirty="0">
                <a:latin typeface="Georgia" panose="02040502050405020303" pitchFamily="18" charset="0"/>
              </a:rPr>
              <a:t> укр. </a:t>
            </a:r>
            <a:r>
              <a:rPr lang="ru-RU" sz="1300" dirty="0" err="1">
                <a:latin typeface="Georgia" panose="02040502050405020303" pitchFamily="18" charset="0"/>
              </a:rPr>
              <a:t>митців</a:t>
            </a:r>
            <a:r>
              <a:rPr lang="ru-RU" sz="1300" dirty="0">
                <a:latin typeface="Georgia" panose="02040502050405020303" pitchFamily="18" charset="0"/>
              </a:rPr>
              <a:t> Америки й </a:t>
            </a:r>
            <a:r>
              <a:rPr lang="ru-RU" sz="1300" dirty="0" err="1">
                <a:latin typeface="Georgia" panose="02040502050405020303" pitchFamily="18" charset="0"/>
              </a:rPr>
              <a:t>Канади</a:t>
            </a:r>
            <a:r>
              <a:rPr lang="ru-RU" sz="1300" dirty="0">
                <a:latin typeface="Georgia" panose="02040502050405020303" pitchFamily="18" charset="0"/>
              </a:rPr>
              <a:t> (Торонто, 1954); </a:t>
            </a:r>
            <a:r>
              <a:rPr lang="ru-RU" sz="1300" dirty="0" err="1">
                <a:latin typeface="Georgia" panose="02040502050405020303" pitchFamily="18" charset="0"/>
              </a:rPr>
              <a:t>очолював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Літературно-мистецькі</a:t>
            </a:r>
            <a:r>
              <a:rPr lang="ru-RU" sz="1300" dirty="0">
                <a:latin typeface="Georgia" panose="02040502050405020303" pitchFamily="18" charset="0"/>
              </a:rPr>
              <a:t> клуби у Торонто (1954–56) і </a:t>
            </a:r>
            <a:r>
              <a:rPr lang="ru-RU" sz="1300" dirty="0" err="1">
                <a:latin typeface="Georgia" panose="02040502050405020303" pitchFamily="18" charset="0"/>
              </a:rPr>
              <a:t>Вінніпезі</a:t>
            </a:r>
            <a:r>
              <a:rPr lang="ru-RU" sz="1300" dirty="0">
                <a:latin typeface="Georgia" panose="02040502050405020303" pitchFamily="18" charset="0"/>
              </a:rPr>
              <a:t> (1962–73), </a:t>
            </a:r>
            <a:r>
              <a:rPr lang="ru-RU" sz="1300" dirty="0" err="1">
                <a:latin typeface="Georgia" panose="02040502050405020303" pitchFamily="18" charset="0"/>
              </a:rPr>
              <a:t>співзасновник</a:t>
            </a:r>
            <a:r>
              <a:rPr lang="ru-RU" sz="1300" dirty="0">
                <a:latin typeface="Georgia" panose="02040502050405020303" pitchFamily="18" charset="0"/>
              </a:rPr>
              <a:t> та голо­ва </a:t>
            </a:r>
            <a:r>
              <a:rPr lang="ru-RU" sz="1300" dirty="0" err="1">
                <a:latin typeface="Georgia" panose="02040502050405020303" pitchFamily="18" charset="0"/>
              </a:rPr>
              <a:t>Спілки</a:t>
            </a:r>
            <a:r>
              <a:rPr lang="ru-RU" sz="1300" dirty="0">
                <a:latin typeface="Georgia" panose="02040502050405020303" pitchFamily="18" charset="0"/>
              </a:rPr>
              <a:t> укр. </a:t>
            </a:r>
            <a:r>
              <a:rPr lang="ru-RU" sz="1300" dirty="0" err="1">
                <a:latin typeface="Georgia" panose="02040502050405020303" pitchFamily="18" charset="0"/>
              </a:rPr>
              <a:t>журналістів</a:t>
            </a:r>
            <a:r>
              <a:rPr lang="ru-RU" sz="1300" dirty="0">
                <a:latin typeface="Georgia" panose="02040502050405020303" pitchFamily="18" charset="0"/>
              </a:rPr>
              <a:t> (1957–67); чл. Канад. </a:t>
            </a:r>
            <a:r>
              <a:rPr lang="ru-RU" sz="1300" dirty="0" err="1">
                <a:latin typeface="Georgia" panose="02040502050405020303" pitchFamily="18" charset="0"/>
              </a:rPr>
              <a:t>прес</a:t>
            </a:r>
            <a:r>
              <a:rPr lang="ru-RU" sz="1300" dirty="0">
                <a:latin typeface="Georgia" panose="02040502050405020303" pitchFamily="18" charset="0"/>
              </a:rPr>
              <a:t>. клубу, </a:t>
            </a:r>
            <a:r>
              <a:rPr lang="ru-RU" sz="1300" dirty="0" err="1">
                <a:latin typeface="Georgia" panose="02040502050405020303" pitchFamily="18" charset="0"/>
              </a:rPr>
              <a:t>Спіл­ки</a:t>
            </a:r>
            <a:r>
              <a:rPr lang="ru-RU" sz="1300" dirty="0">
                <a:latin typeface="Georgia" panose="02040502050405020303" pitchFamily="18" charset="0"/>
              </a:rPr>
              <a:t> укр. </a:t>
            </a:r>
            <a:r>
              <a:rPr lang="ru-RU" sz="1300" dirty="0" err="1">
                <a:latin typeface="Georgia" panose="02040502050405020303" pitchFamily="18" charset="0"/>
              </a:rPr>
              <a:t>письменників</a:t>
            </a:r>
            <a:r>
              <a:rPr lang="ru-RU" sz="1300" dirty="0">
                <a:latin typeface="Georgia" panose="02040502050405020303" pitchFamily="18" charset="0"/>
              </a:rPr>
              <a:t> в </a:t>
            </a:r>
            <a:r>
              <a:rPr lang="ru-RU" sz="1300" dirty="0" err="1">
                <a:latin typeface="Georgia" panose="02040502050405020303" pitchFamily="18" charset="0"/>
              </a:rPr>
              <a:t>екзилі</a:t>
            </a:r>
            <a:r>
              <a:rPr lang="ru-RU" sz="1300" dirty="0">
                <a:latin typeface="Georgia" panose="02040502050405020303" pitchFamily="18" charset="0"/>
              </a:rPr>
              <a:t> «Слово», УВАН. </a:t>
            </a:r>
            <a:r>
              <a:rPr lang="ru-RU" sz="1300" dirty="0" err="1">
                <a:latin typeface="Georgia" panose="02040502050405020303" pitchFamily="18" charset="0"/>
              </a:rPr>
              <a:t>Співред</a:t>
            </a:r>
            <a:r>
              <a:rPr lang="ru-RU" sz="1300" dirty="0">
                <a:latin typeface="Georgia" panose="02040502050405020303" pitchFamily="18" charset="0"/>
              </a:rPr>
              <a:t>. </a:t>
            </a:r>
            <a:r>
              <a:rPr lang="ru-RU" sz="1300" dirty="0" err="1">
                <a:latin typeface="Georgia" panose="02040502050405020303" pitchFamily="18" charset="0"/>
              </a:rPr>
              <a:t>зб</a:t>
            </a:r>
            <a:r>
              <a:rPr lang="ru-RU" sz="1300" dirty="0">
                <a:latin typeface="Georgia" panose="02040502050405020303" pitchFamily="18" charset="0"/>
              </a:rPr>
              <a:t>. «</a:t>
            </a:r>
            <a:r>
              <a:rPr lang="ru-RU" sz="1300" dirty="0" err="1">
                <a:latin typeface="Georgia" panose="02040502050405020303" pitchFamily="18" charset="0"/>
              </a:rPr>
              <a:t>Ша­ш­кевичіяна</a:t>
            </a:r>
            <a:r>
              <a:rPr lang="ru-RU" sz="1300" dirty="0">
                <a:latin typeface="Georgia" panose="02040502050405020303" pitchFamily="18" charset="0"/>
              </a:rPr>
              <a:t>» (</a:t>
            </a:r>
            <a:r>
              <a:rPr lang="ru-RU" sz="1300" dirty="0" err="1">
                <a:latin typeface="Georgia" panose="02040502050405020303" pitchFamily="18" charset="0"/>
              </a:rPr>
              <a:t>Вінніпеґ</a:t>
            </a:r>
            <a:r>
              <a:rPr lang="ru-RU" sz="1300" dirty="0">
                <a:latin typeface="Georgia" panose="02040502050405020303" pitchFamily="18" charset="0"/>
              </a:rPr>
              <a:t>, 1963–88). Редактор «Книги </a:t>
            </a:r>
            <a:r>
              <a:rPr lang="ru-RU" sz="1300" dirty="0" err="1">
                <a:latin typeface="Georgia" panose="02040502050405020303" pitchFamily="18" charset="0"/>
              </a:rPr>
              <a:t>мистців</a:t>
            </a:r>
            <a:r>
              <a:rPr lang="ru-RU" sz="1300" dirty="0">
                <a:latin typeface="Georgia" panose="02040502050405020303" pitchFamily="18" charset="0"/>
              </a:rPr>
              <a:t>» (Торонто, 1954) та «</a:t>
            </a:r>
            <a:r>
              <a:rPr lang="ru-RU" sz="1300" dirty="0" err="1">
                <a:latin typeface="Georgia" panose="02040502050405020303" pitchFamily="18" charset="0"/>
              </a:rPr>
              <a:t>Споминів</a:t>
            </a:r>
            <a:r>
              <a:rPr lang="ru-RU" sz="1300" dirty="0">
                <a:latin typeface="Georgia" panose="02040502050405020303" pitchFamily="18" charset="0"/>
              </a:rPr>
              <a:t> Томи </a:t>
            </a:r>
            <a:r>
              <a:rPr lang="ru-RU" sz="1300" dirty="0" err="1">
                <a:latin typeface="Georgia" panose="02040502050405020303" pitchFamily="18" charset="0"/>
              </a:rPr>
              <a:t>Кобзея</a:t>
            </a:r>
            <a:r>
              <a:rPr lang="ru-RU" sz="1300" dirty="0">
                <a:latin typeface="Georgia" panose="02040502050405020303" pitchFamily="18" charset="0"/>
              </a:rPr>
              <a:t>» (</a:t>
            </a:r>
            <a:r>
              <a:rPr lang="ru-RU" sz="1300" dirty="0" err="1">
                <a:latin typeface="Georgia" panose="02040502050405020303" pitchFamily="18" charset="0"/>
              </a:rPr>
              <a:t>Вінніпеґ</a:t>
            </a:r>
            <a:r>
              <a:rPr lang="ru-RU" sz="1300" dirty="0">
                <a:latin typeface="Georgia" panose="02040502050405020303" pitchFamily="18" charset="0"/>
              </a:rPr>
              <a:t>, 1972, т. 1; 1974, т. 2). </a:t>
            </a:r>
            <a:r>
              <a:rPr lang="ru-RU" sz="1300" dirty="0" err="1">
                <a:latin typeface="Georgia" panose="02040502050405020303" pitchFamily="18" charset="0"/>
              </a:rPr>
              <a:t>Видав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збірку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err="1">
                <a:latin typeface="Georgia" panose="02040502050405020303" pitchFamily="18" charset="0"/>
              </a:rPr>
              <a:t>фейлетонів</a:t>
            </a:r>
            <a:r>
              <a:rPr lang="ru-RU" sz="1300" dirty="0">
                <a:latin typeface="Georgia" panose="02040502050405020303" pitchFamily="18" charset="0"/>
              </a:rPr>
              <a:t> і </a:t>
            </a:r>
            <a:r>
              <a:rPr lang="ru-RU" sz="1300" dirty="0" err="1">
                <a:latin typeface="Georgia" panose="02040502050405020303" pitchFamily="18" charset="0"/>
              </a:rPr>
              <a:t>нарисів</a:t>
            </a:r>
            <a:r>
              <a:rPr lang="ru-RU" sz="1300" dirty="0">
                <a:latin typeface="Georgia" panose="02040502050405020303" pitchFamily="18" charset="0"/>
              </a:rPr>
              <a:t> «Записки з </a:t>
            </a:r>
            <a:r>
              <a:rPr lang="ru-RU" sz="1300" dirty="0" err="1">
                <a:latin typeface="Georgia" panose="02040502050405020303" pitchFamily="18" charset="0"/>
              </a:rPr>
              <a:t>буднів</a:t>
            </a:r>
            <a:r>
              <a:rPr lang="ru-RU" sz="1300" dirty="0">
                <a:latin typeface="Georgia" panose="02040502050405020303" pitchFamily="18" charset="0"/>
              </a:rPr>
              <a:t>» (</a:t>
            </a:r>
            <a:r>
              <a:rPr lang="ru-RU" sz="1300" dirty="0" err="1">
                <a:latin typeface="Georgia" panose="02040502050405020303" pitchFamily="18" charset="0"/>
              </a:rPr>
              <a:t>Вінніпеґ</a:t>
            </a:r>
            <a:r>
              <a:rPr lang="ru-RU" sz="1300" dirty="0">
                <a:latin typeface="Georgia" panose="02040502050405020303" pitchFamily="18" charset="0"/>
              </a:rPr>
              <a:t>, 1977). </a:t>
            </a:r>
            <a:r>
              <a:rPr lang="ru-RU" sz="1300" dirty="0" err="1">
                <a:latin typeface="Georgia" panose="02040502050405020303" pitchFamily="18" charset="0"/>
              </a:rPr>
              <a:t>Шевченківська</a:t>
            </a:r>
            <a:r>
              <a:rPr lang="ru-RU" sz="1300" dirty="0">
                <a:latin typeface="Georgia" panose="02040502050405020303" pitchFamily="18" charset="0"/>
              </a:rPr>
              <a:t> медаль КУК (1974).</a:t>
            </a:r>
          </a:p>
          <a:p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2C4CE7-1D3F-42CA-8088-5200B7877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" y="834822"/>
            <a:ext cx="1724025" cy="26574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85CACB-901A-4887-ABA3-63B64B5D1A53}"/>
              </a:ext>
            </a:extLst>
          </p:cNvPr>
          <p:cNvSpPr/>
          <p:nvPr/>
        </p:nvSpPr>
        <p:spPr>
          <a:xfrm>
            <a:off x="4364894" y="188491"/>
            <a:ext cx="6069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Курдидик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Анатоль Петрович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9C1666-5CC7-49A7-BD68-47D9A7D9641E}"/>
              </a:ext>
            </a:extLst>
          </p:cNvPr>
          <p:cNvSpPr/>
          <p:nvPr/>
        </p:nvSpPr>
        <p:spPr>
          <a:xfrm>
            <a:off x="204186" y="355811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24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липня - 1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Анатоля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Курдидика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(1905-2001)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8E766A-B50C-493E-A923-FDDBAB211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47" y="4881555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B25092-98B9-4A7A-B9C1-BCAF666EB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5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5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C85149-2029-4D17-83EF-DE1ADEAF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56A8E7-F03F-4267-99F5-DD401A785E6D}"/>
              </a:ext>
            </a:extLst>
          </p:cNvPr>
          <p:cNvSpPr/>
          <p:nvPr/>
        </p:nvSpPr>
        <p:spPr>
          <a:xfrm>
            <a:off x="3329126" y="1293687"/>
            <a:ext cx="87089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Georgia" panose="02040502050405020303" pitchFamily="18" charset="0"/>
              </a:rPr>
              <a:t>ГЕРАСИМЕНКО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Володимир</a:t>
            </a:r>
            <a:r>
              <a:rPr lang="ru-RU" dirty="0">
                <a:latin typeface="Georgia" panose="02040502050405020303" pitchFamily="18" charset="0"/>
              </a:rPr>
              <a:t> Якович (15(27). 07. 1895, </a:t>
            </a:r>
            <a:r>
              <a:rPr lang="ru-RU" dirty="0" err="1">
                <a:latin typeface="Georgia" panose="02040502050405020303" pitchFamily="18" charset="0"/>
              </a:rPr>
              <a:t>містечко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Вовковинц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Летичівського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повіту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Подільської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губернії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нині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смт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Деражнянського</a:t>
            </a:r>
            <a:r>
              <a:rPr lang="ru-RU" dirty="0">
                <a:latin typeface="Georgia" panose="02040502050405020303" pitchFamily="18" charset="0"/>
              </a:rPr>
              <a:t> р-ну </a:t>
            </a:r>
            <a:r>
              <a:rPr lang="ru-RU" dirty="0" err="1">
                <a:latin typeface="Georgia" panose="02040502050405020303" pitchFamily="18" charset="0"/>
              </a:rPr>
              <a:t>Хмельницької</a:t>
            </a:r>
            <a:r>
              <a:rPr lang="ru-RU" dirty="0">
                <a:latin typeface="Georgia" panose="02040502050405020303" pitchFamily="18" charset="0"/>
              </a:rPr>
              <a:t> обл. — 26. 09. 1984, </a:t>
            </a:r>
            <a:r>
              <a:rPr lang="ru-RU" dirty="0" err="1">
                <a:latin typeface="Georgia" panose="02040502050405020303" pitchFamily="18" charset="0"/>
              </a:rPr>
              <a:t>Київ</a:t>
            </a:r>
            <a:r>
              <a:rPr lang="ru-RU" dirty="0">
                <a:latin typeface="Georgia" panose="02040502050405020303" pitchFamily="18" charset="0"/>
              </a:rPr>
              <a:t>) — л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ru-RU" dirty="0" err="1">
                <a:latin typeface="Georgia" panose="02040502050405020303" pitchFamily="18" charset="0"/>
              </a:rPr>
              <a:t>тературознавець</a:t>
            </a:r>
            <a:r>
              <a:rPr lang="ru-RU" dirty="0">
                <a:latin typeface="Georgia" panose="02040502050405020303" pitchFamily="18" charset="0"/>
              </a:rPr>
              <a:t>. Доктор ф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ru-RU" dirty="0" err="1">
                <a:latin typeface="Georgia" panose="02040502050405020303" pitchFamily="18" charset="0"/>
              </a:rPr>
              <a:t>лологічних</a:t>
            </a:r>
            <a:r>
              <a:rPr lang="ru-RU" dirty="0">
                <a:latin typeface="Georgia" panose="02040502050405020303" pitchFamily="18" charset="0"/>
              </a:rPr>
              <a:t> наук (1961). Зак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ru-RU" dirty="0" err="1">
                <a:latin typeface="Georgia" panose="02040502050405020303" pitchFamily="18" charset="0"/>
              </a:rPr>
              <a:t>нчив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Миколаївський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учительський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інститут</a:t>
            </a:r>
            <a:r>
              <a:rPr lang="ru-RU" dirty="0">
                <a:latin typeface="Georgia" panose="02040502050405020303" pitchFamily="18" charset="0"/>
              </a:rPr>
              <a:t> (1917), </a:t>
            </a:r>
            <a:r>
              <a:rPr lang="ru-RU" dirty="0" err="1">
                <a:latin typeface="Georgia" panose="02040502050405020303" pitchFamily="18" charset="0"/>
              </a:rPr>
              <a:t>Кам’янець</a:t>
            </a:r>
            <a:r>
              <a:rPr lang="ru-RU" dirty="0">
                <a:latin typeface="Georgia" panose="02040502050405020303" pitchFamily="18" charset="0"/>
              </a:rPr>
              <a:t>-Под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ru-RU" dirty="0" err="1">
                <a:latin typeface="Georgia" panose="02040502050405020303" pitchFamily="18" charset="0"/>
              </a:rPr>
              <a:t>льський</a:t>
            </a:r>
            <a:r>
              <a:rPr lang="ru-RU" dirty="0">
                <a:latin typeface="Georgia" panose="02040502050405020303" pitchFamily="18" charset="0"/>
              </a:rPr>
              <a:t> ІНО (1922). </a:t>
            </a:r>
            <a:r>
              <a:rPr lang="ru-RU" dirty="0" err="1">
                <a:latin typeface="Georgia" panose="02040502050405020303" pitchFamily="18" charset="0"/>
              </a:rPr>
              <a:t>Працював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викладачем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ВНЗах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Миколаєва</a:t>
            </a:r>
            <a:r>
              <a:rPr lang="ru-RU" dirty="0">
                <a:latin typeface="Georgia" panose="02040502050405020303" pitchFamily="18" charset="0"/>
              </a:rPr>
              <a:t> (1918), </a:t>
            </a:r>
            <a:r>
              <a:rPr lang="ru-RU" dirty="0" err="1">
                <a:latin typeface="Georgia" panose="02040502050405020303" pitchFamily="18" charset="0"/>
              </a:rPr>
              <a:t>Кам’янця-Подільського</a:t>
            </a:r>
            <a:r>
              <a:rPr lang="ru-RU" dirty="0">
                <a:latin typeface="Georgia" panose="02040502050405020303" pitchFamily="18" charset="0"/>
              </a:rPr>
              <a:t> (1919–24), </a:t>
            </a:r>
            <a:r>
              <a:rPr lang="ru-RU" dirty="0" err="1">
                <a:latin typeface="Georgia" panose="02040502050405020303" pitchFamily="18" charset="0"/>
              </a:rPr>
              <a:t>Одеси</a:t>
            </a:r>
            <a:r>
              <a:rPr lang="ru-RU" dirty="0">
                <a:latin typeface="Georgia" panose="02040502050405020303" pitchFamily="18" charset="0"/>
              </a:rPr>
              <a:t> (1924– 30). У 1931 </a:t>
            </a:r>
            <a:r>
              <a:rPr lang="ru-RU" dirty="0" err="1">
                <a:latin typeface="Georgia" panose="02040502050405020303" pitchFamily="18" charset="0"/>
              </a:rPr>
              <a:t>заарештований</a:t>
            </a:r>
            <a:r>
              <a:rPr lang="ru-RU" dirty="0">
                <a:latin typeface="Georgia" panose="02040502050405020303" pitchFamily="18" charset="0"/>
              </a:rPr>
              <a:t> за </a:t>
            </a:r>
            <a:r>
              <a:rPr lang="ru-RU" dirty="0" err="1">
                <a:latin typeface="Georgia" panose="02040502050405020303" pitchFamily="18" charset="0"/>
              </a:rPr>
              <a:t>звинуваченням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контрреволюційній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діяльності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висланий</a:t>
            </a:r>
            <a:r>
              <a:rPr lang="ru-RU" dirty="0">
                <a:latin typeface="Georgia" panose="02040502050405020303" pitchFamily="18" charset="0"/>
              </a:rPr>
              <a:t> з </a:t>
            </a:r>
            <a:r>
              <a:rPr lang="ru-RU" dirty="0" err="1">
                <a:latin typeface="Georgia" panose="02040502050405020303" pitchFamily="18" charset="0"/>
              </a:rPr>
              <a:t>України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Викладав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Воронежі</a:t>
            </a:r>
            <a:r>
              <a:rPr lang="ru-RU" dirty="0">
                <a:latin typeface="Georgia" panose="02040502050405020303" pitchFamily="18" charset="0"/>
              </a:rPr>
              <a:t> (до 1939), </a:t>
            </a:r>
            <a:r>
              <a:rPr lang="ru-RU" dirty="0" err="1">
                <a:latin typeface="Georgia" panose="02040502050405020303" pitchFamily="18" charset="0"/>
              </a:rPr>
              <a:t>був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завідувач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кафедри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літ-ри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Череповецького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педагогічного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інституту</a:t>
            </a:r>
            <a:r>
              <a:rPr lang="ru-RU" dirty="0">
                <a:latin typeface="Georgia" panose="02040502050405020303" pitchFamily="18" charset="0"/>
              </a:rPr>
              <a:t> (1940–41); </a:t>
            </a:r>
            <a:r>
              <a:rPr lang="ru-RU" dirty="0" err="1">
                <a:latin typeface="Georgia" panose="02040502050405020303" pitchFamily="18" charset="0"/>
              </a:rPr>
              <a:t>завідувач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кафедри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літ-ри</a:t>
            </a:r>
            <a:r>
              <a:rPr lang="ru-RU" dirty="0">
                <a:latin typeface="Georgia" panose="02040502050405020303" pitchFamily="18" charset="0"/>
              </a:rPr>
              <a:t> і </a:t>
            </a:r>
            <a:r>
              <a:rPr lang="ru-RU" dirty="0" err="1">
                <a:latin typeface="Georgia" panose="02040502050405020303" pitchFamily="18" charset="0"/>
              </a:rPr>
              <a:t>мови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Башкирського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вчительського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інституту</a:t>
            </a:r>
            <a:r>
              <a:rPr lang="ru-RU" dirty="0">
                <a:latin typeface="Georgia" panose="02040502050405020303" pitchFamily="18" charset="0"/>
              </a:rPr>
              <a:t> (м. </a:t>
            </a:r>
            <a:r>
              <a:rPr lang="ru-RU" dirty="0" err="1">
                <a:latin typeface="Georgia" panose="02040502050405020303" pitchFamily="18" charset="0"/>
              </a:rPr>
              <a:t>Стерлітамак</a:t>
            </a:r>
            <a:r>
              <a:rPr lang="ru-RU" dirty="0">
                <a:latin typeface="Georgia" panose="02040502050405020303" pitchFamily="18" charset="0"/>
              </a:rPr>
              <a:t>, 1942–44; </a:t>
            </a:r>
            <a:r>
              <a:rPr lang="ru-RU" dirty="0" err="1">
                <a:latin typeface="Georgia" panose="02040502050405020303" pitchFamily="18" charset="0"/>
              </a:rPr>
              <a:t>усі</a:t>
            </a:r>
            <a:r>
              <a:rPr lang="ru-RU" dirty="0">
                <a:latin typeface="Georgia" panose="02040502050405020303" pitchFamily="18" charset="0"/>
              </a:rPr>
              <a:t> — РФ). </a:t>
            </a:r>
            <a:r>
              <a:rPr lang="ru-RU" dirty="0" err="1">
                <a:latin typeface="Georgia" panose="02040502050405020303" pitchFamily="18" charset="0"/>
              </a:rPr>
              <a:t>Повернувся</a:t>
            </a:r>
            <a:r>
              <a:rPr lang="ru-RU" dirty="0">
                <a:latin typeface="Georgia" panose="02040502050405020303" pitchFamily="18" charset="0"/>
              </a:rPr>
              <a:t> до </a:t>
            </a:r>
            <a:r>
              <a:rPr lang="ru-RU" dirty="0" err="1">
                <a:latin typeface="Georgia" panose="02040502050405020303" pitchFamily="18" charset="0"/>
              </a:rPr>
              <a:t>Києва</a:t>
            </a:r>
            <a:r>
              <a:rPr lang="ru-RU" dirty="0">
                <a:latin typeface="Georgia" panose="02040502050405020303" pitchFamily="18" charset="0"/>
              </a:rPr>
              <a:t>: старший </a:t>
            </a:r>
            <a:r>
              <a:rPr lang="ru-RU" dirty="0" err="1">
                <a:latin typeface="Georgia" panose="02040502050405020303" pitchFamily="18" charset="0"/>
              </a:rPr>
              <a:t>науковий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співробітник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I</a:t>
            </a:r>
            <a:r>
              <a:rPr lang="ru-RU" dirty="0">
                <a:latin typeface="Georgia" panose="02040502050405020303" pitchFamily="18" charset="0"/>
              </a:rPr>
              <a:t>н-ту л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ru-RU" dirty="0">
                <a:latin typeface="Georgia" panose="02040502050405020303" pitchFamily="18" charset="0"/>
              </a:rPr>
              <a:t>т-</a:t>
            </a:r>
            <a:r>
              <a:rPr lang="ru-RU" dirty="0" err="1">
                <a:latin typeface="Georgia" panose="02040502050405020303" pitchFamily="18" charset="0"/>
              </a:rPr>
              <a:t>ри</a:t>
            </a:r>
            <a:r>
              <a:rPr lang="ru-RU" dirty="0">
                <a:latin typeface="Georgia" panose="02040502050405020303" pitchFamily="18" charset="0"/>
              </a:rPr>
              <a:t> (1944–48, 1958–66) та НДІ </a:t>
            </a:r>
            <a:r>
              <a:rPr lang="ru-RU" dirty="0" err="1">
                <a:latin typeface="Georgia" panose="02040502050405020303" pitchFamily="18" charset="0"/>
              </a:rPr>
              <a:t>педагогіки</a:t>
            </a:r>
            <a:r>
              <a:rPr lang="ru-RU" dirty="0">
                <a:latin typeface="Georgia" panose="02040502050405020303" pitchFamily="18" charset="0"/>
              </a:rPr>
              <a:t> АН УРСР (1953– 58). </a:t>
            </a:r>
            <a:r>
              <a:rPr lang="ru-RU" dirty="0" err="1">
                <a:latin typeface="Georgia" panose="02040502050405020303" pitchFamily="18" charset="0"/>
              </a:rPr>
              <a:t>Працював</a:t>
            </a:r>
            <a:r>
              <a:rPr lang="ru-RU" dirty="0">
                <a:latin typeface="Georgia" panose="02040502050405020303" pitchFamily="18" charset="0"/>
              </a:rPr>
              <a:t> доцент </a:t>
            </a:r>
            <a:r>
              <a:rPr lang="ru-RU" dirty="0" err="1">
                <a:latin typeface="Georgia" panose="02040502050405020303" pitchFamily="18" charset="0"/>
              </a:rPr>
              <a:t>Педагогічного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інституту</a:t>
            </a:r>
            <a:r>
              <a:rPr lang="ru-RU" dirty="0">
                <a:latin typeface="Georgia" panose="02040502050405020303" pitchFamily="18" charset="0"/>
              </a:rPr>
              <a:t> в м. </a:t>
            </a:r>
            <a:r>
              <a:rPr lang="ru-RU" dirty="0" err="1">
                <a:latin typeface="Georgia" panose="02040502050405020303" pitchFamily="18" charset="0"/>
              </a:rPr>
              <a:t>Орджонікідзе</a:t>
            </a:r>
            <a:r>
              <a:rPr lang="ru-RU" dirty="0">
                <a:latin typeface="Georgia" panose="02040502050405020303" pitchFamily="18" charset="0"/>
              </a:rPr>
              <a:t> (</a:t>
            </a:r>
            <a:r>
              <a:rPr lang="ru-RU" dirty="0" err="1">
                <a:latin typeface="Georgia" panose="02040502050405020303" pitchFamily="18" charset="0"/>
              </a:rPr>
              <a:t>Дніпроп</a:t>
            </a:r>
            <a:r>
              <a:rPr lang="ru-RU" dirty="0">
                <a:latin typeface="Georgia" panose="02040502050405020303" pitchFamily="18" charset="0"/>
              </a:rPr>
              <a:t>. обл., 1948–53). </a:t>
            </a:r>
            <a:r>
              <a:rPr lang="ru-RU" dirty="0" err="1">
                <a:latin typeface="Georgia" panose="02040502050405020303" pitchFamily="18" charset="0"/>
              </a:rPr>
              <a:t>Досліджував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історію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української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преси</a:t>
            </a:r>
            <a:r>
              <a:rPr lang="ru-RU" dirty="0">
                <a:latin typeface="Georgia" panose="02040502050405020303" pitchFamily="18" charset="0"/>
              </a:rPr>
              <a:t> й </a:t>
            </a:r>
            <a:r>
              <a:rPr lang="ru-RU" dirty="0" err="1">
                <a:latin typeface="Georgia" panose="02040502050405020303" pitchFamily="18" charset="0"/>
              </a:rPr>
              <a:t>книговидання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Південної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України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Підготував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розвідку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Українська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журналістика</a:t>
            </a:r>
            <a:r>
              <a:rPr lang="ru-RU" dirty="0">
                <a:latin typeface="Georgia" panose="02040502050405020303" pitchFamily="18" charset="0"/>
              </a:rPr>
              <a:t> в </a:t>
            </a:r>
            <a:r>
              <a:rPr lang="ru-RU" dirty="0" err="1">
                <a:latin typeface="Georgia" panose="02040502050405020303" pitchFamily="18" charset="0"/>
              </a:rPr>
              <a:t>Одесі</a:t>
            </a:r>
            <a:r>
              <a:rPr lang="ru-RU" dirty="0">
                <a:latin typeface="Georgia" panose="02040502050405020303" pitchFamily="18" charset="0"/>
              </a:rPr>
              <a:t> (80–90-і </a:t>
            </a:r>
            <a:r>
              <a:rPr lang="ru-RU" dirty="0" err="1">
                <a:latin typeface="Georgia" panose="02040502050405020303" pitchFamily="18" charset="0"/>
              </a:rPr>
              <a:t>рр</a:t>
            </a:r>
            <a:r>
              <a:rPr lang="ru-RU" dirty="0">
                <a:latin typeface="Georgia" panose="02040502050405020303" pitchFamily="18" charset="0"/>
              </a:rPr>
              <a:t>. ХІХ ст.)», </a:t>
            </a:r>
            <a:r>
              <a:rPr lang="ru-RU" dirty="0" err="1">
                <a:latin typeface="Georgia" panose="02040502050405020303" pitchFamily="18" charset="0"/>
              </a:rPr>
              <a:t>частково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опубліковані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збірнику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Історичні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джерела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їх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використання</a:t>
            </a:r>
            <a:r>
              <a:rPr lang="ru-RU" dirty="0">
                <a:latin typeface="Georgia" panose="02040502050405020303" pitchFamily="18" charset="0"/>
              </a:rPr>
              <a:t>» (1969, </a:t>
            </a:r>
            <a:r>
              <a:rPr lang="ru-RU" dirty="0" err="1">
                <a:latin typeface="Georgia" panose="02040502050405020303" pitchFamily="18" charset="0"/>
              </a:rPr>
              <a:t>вип</a:t>
            </a:r>
            <a:r>
              <a:rPr lang="ru-RU" dirty="0">
                <a:latin typeface="Georgia" panose="02040502050405020303" pitchFamily="18" charset="0"/>
              </a:rPr>
              <a:t>. 4). </a:t>
            </a:r>
            <a:r>
              <a:rPr lang="ru-RU" dirty="0" err="1">
                <a:latin typeface="Georgia" panose="02040502050405020303" pitchFamily="18" charset="0"/>
              </a:rPr>
              <a:t>Вивчав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біографію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літературну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спадщину</a:t>
            </a:r>
            <a:r>
              <a:rPr lang="ru-RU" dirty="0">
                <a:latin typeface="Georgia" panose="02040502050405020303" pitchFamily="18" charset="0"/>
              </a:rPr>
              <a:t> С. </a:t>
            </a:r>
            <a:r>
              <a:rPr lang="ru-RU" dirty="0" err="1">
                <a:latin typeface="Georgia" panose="02040502050405020303" pitchFamily="18" charset="0"/>
              </a:rPr>
              <a:t>Руданського</a:t>
            </a:r>
            <a:r>
              <a:rPr lang="ru-RU" dirty="0">
                <a:latin typeface="Georgia" panose="02040502050405020303" pitchFamily="18" charset="0"/>
              </a:rPr>
              <a:t>, а </a:t>
            </a:r>
            <a:r>
              <a:rPr lang="ru-RU" dirty="0" err="1">
                <a:latin typeface="Georgia" panose="02040502050405020303" pitchFamily="18" charset="0"/>
              </a:rPr>
              <a:t>також</a:t>
            </a:r>
            <a:r>
              <a:rPr lang="ru-RU" dirty="0">
                <a:latin typeface="Georgia" panose="02040502050405020303" pitchFamily="18" charset="0"/>
              </a:rPr>
              <a:t> А. </a:t>
            </a:r>
            <a:r>
              <a:rPr lang="ru-RU" dirty="0" err="1">
                <a:latin typeface="Georgia" panose="02040502050405020303" pitchFamily="18" charset="0"/>
              </a:rPr>
              <a:t>Свидницького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Окремі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праці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присвятив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дослідженню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життя</a:t>
            </a:r>
            <a:r>
              <a:rPr lang="ru-RU" dirty="0">
                <a:latin typeface="Georgia" panose="02040502050405020303" pitchFamily="18" charset="0"/>
              </a:rPr>
              <a:t> і </a:t>
            </a:r>
            <a:r>
              <a:rPr lang="ru-RU" dirty="0" err="1">
                <a:latin typeface="Georgia" panose="02040502050405020303" pitchFamily="18" charset="0"/>
              </a:rPr>
              <a:t>творчості</a:t>
            </a:r>
            <a:r>
              <a:rPr lang="ru-RU" dirty="0">
                <a:latin typeface="Georgia" panose="02040502050405020303" pitchFamily="18" charset="0"/>
              </a:rPr>
              <a:t> Т. Шевченка, І. Франка, </a:t>
            </a:r>
            <a:r>
              <a:rPr lang="ru-RU" dirty="0" err="1">
                <a:latin typeface="Georgia" panose="02040502050405020303" pitchFamily="18" charset="0"/>
              </a:rPr>
              <a:t>Лесі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Українки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ін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874B0A-0CFA-495E-9655-CDE73905D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14" y="1167341"/>
            <a:ext cx="1914525" cy="23907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62EC89-D0BB-4F31-A90B-319412CCC72C}"/>
              </a:ext>
            </a:extLst>
          </p:cNvPr>
          <p:cNvSpPr/>
          <p:nvPr/>
        </p:nvSpPr>
        <p:spPr>
          <a:xfrm>
            <a:off x="4054946" y="327834"/>
            <a:ext cx="69509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Герасименко Володимир Якович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11BC7F-511F-49F2-AA30-69EEE7C7D8A1}"/>
              </a:ext>
            </a:extLst>
          </p:cNvPr>
          <p:cNvSpPr/>
          <p:nvPr/>
        </p:nvSpPr>
        <p:spPr>
          <a:xfrm>
            <a:off x="293437" y="355811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28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липня - 1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Володимира Герасименко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(1895-1984)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3E2772-0681-47CB-8276-9AFB8A924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94" y="4745697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7CC4B9-11AE-478A-825A-BFF93071C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43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29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2285</Words>
  <Application>Microsoft Office PowerPoint</Application>
  <PresentationFormat>Широкоэкранный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newlib</cp:lastModifiedBy>
  <cp:revision>96</cp:revision>
  <dcterms:created xsi:type="dcterms:W3CDTF">2025-01-31T12:27:54Z</dcterms:created>
  <dcterms:modified xsi:type="dcterms:W3CDTF">2026-04-06T06:34:01Z</dcterms:modified>
</cp:coreProperties>
</file>