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7" r:id="rId3"/>
    <p:sldId id="278" r:id="rId4"/>
    <p:sldId id="280" r:id="rId5"/>
    <p:sldId id="279" r:id="rId6"/>
    <p:sldId id="281" r:id="rId7"/>
    <p:sldId id="270" r:id="rId8"/>
    <p:sldId id="271" r:id="rId9"/>
    <p:sldId id="272" r:id="rId10"/>
    <p:sldId id="273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mgid.com/ghits/23068656/i/58087888/0/pp/5/1?h=BXyNckUORNihYZMsraWe1Z6TjwzExgdNDxvJM-YM_b-9_vC8ZkmSDY6vDTj5d-h6hjUqel9mzF0mi786rqUWQsQHIKnbY7lTolJXUth5qJw*&amp;rid=168abfe8-25be-11f0-9bd0-d404e677c390&amp;ts=google.com&amp;tt=OrganicSearch&amp;att=8&amp;cpm=1&amp;iv=11&amp;ct=1&amp;gdprApplies=0&amp;st=180&amp;mp4=1&amp;h2=D2pK7aqNhquK6a3Onl4gF_J450bZSQmssDNFo4htil4-y8klVWOLPwPGyQsEMP7H&amp;muid=ob6r_uoRQK40" TargetMode="External"/><Relationship Id="rId5" Type="http://schemas.openxmlformats.org/officeDocument/2006/relationships/hyperlink" Target="https://clck.mgid.com/ghits/22531990/i/58087888/0/pp/3/1?h=BXyNckUORNihYZMsraWe1WGGkfQ1X0iZ7nzpgOPEcGvzA9fxpxVaxPd_ipxGCihoLbT4RtE42R6FW40ayV1paonItqJPzMIRxykIhpO-FXs*&amp;rid=168abfe8-25be-11f0-9bd0-d404e677c390&amp;ts=google.com&amp;tt=OrganicSearch&amp;att=8&amp;cpm=1&amp;iv=11&amp;ct=1&amp;gdprApplies=0&amp;st=180&amp;mp4=1&amp;h2=D2pK7aqNhquK6a3Onl4gF_J450bZSQmssDNFo4htil4-y8klVWOLPwPGyQsEMP7H&amp;muid=ob6r_uoRQK40" TargetMode="External"/><Relationship Id="rId4" Type="http://schemas.openxmlformats.org/officeDocument/2006/relationships/hyperlink" Target="https://clck.mgid.com/ghits/19031868/i/58087888/0/pp/1/1?h=BXyNckUORNihYZMsraWe1Zi4zVXe4Eygr2g-eJ6UJddg141t1pFgVjnowV6xb881hjUqel9mzF0mi786rqUWQrjmeorwpxeayoRAJ4IAVew*&amp;rid=168abfe8-25be-11f0-9bd0-d404e677c390&amp;ts=google.com&amp;tt=OrganicSearch&amp;att=8&amp;cpm=1&amp;iv=11&amp;ct=1&amp;gdprApplies=0&amp;st=180&amp;mp4=1&amp;h2=D2pK7aqNhquK6a3Onl4gF_J450bZSQmssDNFo4htil4-y8klVWOLPwPGyQsEMP7H&amp;muid=ob6r_uoRQK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0%B5%D0%BB%D0%B8%D1%86%D1%8C%D0%BA" TargetMode="External"/><Relationship Id="rId5" Type="http://schemas.openxmlformats.org/officeDocument/2006/relationships/hyperlink" Target="https://uk.wikipedia.org/wiki/1945" TargetMode="External"/><Relationship Id="rId4" Type="http://schemas.openxmlformats.org/officeDocument/2006/relationships/hyperlink" Target="https://uk.wikipedia.org/wiki/17_%D1%87%D0%B5%D1%80%D0%B2%D0%BD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83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3083997" y="406006"/>
            <a:ext cx="7437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2025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0AE19-8AF3-4391-9D55-77B32725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3454">
            <a:off x="9854616" y="3946111"/>
            <a:ext cx="1903053" cy="1319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70AB40-1D0B-4320-83BE-F7BC8FE05D60}"/>
              </a:ext>
            </a:extLst>
          </p:cNvPr>
          <p:cNvSpPr txBox="1"/>
          <p:nvPr/>
        </p:nvSpPr>
        <p:spPr>
          <a:xfrm>
            <a:off x="3422133" y="3736814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ЮРІЙ ЛАВРІНЕНКО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501548" y="5819899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ФЕДІР ДУДКО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53B69-EEFD-4914-AD23-46642646D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702" y="958312"/>
            <a:ext cx="2461267" cy="1754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  <a:p>
            <a:r>
              <a:rPr lang="uk-UA" b="1" i="1" dirty="0"/>
              <a:t>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258C1E-9F7D-427C-9CC9-BBDE43D33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888" y="1774238"/>
            <a:ext cx="1390145" cy="1921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8893FB-887F-4EDF-BED5-0C3F244FB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118" y="3989643"/>
            <a:ext cx="1541342" cy="1854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0AB18D-D455-4424-B024-FEEB64604F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266" y="4163844"/>
            <a:ext cx="1535789" cy="22638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0947616-2264-4D5A-B887-51B046410DC4}"/>
              </a:ext>
            </a:extLst>
          </p:cNvPr>
          <p:cNvSpPr txBox="1"/>
          <p:nvPr/>
        </p:nvSpPr>
        <p:spPr>
          <a:xfrm>
            <a:off x="6064170" y="3875314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ТОДОСЬ ОСЬМАЧКА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65A550-89FB-4B53-974F-BF5E7F67DB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2573" y="4295599"/>
            <a:ext cx="1592610" cy="1587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FCDC6DB-E4A0-4ACD-9412-FE9885A2A2C7}"/>
              </a:ext>
            </a:extLst>
          </p:cNvPr>
          <p:cNvSpPr txBox="1"/>
          <p:nvPr/>
        </p:nvSpPr>
        <p:spPr>
          <a:xfrm>
            <a:off x="8845548" y="5944123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ЮРІЙ ЯРМИШ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97056C-57EE-4862-A550-87FFFB6E8E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000" y="1791962"/>
            <a:ext cx="1740983" cy="217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44C41E-0571-48E6-AACE-4904F7219E1D}"/>
              </a:ext>
            </a:extLst>
          </p:cNvPr>
          <p:cNvSpPr txBox="1"/>
          <p:nvPr/>
        </p:nvSpPr>
        <p:spPr>
          <a:xfrm>
            <a:off x="8097410" y="4018600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ВОЛОДИМИР КАПУСТЯН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6175CD-6A2E-446C-94DA-5B1C02D72F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6544" y="1791962"/>
            <a:ext cx="2677666" cy="200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8E56AF-C480-4D90-B7FF-E11FB034E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6C9EBD-B617-46F3-9D93-FB11A4FEA1A2}"/>
              </a:ext>
            </a:extLst>
          </p:cNvPr>
          <p:cNvSpPr/>
          <p:nvPr/>
        </p:nvSpPr>
        <p:spPr>
          <a:xfrm>
            <a:off x="167196" y="3305890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25 травня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Юрія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Ярмиша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050" name="Picture 2" descr="Ярмиш Юрій Феодосійович. Біографія Юрія Ярмиша — УкрЛіб">
            <a:extLst>
              <a:ext uri="{FF2B5EF4-FFF2-40B4-BE49-F238E27FC236}">
                <a16:creationId xmlns:a16="http://schemas.microsoft.com/office/drawing/2014/main" id="{01AF3953-2B92-49F3-A245-EF2F2829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8" y="9853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hlinkClick r:id="rId4"/>
            <a:extLst>
              <a:ext uri="{FF2B5EF4-FFF2-40B4-BE49-F238E27FC236}">
                <a16:creationId xmlns:a16="http://schemas.microsoft.com/office/drawing/2014/main" id="{9AE65FE7-A0E8-4FCB-96FF-865E09AE2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6697663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>
            <a:hlinkClick r:id="rId5"/>
            <a:extLst>
              <a:ext uri="{FF2B5EF4-FFF2-40B4-BE49-F238E27FC236}">
                <a16:creationId xmlns:a16="http://schemas.microsoft.com/office/drawing/2014/main" id="{46641A9E-6B6B-4DC1-865D-15C3968D75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3040063"/>
            <a:ext cx="46863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hlinkClick r:id="rId6"/>
            <a:extLst>
              <a:ext uri="{FF2B5EF4-FFF2-40B4-BE49-F238E27FC236}">
                <a16:creationId xmlns:a16="http://schemas.microsoft.com/office/drawing/2014/main" id="{9CE7295B-CEAE-466C-8758-682F2E219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42619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15C52A-1425-4D49-983B-5ACC319B46F1}"/>
              </a:ext>
            </a:extLst>
          </p:cNvPr>
          <p:cNvSpPr/>
          <p:nvPr/>
        </p:nvSpPr>
        <p:spPr>
          <a:xfrm>
            <a:off x="3048000" y="1143714"/>
            <a:ext cx="83387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Fira Sans"/>
              </a:rPr>
              <a:t>ЯРМИШ ЮРІЙ ФЕОДОСІЙОВИЧ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(25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травня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1935,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Кам'янське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– 23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жовтня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2013) –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український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майстер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авторської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Професор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кафедри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періодичної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преси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Інституту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журналістики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Київського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національного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імені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Тараса Шевченка. Кандидат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філологічних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наук.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Народився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сім'ї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вчителів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За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особистими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спогадами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частим гостем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родини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Ярмишів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був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академік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Дмитро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Яворницький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розповіді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якого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справили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вплив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формування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світогляду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майбутнього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Навчався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школі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№ 4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міста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Дрогобич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;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середню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освіту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закінчив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місті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Нікополь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У 1953 вступив на факультет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журналістики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Київського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державного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імені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Т. Г. Шевченка. 1958 року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після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закінчення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почав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працювати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Кримському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державному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видавництві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Сімферополі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З 1963 року –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головний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редактор журналу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Піонерія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". З 1974 по 1988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рік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–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головний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редактор журналу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Спілки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"Радуга".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Перша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збірка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казок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("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Вітрисько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")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вийшла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1960 року.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У 1963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Юрія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Ярмиша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прийняли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до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Спілки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Доробок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налічує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понад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60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книжок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казок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притч,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байок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серед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яких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: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Чудесні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моря", "Казка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стукає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двері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",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Живі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малюнки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",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Маленькі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",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Чарівні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струмки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 та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інші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творчість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Юрія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Ярмиша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відзначена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багатьма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літературними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преміями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премією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журналу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Перець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 (1970),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медаллю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А. С. Макаренка (1972),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республіканською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літературною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премією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імені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М.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Островського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(1974, за книжки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Золотий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кораблик", "Сонечко", "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Вовчі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окуляри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"),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Почесною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грамотою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Президії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Верховної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Ради УРСР (1985),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літературною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премією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ім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Ю.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Яновського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(2001, за цикл новел-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фантазій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),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премією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Кабінету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Міністрів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імені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Лесі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за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літературно-мистецькі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твори для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дітей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юнацтва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(2006).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Юрій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Ярмиш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також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працював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дослідником-літературознавцем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галузі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вивчення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казки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як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жанру та 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галузі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дослідження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дитячої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Був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членом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Міжнародного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товариства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дослідників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літератури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дітей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юнацтва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86A994-7325-449D-932A-4078CAA84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38" y="4629329"/>
            <a:ext cx="1889924" cy="188992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B55AE9-7A92-4406-869A-ABD0FDB077A1}"/>
              </a:ext>
            </a:extLst>
          </p:cNvPr>
          <p:cNvSpPr/>
          <p:nvPr/>
        </p:nvSpPr>
        <p:spPr>
          <a:xfrm>
            <a:off x="4391006" y="182344"/>
            <a:ext cx="5739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Ярмиш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Юрій Феодосійович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28D98-9E1D-47E7-BC97-36C20259C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95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D4E56E-9BCF-4FCD-B503-DE2DA851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8AABE3-41BE-4B8B-80D3-10DD096A3D02}"/>
              </a:ext>
            </a:extLst>
          </p:cNvPr>
          <p:cNvSpPr/>
          <p:nvPr/>
        </p:nvSpPr>
        <p:spPr>
          <a:xfrm>
            <a:off x="3802706" y="1203803"/>
            <a:ext cx="81201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4348"/>
                </a:solidFill>
                <a:latin typeface="Fira Sans"/>
              </a:rPr>
              <a:t>КАПУСТЯН ВОЛОДИМИР ГАВРИЛОВИЧ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(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31. 05. 1935,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— 25. 12. 1998, там само) —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кінодраматург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сценарист,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редактор. Член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НСКінУ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(1967).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історико-філософський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факультет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(1957).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редактор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видавництві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(1957–60); 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редактор УРЕ, на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студії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Укрторгрекламфільм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(1960–62); сценаристом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Київнаукфільму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1962). Автор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сценаріїв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науково-популярних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стрічок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Вирок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виносить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обидві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— 1964; диплом 1-го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кінофестивалю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юнацьких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1965), «Іхтіандр-68» (1968), «Наука —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виробництву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(1971), «Плазменно-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дуговий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переплав» (1972,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Ґран-Прі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Мкф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м.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Пардубіце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Чехія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1973),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Плазмова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наплавка» (1974), «Люди на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землі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(1977,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співавтор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сценарію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мультфільмів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Уламки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Ведмедик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 Той,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річці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живе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— 1966;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Ґран-Прі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Золотий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черевичок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фестивалю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м.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Ґотвальдов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Злін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Чехія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1967),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окуляри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(1970),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Парасолька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 модному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курорті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(1976), «Як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козаки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 футбол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грали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(1970), «Як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козаки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наречених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визволяли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(1973, приз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Срібний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сестерцій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6-го Мкф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документальних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короткометражних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м. Ньон,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Швейцарія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1973), «Як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козаки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сіль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купували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(1975,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співавтор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сценарію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лист селезня» (1978),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Курча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», «Казка про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чудового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(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— 1980).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4E40C-D74A-4402-8F0E-ADD6D0D9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31" y="875329"/>
            <a:ext cx="1914525" cy="23907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F3278F-84C5-4F39-87C2-FC55588FB8A8}"/>
              </a:ext>
            </a:extLst>
          </p:cNvPr>
          <p:cNvSpPr/>
          <p:nvPr/>
        </p:nvSpPr>
        <p:spPr>
          <a:xfrm>
            <a:off x="167196" y="3305890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31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травня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Володимира Капустяна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(1935-1998)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A97324-9A62-488B-8194-583917E2F351}"/>
              </a:ext>
            </a:extLst>
          </p:cNvPr>
          <p:cNvSpPr/>
          <p:nvPr/>
        </p:nvSpPr>
        <p:spPr>
          <a:xfrm>
            <a:off x="3802706" y="182344"/>
            <a:ext cx="6915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Капустян Володимир Гаврилович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3CCD5A-2F8D-4D98-AD44-FCFD3BBC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16" y="4629329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3E302C-F8A5-409B-831C-3F29D780A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45614-C4CE-4323-B239-AFE7C774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9CBE8-3124-49AE-9EA7-19AC726C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05" y="1006228"/>
            <a:ext cx="1924050" cy="23717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C7F2D8-3B0C-4E04-B94C-5E4EF10B8B39}"/>
              </a:ext>
            </a:extLst>
          </p:cNvPr>
          <p:cNvSpPr/>
          <p:nvPr/>
        </p:nvSpPr>
        <p:spPr>
          <a:xfrm>
            <a:off x="3793724" y="1305341"/>
            <a:ext cx="78360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4348"/>
                </a:solidFill>
                <a:latin typeface="Fira Sans"/>
              </a:rPr>
              <a:t>КОНЦЕ́ВИЧ ЄВГЕН ВАСИЛЬОВИЧ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(05. 06. 1935, с.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Млинище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нині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Житомирського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р-ну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Житомирської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обл. — 21. 07. 2010, Житомир) —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прозаїк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перекладач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Член НСПУ (1964).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Всеукраїнська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премія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ім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І.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Огієнка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(1999). Орден «За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мужність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3-го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ступеня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(2005).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Навчався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Житомирському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пед.агогічномуінституті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(1963–65).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1952 через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нещасний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випадок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був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прикутий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до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ліжка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2002 — заступник головного редактора журналу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Косень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».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Друкував­ся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1957.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Підтримував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дисидентський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рух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1972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час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обшуку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нього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вилучено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17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документів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самвидаву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після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чого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не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мав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змоги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друкуватися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творчості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возвеличував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людей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сильної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волі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громадян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і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особистий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обов’я­зок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любов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до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природи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життя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непримиренність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до зла,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егоїзму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його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перекладі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російської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мови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ви­йшли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повість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Б. Камова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Партизанськими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стежками Гайдара» (1967), роман А.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Калініна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Бийте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дзвони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!» (1969),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оповідання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П. Краснова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Міст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» (1987);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із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польської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—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збірник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М.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Домбровської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Сільське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весілля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» (1970) і «Дике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зілля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» (1988;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спіль­­но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з </a:t>
            </a:r>
            <a:r>
              <a:rPr lang="ru-RU" i="1" dirty="0">
                <a:solidFill>
                  <a:srgbClr val="3F4348"/>
                </a:solidFill>
                <a:latin typeface="Georgia" panose="02040502050405020303" pitchFamily="18" charset="0"/>
              </a:rPr>
              <a:t>О. </a:t>
            </a:r>
            <a:r>
              <a:rPr lang="ru-RU" i="1" dirty="0" err="1">
                <a:solidFill>
                  <a:srgbClr val="3F4348"/>
                </a:solidFill>
                <a:latin typeface="Georgia" panose="02040502050405020303" pitchFamily="18" charset="0"/>
              </a:rPr>
              <a:t>Медущенко</a:t>
            </a:r>
            <a:r>
              <a:rPr lang="ru-RU" i="1" dirty="0">
                <a:solidFill>
                  <a:srgbClr val="3F4348"/>
                </a:solidFill>
                <a:latin typeface="Georgia" panose="02040502050405020303" pitchFamily="18" charset="0"/>
              </a:rPr>
              <a:t>-Кривенко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;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усі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 —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).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88579-4BEB-4B6F-85A6-5A250AAF3205}"/>
              </a:ext>
            </a:extLst>
          </p:cNvPr>
          <p:cNvSpPr/>
          <p:nvPr/>
        </p:nvSpPr>
        <p:spPr>
          <a:xfrm>
            <a:off x="5660426" y="222527"/>
            <a:ext cx="3374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Євген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Концевич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17E682-845A-4D5F-9426-519D60911361}"/>
              </a:ext>
            </a:extLst>
          </p:cNvPr>
          <p:cNvSpPr/>
          <p:nvPr/>
        </p:nvSpPr>
        <p:spPr>
          <a:xfrm>
            <a:off x="279648" y="3377953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червня – 90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Євгена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Концевича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178DB5-B712-48D5-A12B-3F6BA681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03" y="4623557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3CA72A-A53F-471C-B90E-09D932AD9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763F82-ED65-49FD-AF22-64F52A87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4E0B5-15DD-430B-AF62-B6BB8442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4" y="528834"/>
            <a:ext cx="2757857" cy="21540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753B6F-6BF5-4E45-B146-806623805DCD}"/>
              </a:ext>
            </a:extLst>
          </p:cNvPr>
          <p:cNvSpPr/>
          <p:nvPr/>
        </p:nvSpPr>
        <p:spPr>
          <a:xfrm>
            <a:off x="6039536" y="222527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Ігор Січовик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C1A7D6-9F82-4F92-BCD9-471EF29D64B9}"/>
              </a:ext>
            </a:extLst>
          </p:cNvPr>
          <p:cNvSpPr/>
          <p:nvPr/>
        </p:nvSpPr>
        <p:spPr>
          <a:xfrm>
            <a:off x="394988" y="2767280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17 червня - 80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Ігоря січовика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(1945-2021)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6C9BC0-F269-4CE7-8031-DFF179DAD76D}"/>
              </a:ext>
            </a:extLst>
          </p:cNvPr>
          <p:cNvSpPr/>
          <p:nvPr/>
        </p:nvSpPr>
        <p:spPr>
          <a:xfrm>
            <a:off x="3799642" y="1205975"/>
            <a:ext cx="80609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02122"/>
                </a:solidFill>
                <a:latin typeface="Fira Sans"/>
              </a:rPr>
              <a:t>ІГОР ПРОКОПОВИЧ СІЧОВИК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3366CC"/>
                </a:solidFill>
                <a:latin typeface="Georgia" panose="02040502050405020303" pitchFamily="18" charset="0"/>
                <a:hlinkClick r:id="rId4" tooltip="17 черв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17 червня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 </a:t>
            </a:r>
            <a:r>
              <a:rPr lang="ru-RU" sz="1200" u="sng" dirty="0">
                <a:solidFill>
                  <a:srgbClr val="3056A9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1945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село </a:t>
            </a:r>
            <a:r>
              <a:rPr lang="ru-RU" sz="1200" dirty="0" err="1">
                <a:solidFill>
                  <a:srgbClr val="3366CC"/>
                </a:solidFill>
                <a:latin typeface="Georgia" panose="02040502050405020303" pitchFamily="18" charset="0"/>
                <a:hlinkClick r:id="rId6" tooltip="Велиць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Велицьк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 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Ковельського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району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Волинської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області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— 12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жовтня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2021,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Київ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) —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український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дитячий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член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Національної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спілки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Народився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родині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сільських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вчителів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Виріс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Херсонщині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де й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закінчив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середню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школу.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Робітничу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спеціальність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здобув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у Кривому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Пройшов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армійську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службу.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Навчався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Вищих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літературних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курсах при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Літературному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інституті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Москві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Член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Національної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Спілки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з 1978 року.</a:t>
            </a:r>
          </a:p>
          <a:p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Пише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з 12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років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три книжки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сатири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та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гумору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(«Жертва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моди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1972, «Зачарована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шістка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 — 1978, «Азбука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 — 1985) та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чотири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десятки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книжок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упорядкував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навчальні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молодших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школярів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як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Виручалочка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(десять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),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Кобзарик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(три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),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Дивокрай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Дитячі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ігри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та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розваги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історії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Що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не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звір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то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дивина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віршики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«Весела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компанія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«З нами весело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усім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що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мішку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?»,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Торбинка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сміху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"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Пухнасті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друзі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Віршики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». Є автором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підручників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позакласного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читання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Першокласник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і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Сонячне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перевесло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близько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трьохсот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з буквами і словами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Словограй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і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Мовограй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дошкільних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навчальних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закладів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Світлячок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Чеберяйчик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Дошкільнятко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найменших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читачів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Математичні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ігри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«Веселий задачник»,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Таємниця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десяти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невідомих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та книжку «Весела школа». 2006 року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окремими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виданнями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побачили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світ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книжки: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загадки», «Казки та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казочки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"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Спритні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пальчики,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Котячі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дражнилки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Тисяча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скоромовок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Друкував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твори 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понад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ста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збірниках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Чимало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дитячих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творів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Січовика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вивчають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початковій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школі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Вони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містяться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у «Букварях»,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хрестоматіях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читанках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і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методичних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розробках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2003 року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створив і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книжкою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Неймовірні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пригоди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барона Мюнхгаузена 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Знаменитий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німецький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герой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потрапляє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де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пристає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до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козацького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війська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Більшість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його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пригод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про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які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він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хвацько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розповідає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сам,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відбуваються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поселенні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де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він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мешкає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також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всій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території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зокрема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й у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Києві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написав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сатиричну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політичну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Дурилло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»(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Сповідь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президентського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песика).</a:t>
            </a:r>
          </a:p>
          <a:p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У 2012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році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Січовик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написав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дві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 одну тему для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середнього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віку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"Формула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вузла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або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Як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розплутати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клубок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таємниць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" та "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Комп"ютерна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алхімія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".</a:t>
            </a:r>
          </a:p>
          <a:p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Чекають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дві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нові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 «Великий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букварик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» і «Все </a:t>
            </a:r>
            <a:r>
              <a:rPr lang="ru-RU" sz="12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починається</a:t>
            </a:r>
            <a:r>
              <a:rPr lang="ru-RU" sz="1200" dirty="0">
                <a:solidFill>
                  <a:srgbClr val="202122"/>
                </a:solidFill>
                <a:latin typeface="Georgia" panose="02040502050405020303" pitchFamily="18" charset="0"/>
              </a:rPr>
              <a:t> з Нуля»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F1F5D-DC6B-4343-B6B7-AA1EE7E7F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16F416-2BE7-437A-AA80-5748BD7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5F52D-43D4-467C-8B08-B05F6E7B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64" y="955228"/>
            <a:ext cx="1914525" cy="23907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73D342-4E39-4B35-B80D-E2BE68233EFA}"/>
              </a:ext>
            </a:extLst>
          </p:cNvPr>
          <p:cNvSpPr/>
          <p:nvPr/>
        </p:nvSpPr>
        <p:spPr>
          <a:xfrm>
            <a:off x="4225770" y="1168763"/>
            <a:ext cx="72219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33333"/>
                </a:solidFill>
                <a:latin typeface="Fira Sans"/>
              </a:rPr>
              <a:t>НАТАЛІЯ КОБРИНСЬКА 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дівоче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прізвище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Озаркевич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)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народилася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в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селі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Белелуя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Івано-Франківщині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Освіту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здобула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вдома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Батько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допоміг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їй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вивчити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українську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російську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польську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німецьку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французьку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мови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Вийшла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заміж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Теофіла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Кобринського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піаніста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співака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і композитора.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  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Після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раптової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смерті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чоловіка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1882-го Наталя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поїхала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батьком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до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Відня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де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він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працював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послом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Державної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ради. Тут вона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розпочала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свою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літературну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Перше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оповідання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 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Пані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Шумінська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»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вийшло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у 1883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році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b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   Повернувшись до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Галичини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(жила в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Белелуї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Станіславі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Болехові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Львові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),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продовжила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письменницьку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працю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Підготувала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й видала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власним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коштом у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червні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1887-го альманах «Перший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вінок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» –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антологію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творчості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 На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сторінках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альманаху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були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вміщені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прозові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поетичні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публіцистичні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твори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сімнадцяти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жінок-письменниць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усієї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 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 Наталя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організувала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видавництво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бібліотека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» й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випустила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три книги альманаху «Наша доля». 1912 року вона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відновила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бібліотеки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», першим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випуском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якої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став переклад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чеської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письменниці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Кароліни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Свєтли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«З наших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боїв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змагань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F5D310-FA02-4286-A93E-EEF8EC95962C}"/>
              </a:ext>
            </a:extLst>
          </p:cNvPr>
          <p:cNvSpPr/>
          <p:nvPr/>
        </p:nvSpPr>
        <p:spPr>
          <a:xfrm>
            <a:off x="5254066" y="222527"/>
            <a:ext cx="4187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Наталія Кобринська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FED55E-5088-4321-A42D-4281E5A59BCD}"/>
              </a:ext>
            </a:extLst>
          </p:cNvPr>
          <p:cNvSpPr/>
          <p:nvPr/>
        </p:nvSpPr>
        <p:spPr>
          <a:xfrm>
            <a:off x="519344" y="3429000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8 червня – 170 років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Наталії Кобринської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(1855-1920)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C5997-9380-463C-9F17-1C141840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3" y="4685701"/>
            <a:ext cx="1889924" cy="1889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68641-5EC7-4E61-96DA-EA3D48E07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A32DE-E655-4118-AEB0-53D6A933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43042-02DE-4767-A810-DC91312B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1" y="993145"/>
            <a:ext cx="1952625" cy="23431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A3FB1F-64DB-4D03-8C2A-403E1C8FD3CA}"/>
              </a:ext>
            </a:extLst>
          </p:cNvPr>
          <p:cNvSpPr/>
          <p:nvPr/>
        </p:nvSpPr>
        <p:spPr>
          <a:xfrm>
            <a:off x="3392749" y="1108186"/>
            <a:ext cx="79100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Fira Sans"/>
              </a:rPr>
              <a:t>ЗУБРИ́ЦЬКИЙ ДІОНИЗІЙ</a:t>
            </a:r>
            <a:r>
              <a:rPr lang="ru-RU" dirty="0">
                <a:latin typeface="Fira Sans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>(</a:t>
            </a:r>
            <a:r>
              <a:rPr lang="ru-RU" dirty="0" err="1">
                <a:latin typeface="Georgia" panose="02040502050405020303" pitchFamily="18" charset="0"/>
              </a:rPr>
              <a:t>псевд</a:t>
            </a:r>
            <a:r>
              <a:rPr lang="ru-RU" dirty="0">
                <a:latin typeface="Georgia" panose="02040502050405020303" pitchFamily="18" charset="0"/>
              </a:rPr>
              <a:t>. і крипт.: </a:t>
            </a:r>
            <a:r>
              <a:rPr lang="ru-RU" dirty="0" err="1">
                <a:latin typeface="Georgia" panose="02040502050405020303" pitchFamily="18" charset="0"/>
              </a:rPr>
              <a:t>Торисин</a:t>
            </a:r>
            <a:r>
              <a:rPr lang="ru-RU" dirty="0">
                <a:latin typeface="Georgia" panose="02040502050405020303" pitchFamily="18" charset="0"/>
              </a:rPr>
              <a:t>, Т., То-ин; 20. 06. 1895, с. </a:t>
            </a:r>
            <a:r>
              <a:rPr lang="ru-RU" dirty="0" err="1">
                <a:latin typeface="Georgia" panose="02040502050405020303" pitchFamily="18" charset="0"/>
              </a:rPr>
              <a:t>Дячків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округ </a:t>
            </a:r>
            <a:r>
              <a:rPr lang="ru-RU" dirty="0" err="1">
                <a:latin typeface="Georgia" panose="02040502050405020303" pitchFamily="18" charset="0"/>
              </a:rPr>
              <a:t>Сабинів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 — 15. 04. 1949, м.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) — </a:t>
            </a:r>
            <a:r>
              <a:rPr lang="ru-RU" dirty="0" err="1">
                <a:latin typeface="Georgia" panose="02040502050405020303" pitchFamily="18" charset="0"/>
              </a:rPr>
              <a:t>український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літературознавець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публіцист</a:t>
            </a:r>
            <a:r>
              <a:rPr lang="ru-RU" dirty="0">
                <a:latin typeface="Georgia" panose="02040502050405020303" pitchFamily="18" charset="0"/>
              </a:rPr>
              <a:t>, культурно-</a:t>
            </a:r>
            <a:r>
              <a:rPr lang="ru-RU" dirty="0" err="1">
                <a:latin typeface="Georgia" panose="02040502050405020303" pitchFamily="18" charset="0"/>
              </a:rPr>
              <a:t>громадський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діяч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Словаччині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Закін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. греко-</a:t>
            </a:r>
            <a:r>
              <a:rPr lang="ru-RU" dirty="0" err="1">
                <a:latin typeface="Georgia" panose="02040502050405020303" pitchFamily="18" charset="0"/>
              </a:rPr>
              <a:t>катол</a:t>
            </a:r>
            <a:r>
              <a:rPr lang="ru-RU" dirty="0">
                <a:latin typeface="Georgia" panose="02040502050405020303" pitchFamily="18" charset="0"/>
              </a:rPr>
              <a:t>. богослов. </a:t>
            </a:r>
            <a:r>
              <a:rPr lang="ru-RU" dirty="0" err="1">
                <a:latin typeface="Georgia" panose="02040502050405020303" pitchFamily="18" charset="0"/>
              </a:rPr>
              <a:t>семінарію</a:t>
            </a:r>
            <a:r>
              <a:rPr lang="ru-RU" dirty="0">
                <a:latin typeface="Georgia" panose="02040502050405020303" pitchFamily="18" charset="0"/>
              </a:rPr>
              <a:t> (1917), </a:t>
            </a:r>
            <a:r>
              <a:rPr lang="ru-RU" dirty="0" err="1">
                <a:latin typeface="Georgia" panose="02040502050405020303" pitchFamily="18" charset="0"/>
              </a:rPr>
              <a:t>навч</a:t>
            </a:r>
            <a:r>
              <a:rPr lang="ru-RU" dirty="0">
                <a:latin typeface="Georgia" panose="02040502050405020303" pitchFamily="18" charset="0"/>
              </a:rPr>
              <a:t>. у </a:t>
            </a:r>
            <a:r>
              <a:rPr lang="ru-RU" dirty="0" err="1">
                <a:latin typeface="Georgia" panose="02040502050405020303" pitchFamily="18" charset="0"/>
              </a:rPr>
              <a:t>Кошиц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юрид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академії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; 1919–22), на </a:t>
            </a:r>
            <a:r>
              <a:rPr lang="ru-RU" dirty="0" err="1">
                <a:latin typeface="Georgia" panose="02040502050405020303" pitchFamily="18" charset="0"/>
              </a:rPr>
              <a:t>філос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факультеті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Карлового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університету</a:t>
            </a:r>
            <a:r>
              <a:rPr lang="ru-RU" dirty="0">
                <a:latin typeface="Georgia" panose="02040502050405020303" pitchFamily="18" charset="0"/>
              </a:rPr>
              <a:t> (1924–25) та УВУ (1926) в </a:t>
            </a:r>
            <a:r>
              <a:rPr lang="ru-RU" dirty="0" err="1">
                <a:latin typeface="Georgia" panose="02040502050405020303" pitchFamily="18" charset="0"/>
              </a:rPr>
              <a:t>Празі</a:t>
            </a:r>
            <a:r>
              <a:rPr lang="ru-RU" dirty="0">
                <a:latin typeface="Georgia" panose="02040502050405020303" pitchFamily="18" charset="0"/>
              </a:rPr>
              <a:t>. Один </a:t>
            </a:r>
            <a:r>
              <a:rPr lang="ru-RU" dirty="0" err="1">
                <a:latin typeface="Georgia" panose="02040502050405020303" pitchFamily="18" charset="0"/>
              </a:rPr>
              <a:t>із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засн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Руської</a:t>
            </a:r>
            <a:r>
              <a:rPr lang="ru-RU" dirty="0">
                <a:latin typeface="Georgia" panose="02040502050405020303" pitchFamily="18" charset="0"/>
              </a:rPr>
              <a:t> греко-</a:t>
            </a:r>
            <a:r>
              <a:rPr lang="ru-RU" dirty="0" err="1">
                <a:latin typeface="Georgia" panose="02040502050405020303" pitchFamily="18" charset="0"/>
              </a:rPr>
              <a:t>катол</a:t>
            </a:r>
            <a:r>
              <a:rPr lang="ru-RU" dirty="0">
                <a:latin typeface="Georgia" panose="02040502050405020303" pitchFamily="18" charset="0"/>
              </a:rPr>
              <a:t>. горожан. </a:t>
            </a:r>
            <a:r>
              <a:rPr lang="ru-RU" dirty="0" err="1">
                <a:latin typeface="Georgia" panose="02040502050405020303" pitchFamily="18" charset="0"/>
              </a:rPr>
              <a:t>школи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Пряшеві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працював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ній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заст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дир</a:t>
            </a:r>
            <a:r>
              <a:rPr lang="ru-RU" dirty="0">
                <a:latin typeface="Georgia" panose="02040502050405020303" pitchFamily="18" charset="0"/>
              </a:rPr>
              <a:t>., </a:t>
            </a:r>
            <a:r>
              <a:rPr lang="ru-RU" dirty="0" err="1">
                <a:latin typeface="Georgia" panose="02040502050405020303" pitchFamily="18" charset="0"/>
              </a:rPr>
              <a:t>дир</a:t>
            </a:r>
            <a:r>
              <a:rPr lang="ru-RU" dirty="0">
                <a:latin typeface="Georgia" panose="02040502050405020303" pitchFamily="18" charset="0"/>
              </a:rPr>
              <a:t>. (1929–45). </a:t>
            </a:r>
            <a:r>
              <a:rPr lang="ru-RU" dirty="0" err="1">
                <a:latin typeface="Georgia" panose="02040502050405020303" pitchFamily="18" charset="0"/>
              </a:rPr>
              <a:t>Співзасн</a:t>
            </a:r>
            <a:r>
              <a:rPr lang="ru-RU" dirty="0">
                <a:latin typeface="Georgia" panose="02040502050405020303" pitchFamily="18" charset="0"/>
              </a:rPr>
              <a:t>. і ред. нар. </a:t>
            </a:r>
            <a:r>
              <a:rPr lang="ru-RU" dirty="0" err="1">
                <a:latin typeface="Georgia" panose="02040502050405020303" pitchFamily="18" charset="0"/>
              </a:rPr>
              <a:t>тижневика</a:t>
            </a:r>
            <a:r>
              <a:rPr lang="ru-RU" dirty="0">
                <a:latin typeface="Georgia" panose="02040502050405020303" pitchFamily="18" charset="0"/>
              </a:rPr>
              <a:t> «Русское слово» (1924–39), </a:t>
            </a:r>
            <a:r>
              <a:rPr lang="ru-RU" dirty="0" err="1">
                <a:latin typeface="Georgia" panose="02040502050405020303" pitchFamily="18" charset="0"/>
              </a:rPr>
              <a:t>співорганізатор</a:t>
            </a:r>
            <a:r>
              <a:rPr lang="ru-RU" dirty="0">
                <a:latin typeface="Georgia" panose="02040502050405020303" pitchFamily="18" charset="0"/>
              </a:rPr>
              <a:t> 1-ї Рус. нар.-культур. </a:t>
            </a:r>
            <a:r>
              <a:rPr lang="ru-RU" dirty="0" err="1">
                <a:latin typeface="Georgia" panose="02040502050405020303" pitchFamily="18" charset="0"/>
              </a:rPr>
              <a:t>виставки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Пряшеві</a:t>
            </a:r>
            <a:r>
              <a:rPr lang="ru-RU" dirty="0">
                <a:latin typeface="Georgia" panose="02040502050405020303" pitchFamily="18" charset="0"/>
              </a:rPr>
              <a:t> (1927) і </a:t>
            </a:r>
            <a:r>
              <a:rPr lang="ru-RU" dirty="0" err="1">
                <a:latin typeface="Georgia" panose="02040502050405020303" pitchFamily="18" charset="0"/>
              </a:rPr>
              <a:t>товариства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Просвіта</a:t>
            </a:r>
            <a:r>
              <a:rPr lang="ru-RU" dirty="0">
                <a:latin typeface="Georgia" panose="02040502050405020303" pitchFamily="18" charset="0"/>
              </a:rPr>
              <a:t>» (1930). Писав </a:t>
            </a:r>
            <a:r>
              <a:rPr lang="ru-RU" dirty="0" err="1">
                <a:latin typeface="Georgia" panose="02040502050405020303" pitchFamily="18" charset="0"/>
              </a:rPr>
              <a:t>українською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мовою</a:t>
            </a:r>
            <a:r>
              <a:rPr lang="ru-RU" dirty="0">
                <a:latin typeface="Georgia" panose="02040502050405020303" pitchFamily="18" charset="0"/>
              </a:rPr>
              <a:t> і т. </a:t>
            </a:r>
            <a:r>
              <a:rPr lang="ru-RU" dirty="0" err="1">
                <a:latin typeface="Georgia" panose="02040502050405020303" pitchFamily="18" charset="0"/>
              </a:rPr>
              <a:t>зв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язичієм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Публікував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закарп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пресі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вірші</a:t>
            </a:r>
            <a:r>
              <a:rPr lang="ru-RU" dirty="0">
                <a:latin typeface="Georgia" panose="02040502050405020303" pitchFamily="18" charset="0"/>
              </a:rPr>
              <a:t> й </a:t>
            </a:r>
            <a:r>
              <a:rPr lang="ru-RU" dirty="0" err="1">
                <a:latin typeface="Georgia" panose="02040502050405020303" pitchFamily="18" charset="0"/>
              </a:rPr>
              <a:t>оповідання</a:t>
            </a:r>
            <a:r>
              <a:rPr lang="ru-RU" dirty="0">
                <a:latin typeface="Georgia" panose="02040502050405020303" pitchFamily="18" charset="0"/>
              </a:rPr>
              <a:t> для </a:t>
            </a:r>
            <a:r>
              <a:rPr lang="ru-RU" dirty="0" err="1">
                <a:latin typeface="Georgia" panose="02040502050405020303" pitchFamily="18" charset="0"/>
              </a:rPr>
              <a:t>дітей</a:t>
            </a:r>
            <a:r>
              <a:rPr lang="ru-RU" dirty="0">
                <a:latin typeface="Georgia" panose="02040502050405020303" pitchFamily="18" charset="0"/>
              </a:rPr>
              <a:t>. Автор </a:t>
            </a:r>
            <a:r>
              <a:rPr lang="ru-RU" dirty="0" err="1">
                <a:latin typeface="Georgia" panose="02040502050405020303" pitchFamily="18" charset="0"/>
              </a:rPr>
              <a:t>підручника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Християнська</a:t>
            </a:r>
            <a:r>
              <a:rPr lang="ru-RU" dirty="0">
                <a:latin typeface="Georgia" panose="02040502050405020303" pitchFamily="18" charset="0"/>
              </a:rPr>
              <a:t> наука для </a:t>
            </a:r>
            <a:r>
              <a:rPr lang="ru-RU" dirty="0" err="1">
                <a:latin typeface="Georgia" panose="02040502050405020303" pitchFamily="18" charset="0"/>
              </a:rPr>
              <a:t>дітей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народних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шкіл</a:t>
            </a:r>
            <a:r>
              <a:rPr lang="ru-RU" dirty="0">
                <a:latin typeface="Georgia" panose="02040502050405020303" pitchFamily="18" charset="0"/>
              </a:rPr>
              <a:t>» (1925), популяр. </a:t>
            </a:r>
            <a:r>
              <a:rPr lang="ru-RU" dirty="0" err="1">
                <a:latin typeface="Georgia" panose="02040502050405020303" pitchFamily="18" charset="0"/>
              </a:rPr>
              <a:t>брошур</a:t>
            </a:r>
            <a:r>
              <a:rPr lang="ru-RU" dirty="0">
                <a:latin typeface="Georgia" panose="02040502050405020303" pitchFamily="18" charset="0"/>
              </a:rPr>
              <a:t> «Наш О. Духнович» (1923), «</a:t>
            </a:r>
            <a:r>
              <a:rPr lang="ru-RU" dirty="0" err="1">
                <a:latin typeface="Georgia" panose="02040502050405020303" pitchFamily="18" charset="0"/>
              </a:rPr>
              <a:t>Олександр</a:t>
            </a:r>
            <a:r>
              <a:rPr lang="ru-RU" dirty="0">
                <a:latin typeface="Georgia" panose="02040502050405020303" pitchFamily="18" charset="0"/>
              </a:rPr>
              <a:t> Павлович: </a:t>
            </a:r>
            <a:r>
              <a:rPr lang="ru-RU" dirty="0" err="1">
                <a:latin typeface="Georgia" panose="02040502050405020303" pitchFamily="18" charset="0"/>
              </a:rPr>
              <a:t>Опис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і характеристика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поезій</a:t>
            </a:r>
            <a:r>
              <a:rPr lang="ru-RU" dirty="0">
                <a:latin typeface="Georgia" panose="02040502050405020303" pitchFamily="18" charset="0"/>
              </a:rPr>
              <a:t>» (1925; </a:t>
            </a:r>
            <a:r>
              <a:rPr lang="ru-RU" dirty="0" err="1">
                <a:latin typeface="Georgia" panose="02040502050405020303" pitchFamily="18" charset="0"/>
              </a:rPr>
              <a:t>усі</a:t>
            </a:r>
            <a:r>
              <a:rPr lang="ru-RU" dirty="0">
                <a:latin typeface="Georgia" panose="02040502050405020303" pitchFamily="18" charset="0"/>
              </a:rPr>
              <a:t> —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), статей про Т. Шевченка, І. Франка, В. </a:t>
            </a:r>
            <a:r>
              <a:rPr lang="ru-RU" dirty="0" err="1">
                <a:latin typeface="Georgia" panose="02040502050405020303" pitchFamily="18" charset="0"/>
              </a:rPr>
              <a:t>Стефаника</a:t>
            </a:r>
            <a:r>
              <a:rPr lang="ru-RU" dirty="0">
                <a:latin typeface="Georgia" panose="02040502050405020303" pitchFamily="18" charset="0"/>
              </a:rPr>
              <a:t>, І. </a:t>
            </a:r>
            <a:r>
              <a:rPr lang="ru-RU" dirty="0" err="1">
                <a:latin typeface="Georgia" panose="02040502050405020303" pitchFamily="18" charset="0"/>
              </a:rPr>
              <a:t>Невицьку</a:t>
            </a:r>
            <a:r>
              <a:rPr lang="ru-RU" dirty="0">
                <a:latin typeface="Georgia" panose="02040502050405020303" pitchFamily="18" charset="0"/>
              </a:rPr>
              <a:t>, Й. </a:t>
            </a:r>
            <a:r>
              <a:rPr lang="ru-RU" dirty="0" err="1">
                <a:latin typeface="Georgia" panose="02040502050405020303" pitchFamily="18" charset="0"/>
              </a:rPr>
              <a:t>Змій-Миклошія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Обстоював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необхідність</a:t>
            </a:r>
            <a:r>
              <a:rPr lang="ru-RU" dirty="0">
                <a:latin typeface="Georgia" panose="02040502050405020303" pitchFamily="18" charset="0"/>
              </a:rPr>
              <a:t> нац. </a:t>
            </a:r>
            <a:r>
              <a:rPr lang="ru-RU" dirty="0" err="1">
                <a:latin typeface="Georgia" panose="02040502050405020303" pitchFamily="18" charset="0"/>
              </a:rPr>
              <a:t>шкіл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Малював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мотиви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укр. </a:t>
            </a:r>
            <a:r>
              <a:rPr lang="ru-RU" dirty="0" err="1">
                <a:latin typeface="Georgia" panose="02040502050405020303" pitchFamily="18" charset="0"/>
              </a:rPr>
              <a:t>сіл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Меджилабірщини</a:t>
            </a:r>
            <a:r>
              <a:rPr lang="ru-RU" dirty="0">
                <a:latin typeface="Georgia" panose="02040502050405020303" pitchFamily="18" charset="0"/>
              </a:rPr>
              <a:t>; брав участь у </a:t>
            </a:r>
            <a:r>
              <a:rPr lang="ru-RU" dirty="0" err="1">
                <a:latin typeface="Georgia" panose="02040502050405020303" pitchFamily="18" charset="0"/>
              </a:rPr>
              <a:t>виставках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худож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товариства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Своїна</a:t>
            </a:r>
            <a:r>
              <a:rPr lang="ru-RU" dirty="0">
                <a:latin typeface="Georgia" panose="02040502050405020303" pitchFamily="18" charset="0"/>
              </a:rPr>
              <a:t>».</a:t>
            </a:r>
          </a:p>
          <a:p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768E98-073E-4823-866A-F78CDB3D3AEC}"/>
              </a:ext>
            </a:extLst>
          </p:cNvPr>
          <p:cNvSpPr/>
          <p:nvPr/>
        </p:nvSpPr>
        <p:spPr>
          <a:xfrm>
            <a:off x="4888596" y="346814"/>
            <a:ext cx="4456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Діонизій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у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брицький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B39B6A-348A-4145-9FA9-B62465C7A820}"/>
              </a:ext>
            </a:extLst>
          </p:cNvPr>
          <p:cNvSpPr/>
          <p:nvPr/>
        </p:nvSpPr>
        <p:spPr>
          <a:xfrm>
            <a:off x="282607" y="352170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20 червня - 130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Діонизія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Зубрицького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(1905-1987)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DE0BF-69BC-4310-B817-D68BF11C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47" y="4712333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1812DD-C1AE-4492-AF7F-649E94204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1316C3-B8FF-4A55-B12F-910EC1032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FA95D-12A5-42D2-A316-339DFD72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0" y="954064"/>
            <a:ext cx="1905000" cy="24003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EE8515-6AD9-4D08-81AE-2DC935DF795F}"/>
              </a:ext>
            </a:extLst>
          </p:cNvPr>
          <p:cNvSpPr/>
          <p:nvPr/>
        </p:nvSpPr>
        <p:spPr>
          <a:xfrm>
            <a:off x="3474129" y="1126311"/>
            <a:ext cx="799582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ira Sans"/>
              </a:rPr>
              <a:t>НІМЕ́НКО АНДРІЙ ВАСИЛЬОВИЧ </a:t>
            </a:r>
            <a:r>
              <a:rPr lang="ru-RU" sz="1600" dirty="0">
                <a:latin typeface="Georgia" panose="02040502050405020303" pitchFamily="18" charset="0"/>
              </a:rPr>
              <a:t>(20. 06. 1925, с. </a:t>
            </a:r>
            <a:r>
              <a:rPr lang="ru-RU" sz="1600" dirty="0" err="1">
                <a:latin typeface="Georgia" panose="02040502050405020303" pitchFamily="18" charset="0"/>
              </a:rPr>
              <a:t>Інгуло-Кам’янка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нині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Кропивницького</a:t>
            </a:r>
            <a:r>
              <a:rPr lang="ru-RU" sz="1600" dirty="0">
                <a:latin typeface="Georgia" panose="02040502050405020303" pitchFamily="18" charset="0"/>
              </a:rPr>
              <a:t> р-ну </a:t>
            </a:r>
            <a:r>
              <a:rPr lang="ru-RU" sz="1600" dirty="0" err="1">
                <a:latin typeface="Georgia" panose="02040502050405020303" pitchFamily="18" charset="0"/>
              </a:rPr>
              <a:t>Кіровоградської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області</a:t>
            </a:r>
            <a:r>
              <a:rPr lang="ru-RU" sz="1600" dirty="0">
                <a:latin typeface="Georgia" panose="02040502050405020303" pitchFamily="18" charset="0"/>
              </a:rPr>
              <a:t> — 01. 02. 2006,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 — скульптор, </a:t>
            </a:r>
            <a:r>
              <a:rPr lang="ru-RU" sz="1600" dirty="0" err="1">
                <a:latin typeface="Georgia" panose="02040502050405020303" pitchFamily="18" charset="0"/>
              </a:rPr>
              <a:t>графік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мистецтвознавець</a:t>
            </a:r>
            <a:r>
              <a:rPr lang="ru-RU" sz="1600" dirty="0">
                <a:latin typeface="Georgia" panose="02040502050405020303" pitchFamily="18" charset="0"/>
              </a:rPr>
              <a:t>, поет. </a:t>
            </a:r>
            <a:r>
              <a:rPr lang="ru-RU" sz="1600" dirty="0" err="1">
                <a:latin typeface="Georgia" panose="02040502050405020303" pitchFamily="18" charset="0"/>
              </a:rPr>
              <a:t>Батько</a:t>
            </a:r>
            <a:r>
              <a:rPr lang="ru-RU" sz="1600" dirty="0">
                <a:latin typeface="Georgia" panose="02040502050405020303" pitchFamily="18" charset="0"/>
              </a:rPr>
              <a:t> М. </a:t>
            </a:r>
            <a:r>
              <a:rPr lang="ru-RU" sz="1600" dirty="0" err="1">
                <a:latin typeface="Georgia" panose="02040502050405020303" pitchFamily="18" charset="0"/>
              </a:rPr>
              <a:t>Німенка</a:t>
            </a:r>
            <a:r>
              <a:rPr lang="ru-RU" sz="1600" dirty="0">
                <a:latin typeface="Georgia" panose="02040502050405020303" pitchFamily="18" charset="0"/>
              </a:rPr>
              <a:t>. Кандидат </a:t>
            </a:r>
            <a:r>
              <a:rPr lang="ru-RU" sz="1600" dirty="0" err="1">
                <a:latin typeface="Georgia" panose="02040502050405020303" pitchFamily="18" charset="0"/>
              </a:rPr>
              <a:t>мистецтвознавства</a:t>
            </a:r>
            <a:r>
              <a:rPr lang="ru-RU" sz="1600" dirty="0">
                <a:latin typeface="Georgia" panose="02040502050405020303" pitchFamily="18" charset="0"/>
              </a:rPr>
              <a:t> (1955). </a:t>
            </a:r>
            <a:r>
              <a:rPr lang="ru-RU" sz="1600" dirty="0" err="1">
                <a:latin typeface="Georgia" panose="02040502050405020303" pitchFamily="18" charset="0"/>
              </a:rPr>
              <a:t>Заслужений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діяч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Грузинської</a:t>
            </a:r>
            <a:r>
              <a:rPr lang="ru-RU" sz="1600" dirty="0">
                <a:latin typeface="Georgia" panose="02040502050405020303" pitchFamily="18" charset="0"/>
              </a:rPr>
              <a:t> РСР (1969). Член НСХУ (1957), НСПУ (1978). </a:t>
            </a:r>
            <a:r>
              <a:rPr lang="ru-RU" sz="1600" dirty="0" err="1">
                <a:latin typeface="Georgia" panose="02040502050405020303" pitchFamily="18" charset="0"/>
              </a:rPr>
              <a:t>Учасник</a:t>
            </a:r>
            <a:r>
              <a:rPr lang="ru-RU" sz="1600" dirty="0">
                <a:latin typeface="Georgia" panose="02040502050405020303" pitchFamily="18" charset="0"/>
              </a:rPr>
              <a:t> 2-ї </a:t>
            </a:r>
            <a:r>
              <a:rPr lang="ru-RU" sz="1600" dirty="0" err="1">
                <a:latin typeface="Georgia" panose="02040502050405020303" pitchFamily="18" charset="0"/>
              </a:rPr>
              <a:t>світової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вій­ни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Бойові</a:t>
            </a:r>
            <a:r>
              <a:rPr lang="ru-RU" sz="1600" dirty="0">
                <a:latin typeface="Georgia" panose="02040502050405020303" pitchFamily="18" charset="0"/>
              </a:rPr>
              <a:t> нагороди. </a:t>
            </a:r>
            <a:r>
              <a:rPr lang="ru-RU" sz="1600" dirty="0" err="1">
                <a:latin typeface="Georgia" panose="02040502050405020303" pitchFamily="18" charset="0"/>
              </a:rPr>
              <a:t>Закінчив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Київський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художній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інститут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Відтоді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працював</a:t>
            </a:r>
            <a:r>
              <a:rPr lang="ru-RU" sz="1600" dirty="0">
                <a:latin typeface="Georgia" panose="02040502050405020303" pitchFamily="18" charset="0"/>
              </a:rPr>
              <a:t> у </a:t>
            </a:r>
            <a:r>
              <a:rPr lang="ru-RU" sz="1600" dirty="0" err="1">
                <a:latin typeface="Georgia" panose="02040502050405020303" pitchFamily="18" charset="0"/>
              </a:rPr>
              <a:t>Києві</a:t>
            </a:r>
            <a:r>
              <a:rPr lang="ru-RU" sz="1600" dirty="0">
                <a:latin typeface="Georgia" panose="02040502050405020303" pitchFamily="18" charset="0"/>
              </a:rPr>
              <a:t>: у г. «</a:t>
            </a:r>
            <a:r>
              <a:rPr lang="ru-RU" sz="1600" dirty="0" err="1">
                <a:latin typeface="Georgia" panose="02040502050405020303" pitchFamily="18" charset="0"/>
              </a:rPr>
              <a:t>Радянське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мистецтво</a:t>
            </a:r>
            <a:r>
              <a:rPr lang="ru-RU" sz="1600" dirty="0">
                <a:latin typeface="Georgia" panose="02040502050405020303" pitchFamily="18" charset="0"/>
              </a:rPr>
              <a:t>»; 1953–71 — старший </a:t>
            </a:r>
            <a:r>
              <a:rPr lang="ru-RU" sz="1600" dirty="0" err="1">
                <a:latin typeface="Georgia" panose="02040502050405020303" pitchFamily="18" charset="0"/>
              </a:rPr>
              <a:t>науковий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співробітник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відділу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образотвор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мистецтва</a:t>
            </a:r>
            <a:r>
              <a:rPr lang="ru-RU" sz="1600" dirty="0">
                <a:latin typeface="Georgia" panose="02040502050405020303" pitchFamily="18" charset="0"/>
              </a:rPr>
              <a:t> ІМФЕ АН УРСР; 1971–76 — старший </a:t>
            </a:r>
            <a:r>
              <a:rPr lang="ru-RU" sz="1600" dirty="0" err="1">
                <a:latin typeface="Georgia" panose="02040502050405020303" pitchFamily="18" charset="0"/>
              </a:rPr>
              <a:t>викладач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кафедри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теорії</a:t>
            </a:r>
            <a:r>
              <a:rPr lang="ru-RU" sz="1600" dirty="0">
                <a:latin typeface="Georgia" panose="02040502050405020303" pitchFamily="18" charset="0"/>
              </a:rPr>
              <a:t> і практики культ.-</a:t>
            </a:r>
            <a:r>
              <a:rPr lang="ru-RU" sz="1600" dirty="0" err="1">
                <a:latin typeface="Georgia" panose="02040502050405020303" pitchFamily="18" charset="0"/>
              </a:rPr>
              <a:t>осв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роботи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інституту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культури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Учасник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всеукр</a:t>
            </a:r>
            <a:r>
              <a:rPr lang="ru-RU" sz="1600" dirty="0">
                <a:latin typeface="Georgia" panose="02040502050405020303" pitchFamily="18" charset="0"/>
              </a:rPr>
              <a:t>., </a:t>
            </a:r>
            <a:r>
              <a:rPr lang="ru-RU" sz="1600" dirty="0" err="1">
                <a:latin typeface="Georgia" panose="02040502050405020303" pitchFamily="18" charset="0"/>
              </a:rPr>
              <a:t>всесоюз</a:t>
            </a:r>
            <a:r>
              <a:rPr lang="ru-RU" sz="1600" dirty="0">
                <a:latin typeface="Georgia" panose="02040502050405020303" pitchFamily="18" charset="0"/>
              </a:rPr>
              <a:t>. (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1951), </a:t>
            </a:r>
            <a:r>
              <a:rPr lang="ru-RU" sz="1600" dirty="0" err="1">
                <a:latin typeface="Georgia" panose="02040502050405020303" pitchFamily="18" charset="0"/>
              </a:rPr>
              <a:t>зарубіж</a:t>
            </a:r>
            <a:r>
              <a:rPr lang="ru-RU" sz="1600" dirty="0">
                <a:latin typeface="Georgia" panose="02040502050405020303" pitchFamily="18" charset="0"/>
              </a:rPr>
              <a:t>. (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1963) </a:t>
            </a:r>
            <a:r>
              <a:rPr lang="ru-RU" sz="1600" dirty="0" err="1">
                <a:latin typeface="Georgia" panose="02040502050405020303" pitchFamily="18" charset="0"/>
              </a:rPr>
              <a:t>мистецьких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виставок</a:t>
            </a:r>
            <a:r>
              <a:rPr lang="ru-RU" sz="1600" dirty="0">
                <a:latin typeface="Georgia" panose="02040502050405020303" pitchFamily="18" charset="0"/>
              </a:rPr>
              <a:t>. Персон. — у </a:t>
            </a:r>
            <a:r>
              <a:rPr lang="ru-RU" sz="1600" dirty="0" err="1">
                <a:latin typeface="Georgia" panose="02040502050405020303" pitchFamily="18" charset="0"/>
              </a:rPr>
              <a:t>Києві</a:t>
            </a:r>
            <a:r>
              <a:rPr lang="ru-RU" sz="1600" dirty="0">
                <a:latin typeface="Georgia" panose="02040502050405020303" pitchFamily="18" charset="0"/>
              </a:rPr>
              <a:t> (1964). </a:t>
            </a:r>
            <a:r>
              <a:rPr lang="ru-RU" sz="1600" dirty="0" err="1">
                <a:latin typeface="Georgia" panose="02040502050405020303" pitchFamily="18" charset="0"/>
              </a:rPr>
              <a:t>Основні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галузі</a:t>
            </a:r>
            <a:r>
              <a:rPr lang="ru-RU" sz="1600" dirty="0">
                <a:latin typeface="Georgia" panose="02040502050405020303" pitchFamily="18" charset="0"/>
              </a:rPr>
              <a:t> — монументальна і </a:t>
            </a:r>
            <a:r>
              <a:rPr lang="ru-RU" sz="1600" dirty="0" err="1">
                <a:latin typeface="Georgia" panose="02040502050405020303" pitchFamily="18" charset="0"/>
              </a:rPr>
              <a:t>станкова</a:t>
            </a:r>
            <a:r>
              <a:rPr lang="ru-RU" sz="1600" dirty="0">
                <a:latin typeface="Georgia" panose="02040502050405020303" pitchFamily="18" charset="0"/>
              </a:rPr>
              <a:t> скульптура, </a:t>
            </a:r>
            <a:r>
              <a:rPr lang="ru-RU" sz="1600" dirty="0" err="1">
                <a:latin typeface="Georgia" panose="02040502050405020303" pitchFamily="18" charset="0"/>
              </a:rPr>
              <a:t>станкова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книжкова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графіка</a:t>
            </a:r>
            <a:r>
              <a:rPr lang="ru-RU" sz="1600" dirty="0">
                <a:latin typeface="Georgia" panose="02040502050405020303" pitchFamily="18" charset="0"/>
              </a:rPr>
              <a:t>. Автор </a:t>
            </a:r>
            <a:r>
              <a:rPr lang="ru-RU" sz="1600" dirty="0" err="1">
                <a:latin typeface="Georgia" panose="02040502050405020303" pitchFamily="18" charset="0"/>
              </a:rPr>
              <a:t>досліджень</a:t>
            </a:r>
            <a:r>
              <a:rPr lang="ru-RU" sz="1600" dirty="0">
                <a:latin typeface="Georgia" panose="02040502050405020303" pitchFamily="18" charset="0"/>
              </a:rPr>
              <a:t> про </a:t>
            </a:r>
            <a:r>
              <a:rPr lang="ru-RU" sz="1600" dirty="0" err="1">
                <a:latin typeface="Georgia" panose="02040502050405020303" pitchFamily="18" charset="0"/>
              </a:rPr>
              <a:t>розвиток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української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скульп­тури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монографій</a:t>
            </a:r>
            <a:r>
              <a:rPr lang="ru-RU" sz="1600" dirty="0">
                <a:latin typeface="Georgia" panose="02040502050405020303" pitchFamily="18" charset="0"/>
              </a:rPr>
              <a:t> «</a:t>
            </a:r>
            <a:r>
              <a:rPr lang="ru-RU" sz="1600" dirty="0" err="1">
                <a:latin typeface="Georgia" panose="02040502050405020303" pitchFamily="18" charset="0"/>
              </a:rPr>
              <a:t>Українська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радянська</a:t>
            </a:r>
            <a:r>
              <a:rPr lang="ru-RU" sz="1600" dirty="0">
                <a:latin typeface="Georgia" panose="02040502050405020303" pitchFamily="18" charset="0"/>
              </a:rPr>
              <a:t> скульптура» (1960), «</a:t>
            </a:r>
            <a:r>
              <a:rPr lang="ru-RU" sz="1600" dirty="0" err="1">
                <a:latin typeface="Georgia" panose="02040502050405020303" pitchFamily="18" charset="0"/>
              </a:rPr>
              <a:t>Українська</a:t>
            </a:r>
            <a:r>
              <a:rPr lang="ru-RU" sz="1600" dirty="0">
                <a:latin typeface="Georgia" panose="02040502050405020303" pitchFamily="18" charset="0"/>
              </a:rPr>
              <a:t> скульптура </a:t>
            </a:r>
            <a:r>
              <a:rPr lang="ru-RU" sz="1600" dirty="0" err="1">
                <a:latin typeface="Georgia" panose="02040502050405020303" pitchFamily="18" charset="0"/>
              </a:rPr>
              <a:t>другої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половини</a:t>
            </a:r>
            <a:r>
              <a:rPr lang="ru-RU" sz="1600" dirty="0">
                <a:latin typeface="Georgia" panose="02040502050405020303" pitchFamily="18" charset="0"/>
              </a:rPr>
              <a:t> 19 — початку 20 ст.» (1963), «</a:t>
            </a:r>
            <a:r>
              <a:rPr lang="ru-RU" sz="1600" dirty="0" err="1">
                <a:latin typeface="Georgia" panose="02040502050405020303" pitchFamily="18" charset="0"/>
              </a:rPr>
              <a:t>Пам’ятники</a:t>
            </a:r>
            <a:r>
              <a:rPr lang="ru-RU" sz="1600" dirty="0">
                <a:latin typeface="Georgia" panose="02040502050405020303" pitchFamily="18" charset="0"/>
              </a:rPr>
              <a:t> Т. Шевченку» (1964; 1969), «</a:t>
            </a:r>
            <a:r>
              <a:rPr lang="ru-RU" sz="1600" dirty="0" err="1">
                <a:latin typeface="Georgia" panose="02040502050405020303" pitchFamily="18" charset="0"/>
              </a:rPr>
              <a:t>Іван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Кавалерідзе</a:t>
            </a:r>
            <a:r>
              <a:rPr lang="ru-RU" sz="1600" dirty="0">
                <a:latin typeface="Georgia" panose="02040502050405020303" pitchFamily="18" charset="0"/>
              </a:rPr>
              <a:t> — скульптор» (1967), </a:t>
            </a:r>
            <a:r>
              <a:rPr lang="ru-RU" sz="1600" dirty="0" err="1">
                <a:latin typeface="Georgia" panose="02040502050405020303" pitchFamily="18" charset="0"/>
              </a:rPr>
              <a:t>розділів</a:t>
            </a:r>
            <a:r>
              <a:rPr lang="ru-RU" sz="1600" dirty="0">
                <a:latin typeface="Georgia" panose="02040502050405020303" pitchFamily="18" charset="0"/>
              </a:rPr>
              <a:t> до кн. «</a:t>
            </a:r>
            <a:r>
              <a:rPr lang="ru-RU" sz="1600" dirty="0" err="1">
                <a:latin typeface="Georgia" panose="02040502050405020303" pitchFamily="18" charset="0"/>
              </a:rPr>
              <a:t>Історія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українського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мистецтва</a:t>
            </a:r>
            <a:r>
              <a:rPr lang="ru-RU" sz="1600" dirty="0">
                <a:latin typeface="Georgia" panose="02040502050405020303" pitchFamily="18" charset="0"/>
              </a:rPr>
              <a:t>» (т. 6, 1968; т. 4, 1970; </a:t>
            </a:r>
            <a:r>
              <a:rPr lang="ru-RU" sz="1600" dirty="0" err="1">
                <a:latin typeface="Georgia" panose="02040502050405020303" pitchFamily="18" charset="0"/>
              </a:rPr>
              <a:t>усі</a:t>
            </a:r>
            <a:r>
              <a:rPr lang="ru-RU" sz="1600" dirty="0">
                <a:latin typeface="Georgia" panose="02040502050405020303" pitchFamily="18" charset="0"/>
              </a:rPr>
              <a:t> —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), ст. «Шевченко — художник» // «</a:t>
            </a:r>
            <a:r>
              <a:rPr lang="ru-RU" sz="1600" dirty="0" err="1">
                <a:latin typeface="Georgia" panose="02040502050405020303" pitchFamily="18" charset="0"/>
              </a:rPr>
              <a:t>Кур’єр</a:t>
            </a:r>
            <a:r>
              <a:rPr lang="ru-RU" sz="1600" dirty="0">
                <a:latin typeface="Georgia" panose="02040502050405020303" pitchFamily="18" charset="0"/>
              </a:rPr>
              <a:t> ЮНЕСКО», 1995, № 3. Автор </a:t>
            </a:r>
            <a:r>
              <a:rPr lang="ru-RU" sz="1600" dirty="0" err="1">
                <a:latin typeface="Georgia" panose="02040502050405020303" pitchFamily="18" charset="0"/>
              </a:rPr>
              <a:t>зб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поезій</a:t>
            </a:r>
            <a:r>
              <a:rPr lang="ru-RU" sz="1600" dirty="0">
                <a:latin typeface="Georgia" panose="02040502050405020303" pitchFamily="18" charset="0"/>
              </a:rPr>
              <a:t> «</a:t>
            </a:r>
            <a:r>
              <a:rPr lang="ru-RU" sz="1600" dirty="0" err="1">
                <a:latin typeface="Georgia" panose="02040502050405020303" pitchFamily="18" charset="0"/>
              </a:rPr>
              <a:t>Понад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плаєм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плаї</a:t>
            </a:r>
            <a:r>
              <a:rPr lang="ru-RU" sz="1600" dirty="0">
                <a:latin typeface="Georgia" panose="02040502050405020303" pitchFamily="18" charset="0"/>
              </a:rPr>
              <a:t>» (1969), «</a:t>
            </a:r>
            <a:r>
              <a:rPr lang="ru-RU" sz="1600" dirty="0" err="1">
                <a:latin typeface="Georgia" panose="02040502050405020303" pitchFamily="18" charset="0"/>
              </a:rPr>
              <a:t>Мідні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карби</a:t>
            </a:r>
            <a:r>
              <a:rPr lang="ru-RU" sz="1600" dirty="0">
                <a:latin typeface="Georgia" panose="02040502050405020303" pitchFamily="18" charset="0"/>
              </a:rPr>
              <a:t>» (1971), «Бузько-</a:t>
            </a:r>
            <a:r>
              <a:rPr lang="ru-RU" sz="1600" dirty="0" err="1">
                <a:latin typeface="Georgia" panose="02040502050405020303" pitchFamily="18" charset="0"/>
              </a:rPr>
              <a:t>забудько</a:t>
            </a:r>
            <a:r>
              <a:rPr lang="ru-RU" sz="1600" dirty="0">
                <a:latin typeface="Georgia" panose="02040502050405020303" pitchFamily="18" charset="0"/>
              </a:rPr>
              <a:t>» (1974), «</a:t>
            </a:r>
            <a:r>
              <a:rPr lang="ru-RU" sz="1600" dirty="0" err="1">
                <a:latin typeface="Georgia" panose="02040502050405020303" pitchFamily="18" charset="0"/>
              </a:rPr>
              <a:t>Вогонь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камінь</a:t>
            </a:r>
            <a:r>
              <a:rPr lang="ru-RU" sz="1600" dirty="0">
                <a:latin typeface="Georgia" panose="02040502050405020303" pitchFamily="18" charset="0"/>
              </a:rPr>
              <a:t>» (1975), «</a:t>
            </a:r>
            <a:r>
              <a:rPr lang="ru-RU" sz="1600" dirty="0" err="1">
                <a:latin typeface="Georgia" panose="02040502050405020303" pitchFamily="18" charset="0"/>
              </a:rPr>
              <a:t>Мозаїка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вікон</a:t>
            </a:r>
            <a:r>
              <a:rPr lang="ru-RU" sz="1600" dirty="0">
                <a:latin typeface="Georgia" panose="02040502050405020303" pitchFamily="18" charset="0"/>
              </a:rPr>
              <a:t>» (1983), «</a:t>
            </a:r>
            <a:r>
              <a:rPr lang="ru-RU" sz="1600" dirty="0" err="1">
                <a:latin typeface="Georgia" panose="02040502050405020303" pitchFamily="18" charset="0"/>
              </a:rPr>
              <a:t>Сонячна</a:t>
            </a:r>
            <a:r>
              <a:rPr lang="ru-RU" sz="1600" dirty="0">
                <a:latin typeface="Georgia" panose="02040502050405020303" pitchFamily="18" charset="0"/>
              </a:rPr>
              <a:t> брама», «</a:t>
            </a:r>
            <a:r>
              <a:rPr lang="ru-RU" sz="1600" dirty="0" err="1">
                <a:latin typeface="Georgia" panose="02040502050405020303" pitchFamily="18" charset="0"/>
              </a:rPr>
              <a:t>Сонячний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дім</a:t>
            </a:r>
            <a:r>
              <a:rPr lang="ru-RU" sz="1600" dirty="0">
                <a:latin typeface="Georgia" panose="02040502050405020303" pitchFamily="18" charset="0"/>
              </a:rPr>
              <a:t>» (</a:t>
            </a:r>
            <a:r>
              <a:rPr lang="ru-RU" sz="1600" dirty="0" err="1">
                <a:latin typeface="Georgia" panose="02040502050405020303" pitchFamily="18" charset="0"/>
              </a:rPr>
              <a:t>обидві</a:t>
            </a:r>
            <a:r>
              <a:rPr lang="ru-RU" sz="1600" dirty="0">
                <a:latin typeface="Georgia" panose="02040502050405020303" pitchFamily="18" charset="0"/>
              </a:rPr>
              <a:t> — 1985), «</a:t>
            </a:r>
            <a:r>
              <a:rPr lang="ru-RU" sz="1600" dirty="0" err="1">
                <a:latin typeface="Georgia" panose="02040502050405020303" pitchFamily="18" charset="0"/>
              </a:rPr>
              <a:t>Лісові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фантазії</a:t>
            </a:r>
            <a:r>
              <a:rPr lang="ru-RU" sz="1600" dirty="0">
                <a:latin typeface="Georgia" panose="02040502050405020303" pitchFamily="18" charset="0"/>
              </a:rPr>
              <a:t>» (1991; </a:t>
            </a:r>
            <a:r>
              <a:rPr lang="ru-RU" sz="1600" dirty="0" err="1">
                <a:latin typeface="Georgia" panose="02040502050405020303" pitchFamily="18" charset="0"/>
              </a:rPr>
              <a:t>усі</a:t>
            </a:r>
            <a:r>
              <a:rPr lang="ru-RU" sz="1600" dirty="0">
                <a:latin typeface="Georgia" panose="02040502050405020303" pitchFamily="18" charset="0"/>
              </a:rPr>
              <a:t> —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). </a:t>
            </a:r>
            <a:r>
              <a:rPr lang="ru-RU" sz="1600" dirty="0" err="1">
                <a:latin typeface="Georgia" panose="02040502050405020303" pitchFamily="18" charset="0"/>
              </a:rPr>
              <a:t>Деякі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роботи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зберігаються</a:t>
            </a:r>
            <a:r>
              <a:rPr lang="ru-RU" sz="1600" dirty="0">
                <a:latin typeface="Georgia" panose="02040502050405020303" pitchFamily="18" charset="0"/>
              </a:rPr>
              <a:t> в НХМ (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). 20 </a:t>
            </a:r>
            <a:r>
              <a:rPr lang="ru-RU" sz="1600" dirty="0" err="1">
                <a:latin typeface="Georgia" panose="02040502050405020303" pitchFamily="18" charset="0"/>
              </a:rPr>
              <a:t>квітня</a:t>
            </a:r>
            <a:r>
              <a:rPr lang="ru-RU" sz="1600" dirty="0">
                <a:latin typeface="Georgia" panose="02040502050405020303" pitchFamily="18" charset="0"/>
              </a:rPr>
              <a:t> 1966 разом </a:t>
            </a:r>
            <a:r>
              <a:rPr lang="ru-RU" sz="1600" dirty="0" err="1">
                <a:latin typeface="Georgia" panose="02040502050405020303" pitchFamily="18" charset="0"/>
              </a:rPr>
              <a:t>із</a:t>
            </a:r>
            <a:r>
              <a:rPr lang="ru-RU" sz="1600" dirty="0">
                <a:latin typeface="Georgia" panose="02040502050405020303" pitchFamily="18" charset="0"/>
              </a:rPr>
              <a:t> 9-ма чл. СХУ </a:t>
            </a:r>
            <a:r>
              <a:rPr lang="ru-RU" sz="1600" dirty="0" err="1">
                <a:latin typeface="Georgia" panose="02040502050405020303" pitchFamily="18" charset="0"/>
              </a:rPr>
              <a:t>звернувся</a:t>
            </a:r>
            <a:r>
              <a:rPr lang="ru-RU" sz="1600" dirty="0">
                <a:latin typeface="Georgia" panose="02040502050405020303" pitchFamily="18" charset="0"/>
              </a:rPr>
              <a:t> до Верховного Суду УРСР </a:t>
            </a:r>
            <a:r>
              <a:rPr lang="ru-RU" sz="1600" dirty="0" err="1">
                <a:latin typeface="Georgia" panose="02040502050405020303" pitchFamily="18" charset="0"/>
              </a:rPr>
              <a:t>із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клопотанням</a:t>
            </a:r>
            <a:r>
              <a:rPr lang="ru-RU" sz="1600" dirty="0">
                <a:latin typeface="Georgia" panose="02040502050405020303" pitchFamily="18" charset="0"/>
              </a:rPr>
              <a:t> на </a:t>
            </a:r>
            <a:r>
              <a:rPr lang="ru-RU" sz="1600" dirty="0" err="1">
                <a:latin typeface="Georgia" panose="02040502050405020303" pitchFamily="18" charset="0"/>
              </a:rPr>
              <a:t>захист</a:t>
            </a:r>
            <a:r>
              <a:rPr lang="ru-RU" sz="1600" dirty="0">
                <a:latin typeface="Georgia" panose="02040502050405020303" pitchFamily="18" charset="0"/>
              </a:rPr>
              <a:t> О. </a:t>
            </a:r>
            <a:r>
              <a:rPr lang="ru-RU" sz="1600" dirty="0" err="1">
                <a:latin typeface="Georgia" panose="02040502050405020303" pitchFamily="18" charset="0"/>
              </a:rPr>
              <a:t>Заливахи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BA952-2FD5-4B24-8A28-71C46D5A6B53}"/>
              </a:ext>
            </a:extLst>
          </p:cNvPr>
          <p:cNvSpPr/>
          <p:nvPr/>
        </p:nvSpPr>
        <p:spPr>
          <a:xfrm>
            <a:off x="5477325" y="191711"/>
            <a:ext cx="3403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Андрій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Німенко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04FA86-0683-4D68-ACD4-E632EC45DE1B}"/>
              </a:ext>
            </a:extLst>
          </p:cNvPr>
          <p:cNvSpPr/>
          <p:nvPr/>
        </p:nvSpPr>
        <p:spPr>
          <a:xfrm>
            <a:off x="292965" y="3503637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20 червня - 100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Андрія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Німенка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(1925-2006)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DD0D88-ACBD-4296-A89E-79F67AA3B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85" y="4667945"/>
            <a:ext cx="1889924" cy="18899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4BAFB4-7C3C-4A84-A107-8C3BB49AA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74FC2-7747-4F67-BA8E-4503160C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C1AAA1-3DA7-4FE6-B450-9D869831EE88}"/>
              </a:ext>
            </a:extLst>
          </p:cNvPr>
          <p:cNvSpPr/>
          <p:nvPr/>
        </p:nvSpPr>
        <p:spPr>
          <a:xfrm>
            <a:off x="5523371" y="222527"/>
            <a:ext cx="3648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Юрій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Лавріненко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505EA-1ECE-49BA-B23B-88147338DF08}"/>
              </a:ext>
            </a:extLst>
          </p:cNvPr>
          <p:cNvSpPr/>
          <p:nvPr/>
        </p:nvSpPr>
        <p:spPr>
          <a:xfrm>
            <a:off x="211585" y="3647343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3 травня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Юрія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Лавріненка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(1905-1987)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F5E9F-EEFC-4122-82D7-4D1B4E4B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8" y="992754"/>
            <a:ext cx="1819275" cy="2514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B2D8FC-98DF-4E88-B70B-05BDC5A14CAE}"/>
              </a:ext>
            </a:extLst>
          </p:cNvPr>
          <p:cNvSpPr/>
          <p:nvPr/>
        </p:nvSpPr>
        <p:spPr>
          <a:xfrm>
            <a:off x="3329127" y="868858"/>
            <a:ext cx="848048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ira Sans"/>
              </a:rPr>
              <a:t>ЛАВРІНЕНКО ЮРІЙ </a:t>
            </a:r>
            <a:r>
              <a:rPr lang="ru-RU" sz="1400" dirty="0">
                <a:latin typeface="Georgia" panose="02040502050405020303" pitchFamily="18" charset="0"/>
              </a:rPr>
              <a:t>— </a:t>
            </a:r>
            <a:r>
              <a:rPr lang="ru-RU" sz="1400" dirty="0" err="1">
                <a:latin typeface="Georgia" panose="02040502050405020303" pitchFamily="18" charset="0"/>
              </a:rPr>
              <a:t>український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літературознавець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публіцист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есеїст</a:t>
            </a:r>
            <a:r>
              <a:rPr lang="ru-RU" sz="1400" dirty="0">
                <a:latin typeface="Georgia" panose="02040502050405020303" pitchFamily="18" charset="0"/>
              </a:rPr>
              <a:t>, критик, редактор, </a:t>
            </a:r>
            <a:r>
              <a:rPr lang="ru-RU" sz="1400" dirty="0" err="1">
                <a:latin typeface="Georgia" panose="02040502050405020303" pitchFamily="18" charset="0"/>
              </a:rPr>
              <a:t>дослідник</a:t>
            </a:r>
            <a:r>
              <a:rPr lang="ru-RU" sz="1400" dirty="0">
                <a:latin typeface="Georgia" panose="02040502050405020303" pitchFamily="18" charset="0"/>
              </a:rPr>
              <a:t> «</a:t>
            </a:r>
            <a:r>
              <a:rPr lang="ru-RU" sz="1400" dirty="0" err="1">
                <a:latin typeface="Georgia" panose="02040502050405020303" pitchFamily="18" charset="0"/>
              </a:rPr>
              <a:t>Розстріляного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відродження</a:t>
            </a:r>
            <a:r>
              <a:rPr lang="ru-RU" sz="1400" dirty="0">
                <a:latin typeface="Georgia" panose="02040502050405020303" pitchFamily="18" charset="0"/>
              </a:rPr>
              <a:t>». </a:t>
            </a:r>
            <a:r>
              <a:rPr lang="uk-UA" sz="1400" dirty="0">
                <a:latin typeface="Georgia" panose="02040502050405020303" pitchFamily="18" charset="0"/>
              </a:rPr>
              <a:t>Н</a:t>
            </a:r>
            <a:r>
              <a:rPr lang="ru-RU" sz="1400" dirty="0" err="1">
                <a:latin typeface="Georgia" panose="02040502050405020303" pitchFamily="18" charset="0"/>
              </a:rPr>
              <a:t>ародився</a:t>
            </a:r>
            <a:r>
              <a:rPr lang="ru-RU" sz="1400" dirty="0">
                <a:latin typeface="Georgia" panose="02040502050405020303" pitchFamily="18" charset="0"/>
              </a:rPr>
              <a:t> 3 </a:t>
            </a:r>
            <a:r>
              <a:rPr lang="ru-RU" sz="1400" dirty="0" err="1">
                <a:latin typeface="Georgia" panose="02040502050405020303" pitchFamily="18" charset="0"/>
              </a:rPr>
              <a:t>травня</a:t>
            </a:r>
            <a:r>
              <a:rPr lang="ru-RU" sz="1400" dirty="0">
                <a:latin typeface="Georgia" panose="02040502050405020303" pitchFamily="18" charset="0"/>
              </a:rPr>
              <a:t> 1905 року у с. </a:t>
            </a:r>
            <a:r>
              <a:rPr lang="ru-RU" sz="1400" dirty="0" err="1">
                <a:latin typeface="Georgia" panose="02040502050405020303" pitchFamily="18" charset="0"/>
              </a:rPr>
              <a:t>Хижинцях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Лисянського</a:t>
            </a:r>
            <a:r>
              <a:rPr lang="ru-RU" sz="1400" dirty="0">
                <a:latin typeface="Georgia" panose="02040502050405020303" pitchFamily="18" charset="0"/>
              </a:rPr>
              <a:t> району. </a:t>
            </a:r>
            <a:r>
              <a:rPr lang="ru-RU" sz="1400" dirty="0" err="1">
                <a:latin typeface="Georgia" panose="02040502050405020303" pitchFamily="18" charset="0"/>
              </a:rPr>
              <a:t>Навчався</a:t>
            </a:r>
            <a:r>
              <a:rPr lang="ru-RU" sz="1400" dirty="0">
                <a:latin typeface="Georgia" panose="02040502050405020303" pitchFamily="18" charset="0"/>
              </a:rPr>
              <a:t> в </a:t>
            </a:r>
            <a:r>
              <a:rPr lang="ru-RU" sz="1400" dirty="0" err="1">
                <a:latin typeface="Georgia" panose="02040502050405020303" pitchFamily="18" charset="0"/>
              </a:rPr>
              <a:t>Уманському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агротехнікумі</a:t>
            </a:r>
            <a:r>
              <a:rPr lang="ru-RU" sz="1400" dirty="0">
                <a:latin typeface="Georgia" panose="02040502050405020303" pitchFamily="18" charset="0"/>
              </a:rPr>
              <a:t>. В </a:t>
            </a:r>
            <a:r>
              <a:rPr lang="ru-RU" sz="1400" dirty="0" err="1">
                <a:latin typeface="Georgia" panose="02040502050405020303" pitchFamily="18" charset="0"/>
              </a:rPr>
              <a:t>Умані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прилучився</a:t>
            </a:r>
            <a:r>
              <a:rPr lang="ru-RU" sz="1400" dirty="0">
                <a:latin typeface="Georgia" panose="02040502050405020303" pitchFamily="18" charset="0"/>
              </a:rPr>
              <a:t> до </a:t>
            </a:r>
            <a:r>
              <a:rPr lang="ru-RU" sz="1400" dirty="0" err="1">
                <a:latin typeface="Georgia" panose="02040502050405020303" pitchFamily="18" charset="0"/>
              </a:rPr>
              <a:t>літературного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життя</a:t>
            </a:r>
            <a:r>
              <a:rPr lang="ru-RU" sz="1400" dirty="0">
                <a:latin typeface="Georgia" panose="02040502050405020303" pitchFamily="18" charset="0"/>
              </a:rPr>
              <a:t>. Став членом </a:t>
            </a:r>
            <a:r>
              <a:rPr lang="ru-RU" sz="1400" dirty="0" err="1">
                <a:latin typeface="Georgia" panose="02040502050405020303" pitchFamily="18" charset="0"/>
              </a:rPr>
              <a:t>літературної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організації</a:t>
            </a:r>
            <a:r>
              <a:rPr lang="ru-RU" sz="1400" dirty="0">
                <a:latin typeface="Georgia" panose="02040502050405020303" pitchFamily="18" charset="0"/>
              </a:rPr>
              <a:t> «Плуг».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У 1926 </a:t>
            </a:r>
            <a:r>
              <a:rPr lang="ru-RU" sz="1400" dirty="0" err="1">
                <a:latin typeface="Georgia" panose="02040502050405020303" pitchFamily="18" charset="0"/>
              </a:rPr>
              <a:t>році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став студентом </a:t>
            </a:r>
            <a:r>
              <a:rPr lang="ru-RU" sz="1400" dirty="0" err="1">
                <a:latin typeface="Georgia" panose="02040502050405020303" pitchFamily="18" charset="0"/>
              </a:rPr>
              <a:t>літературного</a:t>
            </a:r>
            <a:r>
              <a:rPr lang="ru-RU" sz="1400" dirty="0">
                <a:latin typeface="Georgia" panose="02040502050405020303" pitchFamily="18" charset="0"/>
              </a:rPr>
              <a:t> факультету </a:t>
            </a:r>
            <a:r>
              <a:rPr lang="ru-RU" sz="1400" dirty="0" err="1">
                <a:latin typeface="Georgia" panose="02040502050405020303" pitchFamily="18" charset="0"/>
              </a:rPr>
              <a:t>Харківського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latin typeface="Georgia" panose="02040502050405020303" pitchFamily="18" charset="0"/>
              </a:rPr>
              <a:t> (</a:t>
            </a:r>
            <a:r>
              <a:rPr lang="ru-RU" sz="1400" dirty="0" err="1">
                <a:latin typeface="Georgia" panose="02040502050405020303" pitchFamily="18" charset="0"/>
              </a:rPr>
              <a:t>тоді</a:t>
            </a:r>
            <a:r>
              <a:rPr lang="ru-RU" sz="1400" dirty="0">
                <a:latin typeface="Georgia" panose="02040502050405020303" pitchFamily="18" charset="0"/>
              </a:rPr>
              <a:t> — </a:t>
            </a:r>
            <a:r>
              <a:rPr lang="ru-RU" sz="1400" dirty="0" err="1">
                <a:latin typeface="Georgia" panose="02040502050405020303" pitchFamily="18" charset="0"/>
              </a:rPr>
              <a:t>Інститут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профосвіти</a:t>
            </a:r>
            <a:r>
              <a:rPr lang="ru-RU" sz="1400" dirty="0">
                <a:latin typeface="Georgia" panose="02040502050405020303" pitchFamily="18" charset="0"/>
              </a:rPr>
              <a:t>). </a:t>
            </a:r>
            <a:r>
              <a:rPr lang="ru-RU" sz="1400" dirty="0" err="1">
                <a:latin typeface="Georgia" panose="02040502050405020303" pitchFamily="18" charset="0"/>
              </a:rPr>
              <a:t>Після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закінчення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latin typeface="Georgia" panose="02040502050405020303" pitchFamily="18" charset="0"/>
              </a:rPr>
              <a:t> в 1930 </a:t>
            </a:r>
            <a:r>
              <a:rPr lang="ru-RU" sz="1400" dirty="0" err="1">
                <a:latin typeface="Georgia" panose="02040502050405020303" pitchFamily="18" charset="0"/>
              </a:rPr>
              <a:t>році</a:t>
            </a:r>
            <a:r>
              <a:rPr lang="ru-RU" sz="1400" dirty="0">
                <a:latin typeface="Georgia" panose="02040502050405020303" pitchFamily="18" charset="0"/>
              </a:rPr>
              <a:t> став </a:t>
            </a:r>
            <a:r>
              <a:rPr lang="ru-RU" sz="1400" dirty="0" err="1">
                <a:latin typeface="Georgia" panose="02040502050405020303" pitchFamily="18" charset="0"/>
              </a:rPr>
              <a:t>аспірантом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Харківського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науково-дослідного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інституту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ім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Т.Шевченка</a:t>
            </a:r>
            <a:r>
              <a:rPr lang="ru-RU" sz="1400" dirty="0">
                <a:latin typeface="Georgia" panose="02040502050405020303" pitchFamily="18" charset="0"/>
              </a:rPr>
              <a:t>[3]. </a:t>
            </a:r>
            <a:r>
              <a:rPr lang="ru-RU" sz="1400" dirty="0" err="1">
                <a:latin typeface="Georgia" panose="02040502050405020303" pitchFamily="18" charset="0"/>
              </a:rPr>
              <a:t>Одночасно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пише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літературознавчі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праці</a:t>
            </a:r>
            <a:r>
              <a:rPr lang="ru-RU" sz="1400" dirty="0">
                <a:latin typeface="Georgia" panose="02040502050405020303" pitchFamily="18" charset="0"/>
              </a:rPr>
              <a:t> «Василь </a:t>
            </a:r>
            <a:r>
              <a:rPr lang="ru-RU" sz="1400" dirty="0" err="1">
                <a:latin typeface="Georgia" panose="02040502050405020303" pitchFamily="18" charset="0"/>
              </a:rPr>
              <a:t>Елан-Блакитний</a:t>
            </a:r>
            <a:r>
              <a:rPr lang="ru-RU" sz="1400" dirty="0">
                <a:latin typeface="Georgia" panose="02040502050405020303" pitchFamily="18" charset="0"/>
              </a:rPr>
              <a:t>» (1929), «Василь Чумак» (1930), «</a:t>
            </a:r>
            <a:r>
              <a:rPr lang="ru-RU" sz="1400" dirty="0" err="1">
                <a:latin typeface="Georgia" panose="02040502050405020303" pitchFamily="18" charset="0"/>
              </a:rPr>
              <a:t>Творчість</a:t>
            </a:r>
            <a:r>
              <a:rPr lang="ru-RU" sz="1400" dirty="0">
                <a:latin typeface="Georgia" panose="02040502050405020303" pitchFamily="18" charset="0"/>
              </a:rPr>
              <a:t> Павла </a:t>
            </a:r>
            <a:r>
              <a:rPr lang="ru-RU" sz="1400" dirty="0" err="1">
                <a:latin typeface="Georgia" panose="02040502050405020303" pitchFamily="18" charset="0"/>
              </a:rPr>
              <a:t>Тичини</a:t>
            </a:r>
            <a:r>
              <a:rPr lang="ru-RU" sz="1400" dirty="0">
                <a:latin typeface="Georgia" panose="02040502050405020303" pitchFamily="18" charset="0"/>
              </a:rPr>
              <a:t>» (1930).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Критична </a:t>
            </a:r>
            <a:r>
              <a:rPr lang="ru-RU" sz="1400" dirty="0" err="1">
                <a:latin typeface="Georgia" panose="02040502050405020303" pitchFamily="18" charset="0"/>
              </a:rPr>
              <a:t>позиція</a:t>
            </a:r>
            <a:r>
              <a:rPr lang="ru-RU" sz="1400" dirty="0">
                <a:latin typeface="Georgia" panose="02040502050405020303" pitchFamily="18" charset="0"/>
              </a:rPr>
              <a:t> Ю. </a:t>
            </a:r>
            <a:r>
              <a:rPr lang="ru-RU" sz="1400" dirty="0" err="1">
                <a:latin typeface="Georgia" panose="02040502050405020303" pitchFamily="18" charset="0"/>
              </a:rPr>
              <a:t>Лавріненка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щодо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монополії</a:t>
            </a:r>
            <a:r>
              <a:rPr lang="ru-RU" sz="1400" dirty="0">
                <a:latin typeface="Georgia" panose="02040502050405020303" pitchFamily="18" charset="0"/>
              </a:rPr>
              <a:t> в </a:t>
            </a:r>
            <a:r>
              <a:rPr lang="ru-RU" sz="1400" dirty="0" err="1">
                <a:latin typeface="Georgia" panose="02040502050405020303" pitchFamily="18" charset="0"/>
              </a:rPr>
              <a:t>літературі</a:t>
            </a:r>
            <a:r>
              <a:rPr lang="ru-RU" sz="1400" dirty="0">
                <a:latin typeface="Georgia" panose="02040502050405020303" pitchFamily="18" charset="0"/>
              </a:rPr>
              <a:t> стилю </a:t>
            </a:r>
            <a:r>
              <a:rPr lang="ru-RU" sz="1400" dirty="0" err="1">
                <a:latin typeface="Georgia" panose="02040502050405020303" pitchFamily="18" charset="0"/>
              </a:rPr>
              <a:t>соцреалізму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викликала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підстави</a:t>
            </a:r>
            <a:r>
              <a:rPr lang="ru-RU" sz="1400" dirty="0"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latin typeface="Georgia" panose="02040502050405020303" pitchFamily="18" charset="0"/>
              </a:rPr>
              <a:t>його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переслідування</a:t>
            </a:r>
            <a:r>
              <a:rPr lang="ru-RU" sz="1400" dirty="0">
                <a:latin typeface="Georgia" panose="02040502050405020303" pitchFamily="18" charset="0"/>
              </a:rPr>
              <a:t>. У 1933 —1935 роках </a:t>
            </a:r>
            <a:r>
              <a:rPr lang="ru-RU" sz="1400" dirty="0" err="1">
                <a:latin typeface="Georgia" panose="02040502050405020303" pitchFamily="18" charset="0"/>
              </a:rPr>
              <a:t>його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було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декілька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разів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арештовано</a:t>
            </a:r>
            <a:r>
              <a:rPr lang="ru-RU" sz="1400" dirty="0">
                <a:latin typeface="Georgia" panose="02040502050405020303" pitchFamily="18" charset="0"/>
              </a:rPr>
              <a:t>, а з 1935 по 1939 </a:t>
            </a:r>
            <a:r>
              <a:rPr lang="ru-RU" sz="1400" dirty="0" err="1">
                <a:latin typeface="Georgia" panose="02040502050405020303" pitchFamily="18" charset="0"/>
              </a:rPr>
              <a:t>рік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відбував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термін</a:t>
            </a:r>
            <a:r>
              <a:rPr lang="ru-RU" sz="1400" dirty="0">
                <a:latin typeface="Georgia" panose="02040502050405020303" pitchFamily="18" charset="0"/>
              </a:rPr>
              <a:t> у </a:t>
            </a:r>
            <a:r>
              <a:rPr lang="ru-RU" sz="1400" dirty="0" err="1">
                <a:latin typeface="Georgia" panose="02040502050405020303" pitchFamily="18" charset="0"/>
              </a:rPr>
              <a:t>Норильському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концтаборі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Після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відбуття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терміну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заслання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він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вибрав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місцем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життя</a:t>
            </a:r>
            <a:r>
              <a:rPr lang="ru-RU" sz="1400" dirty="0">
                <a:latin typeface="Georgia" panose="02040502050405020303" pitchFamily="18" charset="0"/>
              </a:rPr>
              <a:t> м. Нальчик, там </a:t>
            </a:r>
            <a:r>
              <a:rPr lang="ru-RU" sz="1400" dirty="0" err="1">
                <a:latin typeface="Georgia" panose="02040502050405020303" pitchFamily="18" charset="0"/>
              </a:rPr>
              <a:t>одружився</a:t>
            </a:r>
            <a:r>
              <a:rPr lang="ru-RU" sz="1400" dirty="0">
                <a:latin typeface="Georgia" panose="02040502050405020303" pitchFamily="18" charset="0"/>
              </a:rPr>
              <a:t> і </a:t>
            </a:r>
            <a:r>
              <a:rPr lang="ru-RU" sz="1400" dirty="0" err="1">
                <a:latin typeface="Georgia" panose="02040502050405020303" pitchFamily="18" charset="0"/>
              </a:rPr>
              <a:t>вже</a:t>
            </a:r>
            <a:r>
              <a:rPr lang="ru-RU" sz="1400" dirty="0">
                <a:latin typeface="Georgia" panose="02040502050405020303" pitchFamily="18" charset="0"/>
              </a:rPr>
              <a:t> в роки </a:t>
            </a:r>
            <a:r>
              <a:rPr lang="ru-RU" sz="1400" dirty="0" err="1">
                <a:latin typeface="Georgia" panose="02040502050405020303" pitchFamily="18" charset="0"/>
              </a:rPr>
              <a:t>війни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пробрався</a:t>
            </a:r>
            <a:r>
              <a:rPr lang="ru-RU" sz="1400" dirty="0">
                <a:latin typeface="Georgia" panose="02040502050405020303" pitchFamily="18" charset="0"/>
              </a:rPr>
              <a:t> до </a:t>
            </a:r>
            <a:r>
              <a:rPr lang="ru-RU" sz="1400" dirty="0" err="1">
                <a:latin typeface="Georgia" panose="02040502050405020303" pitchFamily="18" charset="0"/>
              </a:rPr>
              <a:t>Києва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згодом</a:t>
            </a:r>
            <a:r>
              <a:rPr lang="ru-RU" sz="1400" dirty="0">
                <a:latin typeface="Georgia" panose="02040502050405020303" pitchFamily="18" charset="0"/>
              </a:rPr>
              <a:t> до Львова.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 1944 року Ю.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жив в </a:t>
            </a:r>
            <a:r>
              <a:rPr lang="ru-RU" sz="1400" dirty="0" err="1">
                <a:latin typeface="Georgia" panose="02040502050405020303" pitchFamily="18" charset="0"/>
              </a:rPr>
              <a:t>Австрії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потім</a:t>
            </a:r>
            <a:r>
              <a:rPr lang="ru-RU" sz="1400" dirty="0">
                <a:latin typeface="Georgia" panose="02040502050405020303" pitchFamily="18" charset="0"/>
              </a:rPr>
              <a:t> в США, де </a:t>
            </a:r>
            <a:r>
              <a:rPr lang="ru-RU" sz="1400" dirty="0" err="1">
                <a:latin typeface="Georgia" panose="02040502050405020303" pitchFamily="18" charset="0"/>
              </a:rPr>
              <a:t>важко</a:t>
            </a:r>
            <a:r>
              <a:rPr lang="ru-RU" sz="1400" dirty="0">
                <a:latin typeface="Georgia" panose="02040502050405020303" pitchFamily="18" charset="0"/>
              </a:rPr>
              <a:t> входив в ритм і </a:t>
            </a:r>
            <a:r>
              <a:rPr lang="ru-RU" sz="1400" dirty="0" err="1">
                <a:latin typeface="Georgia" panose="02040502050405020303" pitchFamily="18" charset="0"/>
              </a:rPr>
              <a:t>цінності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американського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життя</a:t>
            </a:r>
            <a:r>
              <a:rPr lang="ru-RU" sz="1400" dirty="0">
                <a:latin typeface="Georgia" panose="02040502050405020303" pitchFamily="18" charset="0"/>
              </a:rPr>
              <a:t>. До того ж </a:t>
            </a:r>
            <a:r>
              <a:rPr lang="ru-RU" sz="1400" dirty="0" err="1">
                <a:latin typeface="Georgia" panose="02040502050405020303" pitchFamily="18" charset="0"/>
              </a:rPr>
              <a:t>прогресувала</a:t>
            </a:r>
            <a:r>
              <a:rPr lang="ru-RU" sz="1400" dirty="0">
                <a:latin typeface="Georgia" panose="02040502050405020303" pitchFamily="18" charset="0"/>
              </a:rPr>
              <a:t> хвороба, </a:t>
            </a:r>
            <a:r>
              <a:rPr lang="ru-RU" sz="1400" dirty="0" err="1">
                <a:latin typeface="Georgia" panose="02040502050405020303" pitchFamily="18" charset="0"/>
              </a:rPr>
              <a:t>останні</a:t>
            </a:r>
            <a:r>
              <a:rPr lang="ru-RU" sz="1400" dirty="0">
                <a:latin typeface="Georgia" panose="02040502050405020303" pitchFamily="18" charset="0"/>
              </a:rPr>
              <a:t> роки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доживав </a:t>
            </a:r>
            <a:r>
              <a:rPr lang="ru-RU" sz="1400" dirty="0" err="1">
                <a:latin typeface="Georgia" panose="02040502050405020303" pitchFamily="18" charset="0"/>
              </a:rPr>
              <a:t>зовсім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калікою</a:t>
            </a:r>
            <a:r>
              <a:rPr lang="ru-RU" sz="1400" dirty="0">
                <a:latin typeface="Georgia" panose="02040502050405020303" pitchFamily="18" charset="0"/>
              </a:rPr>
              <a:t>. Тим </a:t>
            </a:r>
            <a:r>
              <a:rPr lang="ru-RU" sz="1400" dirty="0" err="1">
                <a:latin typeface="Georgia" panose="02040502050405020303" pitchFamily="18" charset="0"/>
              </a:rPr>
              <a:t>більшу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повагу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викликає</a:t>
            </a:r>
            <a:r>
              <a:rPr lang="ru-RU" sz="1400" dirty="0">
                <a:latin typeface="Georgia" panose="02040502050405020303" pitchFamily="18" charset="0"/>
              </a:rPr>
              <a:t> дух ученого-</a:t>
            </a:r>
            <a:r>
              <a:rPr lang="ru-RU" sz="1400" dirty="0" err="1">
                <a:latin typeface="Georgia" panose="02040502050405020303" pitchFamily="18" charset="0"/>
              </a:rPr>
              <a:t>патріота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В 1950-х роках Ю.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пише</a:t>
            </a:r>
            <a:r>
              <a:rPr lang="ru-RU" sz="1400" dirty="0">
                <a:latin typeface="Georgia" panose="02040502050405020303" pitchFamily="18" charset="0"/>
              </a:rPr>
              <a:t> низку </a:t>
            </a:r>
            <a:r>
              <a:rPr lang="ru-RU" sz="1400" dirty="0" err="1">
                <a:latin typeface="Georgia" panose="02040502050405020303" pitchFamily="18" charset="0"/>
              </a:rPr>
              <a:t>публіцистичних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праць</a:t>
            </a:r>
            <a:r>
              <a:rPr lang="ru-RU" sz="1400" dirty="0">
                <a:latin typeface="Georgia" panose="02040502050405020303" pitchFamily="18" charset="0"/>
              </a:rPr>
              <a:t>, на </a:t>
            </a:r>
            <a:r>
              <a:rPr lang="ru-RU" sz="1400" dirty="0" err="1">
                <a:latin typeface="Georgia" panose="02040502050405020303" pitchFamily="18" charset="0"/>
              </a:rPr>
              <a:t>замовлення</a:t>
            </a:r>
            <a:r>
              <a:rPr lang="ru-RU" sz="1400" dirty="0">
                <a:latin typeface="Georgia" panose="02040502050405020303" pitchFamily="18" charset="0"/>
              </a:rPr>
              <a:t> редактора </a:t>
            </a:r>
            <a:r>
              <a:rPr lang="ru-RU" sz="1400" dirty="0" err="1">
                <a:latin typeface="Georgia" panose="02040502050405020303" pitchFamily="18" charset="0"/>
              </a:rPr>
              <a:t>Єжи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Ґедройця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укладає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антологію</a:t>
            </a:r>
            <a:r>
              <a:rPr lang="ru-RU" sz="1400" dirty="0">
                <a:latin typeface="Georgia" panose="02040502050405020303" pitchFamily="18" charset="0"/>
              </a:rPr>
              <a:t> «</a:t>
            </a:r>
            <a:r>
              <a:rPr lang="ru-RU" sz="1400" dirty="0" err="1">
                <a:latin typeface="Georgia" panose="02040502050405020303" pitchFamily="18" charset="0"/>
              </a:rPr>
              <a:t>Розстріляне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відродження</a:t>
            </a:r>
            <a:r>
              <a:rPr lang="ru-RU" sz="1400" dirty="0">
                <a:latin typeface="Georgia" panose="02040502050405020303" pitchFamily="18" charset="0"/>
              </a:rPr>
              <a:t>». </a:t>
            </a:r>
            <a:r>
              <a:rPr lang="ru-RU" sz="1400" dirty="0" err="1">
                <a:latin typeface="Georgia" panose="02040502050405020303" pitchFamily="18" charset="0"/>
              </a:rPr>
              <a:t>Антологія</a:t>
            </a:r>
            <a:r>
              <a:rPr lang="ru-RU" sz="1400" dirty="0">
                <a:latin typeface="Georgia" panose="02040502050405020303" pitchFamily="18" charset="0"/>
              </a:rPr>
              <a:t> справила </a:t>
            </a:r>
            <a:r>
              <a:rPr lang="ru-RU" sz="1400" dirty="0" err="1">
                <a:latin typeface="Georgia" panose="02040502050405020303" pitchFamily="18" charset="0"/>
              </a:rPr>
              <a:t>значний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вплив</a:t>
            </a:r>
            <a:r>
              <a:rPr lang="ru-RU" sz="1400" dirty="0"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latin typeface="Georgia" panose="02040502050405020303" pitchFamily="18" charset="0"/>
              </a:rPr>
              <a:t>формування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світогляду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шістдесятників</a:t>
            </a:r>
            <a:r>
              <a:rPr lang="ru-RU" sz="1400" dirty="0">
                <a:latin typeface="Georgia" panose="02040502050405020303" pitchFamily="18" charset="0"/>
              </a:rPr>
              <a:t>, а </a:t>
            </a:r>
            <a:r>
              <a:rPr lang="ru-RU" sz="1400" dirty="0" err="1">
                <a:latin typeface="Georgia" panose="02040502050405020303" pitchFamily="18" charset="0"/>
              </a:rPr>
              <a:t>термін</a:t>
            </a:r>
            <a:r>
              <a:rPr lang="ru-RU" sz="1400" dirty="0">
                <a:latin typeface="Georgia" panose="02040502050405020303" pitchFamily="18" charset="0"/>
              </a:rPr>
              <a:t> «</a:t>
            </a:r>
            <a:r>
              <a:rPr lang="ru-RU" sz="1400" dirty="0" err="1">
                <a:latin typeface="Georgia" panose="02040502050405020303" pitchFamily="18" charset="0"/>
              </a:rPr>
              <a:t>розстріляне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відродження</a:t>
            </a:r>
            <a:r>
              <a:rPr lang="ru-RU" sz="1400" dirty="0">
                <a:latin typeface="Georgia" panose="02040502050405020303" pitchFamily="18" charset="0"/>
              </a:rPr>
              <a:t>» </a:t>
            </a:r>
            <a:r>
              <a:rPr lang="ru-RU" sz="1400" dirty="0" err="1">
                <a:latin typeface="Georgia" panose="02040502050405020303" pitchFamily="18" charset="0"/>
              </a:rPr>
              <a:t>набув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значного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поширення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err="1">
                <a:latin typeface="Georgia" panose="02040502050405020303" pitchFamily="18" charset="0"/>
              </a:rPr>
              <a:t>Юрій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написав десятки </a:t>
            </a:r>
            <a:r>
              <a:rPr lang="ru-RU" sz="1400" dirty="0" err="1">
                <a:latin typeface="Georgia" panose="02040502050405020303" pitchFamily="18" charset="0"/>
              </a:rPr>
              <a:t>досліджень</a:t>
            </a:r>
            <a:r>
              <a:rPr lang="ru-RU" sz="1400" dirty="0">
                <a:latin typeface="Georgia" panose="02040502050405020303" pitchFamily="18" charset="0"/>
              </a:rPr>
              <a:t> про </a:t>
            </a:r>
            <a:r>
              <a:rPr lang="ru-RU" sz="1400" dirty="0" err="1">
                <a:latin typeface="Georgia" panose="02040502050405020303" pitchFamily="18" charset="0"/>
              </a:rPr>
              <a:t>письменників-сучасників</a:t>
            </a:r>
            <a:r>
              <a:rPr lang="ru-RU" sz="1400" dirty="0">
                <a:latin typeface="Georgia" panose="02040502050405020303" pitchFamily="18" charset="0"/>
              </a:rPr>
              <a:t>: М. </a:t>
            </a:r>
            <a:r>
              <a:rPr lang="ru-RU" sz="1400" dirty="0" err="1">
                <a:latin typeface="Georgia" panose="02040502050405020303" pitchFamily="18" charset="0"/>
              </a:rPr>
              <a:t>Рильського</a:t>
            </a:r>
            <a:r>
              <a:rPr lang="ru-RU" sz="1400" dirty="0">
                <a:latin typeface="Georgia" panose="02040502050405020303" pitchFamily="18" charset="0"/>
              </a:rPr>
              <a:t>, М. Семенка, Т. </a:t>
            </a:r>
            <a:r>
              <a:rPr lang="ru-RU" sz="1400" dirty="0" err="1">
                <a:latin typeface="Georgia" panose="02040502050405020303" pitchFamily="18" charset="0"/>
              </a:rPr>
              <a:t>Осьмачку</a:t>
            </a:r>
            <a:r>
              <a:rPr lang="ru-RU" sz="1400" dirty="0">
                <a:latin typeface="Georgia" panose="02040502050405020303" pitchFamily="18" charset="0"/>
              </a:rPr>
              <a:t>, Є. </a:t>
            </a:r>
            <a:r>
              <a:rPr lang="ru-RU" sz="1400" dirty="0" err="1">
                <a:latin typeface="Georgia" panose="02040502050405020303" pitchFamily="18" charset="0"/>
              </a:rPr>
              <a:t>Маланюка</a:t>
            </a:r>
            <a:r>
              <a:rPr lang="ru-RU" sz="1400" dirty="0">
                <a:latin typeface="Georgia" panose="02040502050405020303" pitchFamily="18" charset="0"/>
              </a:rPr>
              <a:t>, І. Сенченка, М. Бажана.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 1950 року і до </a:t>
            </a:r>
            <a:r>
              <a:rPr lang="ru-RU" sz="1400" dirty="0" err="1">
                <a:latin typeface="Georgia" panose="02040502050405020303" pitchFamily="18" charset="0"/>
              </a:rPr>
              <a:t>смерті</a:t>
            </a:r>
            <a:r>
              <a:rPr lang="ru-RU" sz="1400" dirty="0">
                <a:latin typeface="Georgia" panose="02040502050405020303" pitchFamily="18" charset="0"/>
              </a:rPr>
              <a:t> 14 </a:t>
            </a:r>
            <a:r>
              <a:rPr lang="ru-RU" sz="1400" dirty="0" err="1">
                <a:latin typeface="Georgia" panose="02040502050405020303" pitchFamily="18" charset="0"/>
              </a:rPr>
              <a:t>грудня</a:t>
            </a:r>
            <a:r>
              <a:rPr lang="ru-RU" sz="1400" dirty="0">
                <a:latin typeface="Georgia" panose="02040502050405020303" pitchFamily="18" charset="0"/>
              </a:rPr>
              <a:t> 1987 року Ю. </a:t>
            </a:r>
            <a:r>
              <a:rPr lang="ru-RU" sz="1400" dirty="0" err="1">
                <a:latin typeface="Georgia" panose="02040502050405020303" pitchFamily="18" charset="0"/>
              </a:rPr>
              <a:t>Лавріненко</a:t>
            </a:r>
            <a:r>
              <a:rPr lang="ru-RU" sz="1400" dirty="0">
                <a:latin typeface="Georgia" panose="02040502050405020303" pitchFamily="18" charset="0"/>
              </a:rPr>
              <a:t> жив у Нью-Йорку. Брав </a:t>
            </a:r>
            <a:r>
              <a:rPr lang="ru-RU" sz="1400" dirty="0" err="1">
                <a:latin typeface="Georgia" panose="02040502050405020303" pitchFamily="18" charset="0"/>
              </a:rPr>
              <a:t>активну</a:t>
            </a:r>
            <a:r>
              <a:rPr lang="ru-RU" sz="1400" dirty="0">
                <a:latin typeface="Georgia" panose="02040502050405020303" pitchFamily="18" charset="0"/>
              </a:rPr>
              <a:t> участь у </a:t>
            </a:r>
            <a:r>
              <a:rPr lang="ru-RU" sz="1400" dirty="0" err="1">
                <a:latin typeface="Georgia" panose="02040502050405020303" pitchFamily="18" charset="0"/>
              </a:rPr>
              <a:t>створенні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Об'єднання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українських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письменників</a:t>
            </a:r>
            <a:r>
              <a:rPr lang="ru-RU" sz="1400" dirty="0">
                <a:latin typeface="Georgia" panose="02040502050405020303" pitchFamily="18" charset="0"/>
              </a:rPr>
              <a:t> (ОУП) «Слово». В 1986 </a:t>
            </a:r>
            <a:r>
              <a:rPr lang="ru-RU" sz="1400" dirty="0" err="1">
                <a:latin typeface="Georgia" panose="02040502050405020303" pitchFamily="18" charset="0"/>
              </a:rPr>
              <a:t>році</a:t>
            </a:r>
            <a:r>
              <a:rPr lang="ru-RU" sz="1400" dirty="0">
                <a:latin typeface="Georgia" panose="02040502050405020303" pitchFamily="18" charset="0"/>
              </a:rPr>
              <a:t> за свою </a:t>
            </a:r>
            <a:r>
              <a:rPr lang="ru-RU" sz="1400" dirty="0" err="1">
                <a:latin typeface="Georgia" panose="02040502050405020303" pitchFamily="18" charset="0"/>
              </a:rPr>
              <a:t>працю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був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нагороджений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премією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Фундації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Антоновичів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 err="1">
                <a:latin typeface="Georgia" panose="02040502050405020303" pitchFamily="18" charset="0"/>
              </a:rPr>
              <a:t>Похований</a:t>
            </a:r>
            <a:r>
              <a:rPr lang="ru-RU" sz="1400" dirty="0"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latin typeface="Georgia" panose="02040502050405020303" pitchFamily="18" charset="0"/>
              </a:rPr>
              <a:t>українському</a:t>
            </a:r>
            <a:r>
              <a:rPr lang="ru-RU" sz="1400" dirty="0">
                <a:latin typeface="Georgia" panose="02040502050405020303" pitchFamily="18" charset="0"/>
              </a:rPr>
              <a:t> православному </a:t>
            </a:r>
            <a:r>
              <a:rPr lang="ru-RU" sz="1400" dirty="0" err="1">
                <a:latin typeface="Georgia" panose="02040502050405020303" pitchFamily="18" charset="0"/>
              </a:rPr>
              <a:t>цвинтарі</a:t>
            </a:r>
            <a:r>
              <a:rPr lang="ru-RU" sz="1400" dirty="0">
                <a:latin typeface="Georgia" panose="02040502050405020303" pitchFamily="18" charset="0"/>
              </a:rPr>
              <a:t> в </a:t>
            </a:r>
            <a:r>
              <a:rPr lang="ru-RU" sz="1400" dirty="0" err="1">
                <a:latin typeface="Georgia" panose="02040502050405020303" pitchFamily="18" charset="0"/>
              </a:rPr>
              <a:t>Баунд</a:t>
            </a:r>
            <a:r>
              <a:rPr lang="ru-RU" sz="1400" dirty="0">
                <a:latin typeface="Georgia" panose="02040502050405020303" pitchFamily="18" charset="0"/>
              </a:rPr>
              <a:t>-Бруку, штат Нью-</a:t>
            </a:r>
            <a:r>
              <a:rPr lang="ru-RU" sz="1400" dirty="0" err="1">
                <a:latin typeface="Georgia" panose="02040502050405020303" pitchFamily="18" charset="0"/>
              </a:rPr>
              <a:t>Джерсі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1E5D2A-56B8-4AD4-ABF1-513FA2F5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84" y="4809988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3D11A1-9B0B-4C67-9E48-23221CF3D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B745A0-C3E2-4E35-9851-6DA4A4DE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6CF992-BC1E-4578-8C1C-C5B85A5F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15" y="1085850"/>
            <a:ext cx="1952625" cy="23431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433A39-3ACD-4A03-8BEF-F0F03C321218}"/>
              </a:ext>
            </a:extLst>
          </p:cNvPr>
          <p:cNvSpPr/>
          <p:nvPr/>
        </p:nvSpPr>
        <p:spPr>
          <a:xfrm>
            <a:off x="359545" y="3558567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травня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Федора Дудка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(1885-1962)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4B5FE0-CFFD-4230-A6D3-723CE10B07F6}"/>
              </a:ext>
            </a:extLst>
          </p:cNvPr>
          <p:cNvSpPr/>
          <p:nvPr/>
        </p:nvSpPr>
        <p:spPr>
          <a:xfrm>
            <a:off x="3701988" y="1217820"/>
            <a:ext cx="80609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4348"/>
                </a:solidFill>
                <a:latin typeface="Fira Sans"/>
              </a:rPr>
              <a:t>ДУДКО ФЕДІР СТЕПАНОВИЧ 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псевд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.: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Одуд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Ф. Карпенко, Шпак; 25. 04 (07. 05). 1885, с.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Шабалинів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Сосницького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повіту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Чернігівської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губернії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 — 01. 03. 1962, Нью-Йорк) —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журналіст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 </a:t>
            </a:r>
            <a:r>
              <a:rPr lang="ru-RU" sz="1600" i="1" dirty="0">
                <a:solidFill>
                  <a:srgbClr val="3F4348"/>
                </a:solidFill>
                <a:latin typeface="Georgia" panose="02040502050405020303" pitchFamily="18" charset="0"/>
              </a:rPr>
              <a:t>Ю. </a:t>
            </a:r>
            <a:r>
              <a:rPr lang="ru-RU" sz="1600" i="1" dirty="0" err="1">
                <a:solidFill>
                  <a:srgbClr val="3F4348"/>
                </a:solidFill>
                <a:latin typeface="Georgia" panose="02040502050405020303" pitchFamily="18" charset="0"/>
              </a:rPr>
              <a:t>Осінчук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Навчався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Глухівській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і Новгород-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Сіверській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гімназіях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1907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друкував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пресі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демократичного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спрямування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статті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й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оповідання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зокрема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у газетах «Светоч», «Киевские отклики», «Рада»,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Відродження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1920 мешкав у м.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Тарнув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Польща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), 1922–39 —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Львові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де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працював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у б-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ці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НТШ.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1941 — редактор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української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газети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«Наше слово» (м. Брест) і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Пінська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газета»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Білорусь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).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Бресті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5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місяців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був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ув’язнений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ґестапо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1944 — у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Німеччині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співробітник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газети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«Голос»,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Берлін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),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1949 — у США.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Працював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у ред.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Лікарського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вісника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(Нью-Йорк, 1959–61). Один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із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засновників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і редактор журналу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Новий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світ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Більшість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творів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Дудко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тематично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пов’язані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з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визвольними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змаганнями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в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Україні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1917–21, романтично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піднесені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хоч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і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переповнені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натуралістичними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деталями. Автор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збірок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«Краса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життя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(1922), «Глум» (1925;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обидві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 —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Львів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Краків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Дівчата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очайдушних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днів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(Л., 1937;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1948),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Заметіль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1948),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повістей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Чорний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Крук» (Л., 1930;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новий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варіант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 —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Отаман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Крук», Прага, 1941;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1946),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Стрибожа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внука» (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1948; про Анну Ярославну), роману-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тетралогії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з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доби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визв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змагань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«В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заграві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Чорторий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Квіти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і кров», «На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згарищах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Прірва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», Л., 1928–31),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романів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«Великий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гетьман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(1936;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1948; про І. Мазепу), «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Війна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(ч. 1,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Авґсбурґ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1947; про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події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на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Західній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Україні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1939–40) та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ін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Залишив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спогади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«Моя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молодість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» (Нью Йорк;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Джерзі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Georgia" panose="02040502050405020303" pitchFamily="18" charset="0"/>
              </a:rPr>
              <a:t>Ситі</a:t>
            </a:r>
            <a:r>
              <a:rPr lang="ru-RU" sz="1600" dirty="0">
                <a:solidFill>
                  <a:srgbClr val="3F4348"/>
                </a:solidFill>
                <a:latin typeface="Georgia" panose="02040502050405020303" pitchFamily="18" charset="0"/>
              </a:rPr>
              <a:t>, 1965).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427D8C-0E27-4521-8FCF-F54EAA6241AD}"/>
              </a:ext>
            </a:extLst>
          </p:cNvPr>
          <p:cNvSpPr/>
          <p:nvPr/>
        </p:nvSpPr>
        <p:spPr>
          <a:xfrm>
            <a:off x="4586485" y="346423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Дудко Федір Степанович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01FCB-6CB9-4EA9-A209-F26273D5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02" y="4781104"/>
            <a:ext cx="1889924" cy="18899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F4B3D7-5A4B-42D1-B417-059C5FEA9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6" y="0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AEBB0-19D0-43B6-B290-209CA800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4DA5DD-0549-470C-BF8D-45B31AD1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3" y="828674"/>
            <a:ext cx="1762125" cy="26003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42E05-82BE-4FF6-9D0D-3895795530D3}"/>
              </a:ext>
            </a:extLst>
          </p:cNvPr>
          <p:cNvSpPr/>
          <p:nvPr/>
        </p:nvSpPr>
        <p:spPr>
          <a:xfrm>
            <a:off x="78420" y="3595955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16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травня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13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Тодося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Осьмачки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(1895-1962)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E62C06-156B-44C1-BAA4-A1EC266EA8CC}"/>
              </a:ext>
            </a:extLst>
          </p:cNvPr>
          <p:cNvSpPr/>
          <p:nvPr/>
        </p:nvSpPr>
        <p:spPr>
          <a:xfrm>
            <a:off x="3160450" y="828675"/>
            <a:ext cx="86734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Fira Sans"/>
              </a:rPr>
              <a:t>ТОДОСЬ ОСЬМАЧКА, 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поет,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прозаїк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педагог,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діяч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1895, 16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– 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селі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Куцівка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Черкащині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селянській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університетами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стала церковно-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парафіяльна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та 2-класна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земська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школа.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поєднував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чорноробочого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самоосвітою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 1915-го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склав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іспит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земського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1916-го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Тодося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Осьмачку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мобілізували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до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царської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армії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протягом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1917-1919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воював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частинах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чорних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запорожців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армії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УНР.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Пізніше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навчався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київському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інституті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народної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освіти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вчителював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Києві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провінції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Рано почав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писати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перша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збірка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поезій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«Круча»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вийшла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  1922-го.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Далі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були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збірки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Скитські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вогні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Клекіт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», «Ротонда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душогубців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 (1956).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Щось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велике,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необоре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мов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сторуке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наше горе,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прошуміло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по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Вкраїнї</a:t>
            </a:r>
            <a:endParaRPr lang="ru-RU" sz="1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не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незримій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колісниці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Села небо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засмалили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пожарами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і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розхристались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риданням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Як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дощ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ворони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крячуть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за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Батиєм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хижо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плачуть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у долинах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клюють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мертві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парубочі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…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люди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тіннями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блукають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над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руїнами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ридають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їм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лисиці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та собаки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із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ярів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відповідають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», – писав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Тодось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Осьмачка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вірші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Колісниця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 (1929),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передбачаючи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гірку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долю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українського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селянства.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1930-го, коли в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розпочалися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гоніння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інтелігенцію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зазнавав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постійних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переслідувань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і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терору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з боку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критиків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влади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двічі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заарештовували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НКВДисти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пройшов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через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психіатричні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лікарні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До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кінця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життя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страждав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манії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переслідування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Мав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надію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отримати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Нобелівську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премію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однак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постійне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нервове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напруження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далося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взнаки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і 1961-го 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Мюнхені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під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час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подорожі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Європою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паралізувало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Помер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Тодось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Осьмачка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7 вересня 1962-го 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клініці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душевнохворих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під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 Нью-Йорком,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куди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доправили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лікування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друзі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Похований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 православному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кладовищі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святого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Андрія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Саут-Баунд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– Брук,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у Нью-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Джерсі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endParaRPr lang="ru-RU" dirty="0">
              <a:solidFill>
                <a:srgbClr val="333333"/>
              </a:solidFill>
              <a:latin typeface="PT San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F6C5C7-FBF6-46EC-B738-A82D030A4728}"/>
              </a:ext>
            </a:extLst>
          </p:cNvPr>
          <p:cNvSpPr/>
          <p:nvPr/>
        </p:nvSpPr>
        <p:spPr>
          <a:xfrm>
            <a:off x="5451581" y="182344"/>
            <a:ext cx="36179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Тодось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Осьмачка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9AE01-1ADA-4A91-AE91-25BEBB5EE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3" y="4792232"/>
            <a:ext cx="1889924" cy="18899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3E2C5-F043-4B0B-A47E-A555FB3DF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8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3287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Georgia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97</cp:revision>
  <dcterms:created xsi:type="dcterms:W3CDTF">2025-01-31T12:27:54Z</dcterms:created>
  <dcterms:modified xsi:type="dcterms:W3CDTF">2026-04-06T06:24:16Z</dcterms:modified>
</cp:coreProperties>
</file>