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8" r:id="rId2"/>
    <p:sldId id="277" r:id="rId3"/>
    <p:sldId id="278" r:id="rId4"/>
    <p:sldId id="280" r:id="rId5"/>
    <p:sldId id="279" r:id="rId6"/>
    <p:sldId id="28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4A091-2EA5-48AD-8AD8-E6665337F8FC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A9EB5-6302-41E5-BEB7-166F1AF32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4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20632-C695-4B42-89F5-EE13BF4A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36E13E-D032-4A5B-9345-D78A33F22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F663C4-01E0-4F3C-9FA1-B461C9E60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5DF589-1697-43B3-9BDC-6A044B0E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A7839-5B01-4A2C-B55C-428EF30A6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84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DCE19-3859-4834-B50C-6BE180B86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34D22E-052B-4F93-8214-B5E1AB666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CD7773-B2D3-4A45-A99A-EEDC9BB91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1425C-B25D-42A8-AA7E-EC3D0695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319C40-CA4F-4953-8BB7-FD7FA8FD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72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7FEBCA-2CE9-409A-AEE1-DB8DA9760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CA9943-E87E-4A57-8ABC-F2BFC6262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90858F-F6A1-4EC7-9EB5-2902A694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039EEF-31B3-4D34-9936-EEEF9ED73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ED7970-C26D-43C7-B4D5-3B0A69B78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36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2241A-CD33-439F-A55D-C7D147885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2F9907-6211-44AD-BCC6-A6479BF47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86D2A-3582-448B-9D49-81AA91D4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5B75E0-1D61-40ED-9BAA-8BA6A89A7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215B26-2C7E-48C8-9DD8-88DBB37F0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0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109DE-EEFD-491D-A391-555831EE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066376-2183-4D2C-BD01-7DFE76AB7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BEC74-DE0E-4F35-843A-F77A6EC9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173E12-DB13-4114-956C-84C7A51C1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15897-B4CD-4968-AEDC-40DEFC193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7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E0329-B98A-4016-850A-D2D355792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F17A17-404E-4D65-971A-965192480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C29296-537E-44B3-86AD-FA04C5870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1BB7C3-F0FE-495F-A777-5EB242F0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BFFBBF-610A-4D01-874F-658120359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B5638B-BFD3-46D6-9198-4905FAAB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0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D805D-377E-443A-BBC5-B70D62E3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EBFB8F-3895-4BB6-95C4-C9AEFBA6B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5AE6CC-D3D7-434F-A2F5-0E3B082E4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99C803-71E6-4393-97B1-734013FFD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933983-4A5D-4443-AF3A-9A3144596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C77AC7-3E1D-483C-A414-BDB4E3EB4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029309-37F7-44EB-BD41-3DCAE7220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24D9715-A7AD-4B25-88D7-8163BE73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7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E9D00-0713-4336-AD88-764919B43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594C12-85A3-4DE4-BBE2-043CA1EBE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33FEE9-5D93-4493-99D1-1C4B5825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97F6AC-7CEA-47FD-9687-A5D681F7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71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32472F-F86B-4E5F-8CE2-EAB01E7B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A9551B-9497-4A86-A4E0-7D42733DF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C67356-BA66-46EC-AB2B-78EA3DE3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19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B756A-3B41-4418-9F77-51A6439EA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725109-2D17-4F28-A0F9-DDC8313C6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2CDDD1-D344-4B15-A115-25054507A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0EF9AD-A4A0-45B7-A817-2177CD76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3CEFE2-9EE5-4757-927B-B2264133A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00DA5D-B273-4F21-8BC4-2497C6086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84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5AF23-582C-49F2-BE88-496E21AF7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B4B76F-E04C-46DB-98C9-420533593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CBA3F9-14B3-4C6B-BCEC-1E004C1FA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CE7768-4CE5-491D-A710-1B5A4073A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CBE52-4A7E-48E5-B45A-4397130D6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BECD94-0D85-48DF-905D-EF6BCD7E4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1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E532E-D734-41FA-A2C3-D7886C6A2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3C4A0F-1F0B-4A0B-BDA7-44CAF431C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E66A0C-9942-44B3-9630-03AE6B725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62EBCD-42EB-43E2-B5DA-33C5CA6E1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DD3D02-7AE3-4F4B-853B-DBB03D1E2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56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openxmlformats.org/officeDocument/2006/relationships/hyperlink" Target="https://uk.wikipedia.org/wiki/%D0%92%D0%B5%D0%BB%D0%B8%D1%86%D1%8C%D0%BA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1945" TargetMode="External"/><Relationship Id="rId5" Type="http://schemas.openxmlformats.org/officeDocument/2006/relationships/hyperlink" Target="https://uk.wikipedia.org/wiki/17_%D1%87%D0%B5%D1%80%D0%B2%D0%BD%D1%8F" TargetMode="External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13E257-144D-4831-9EAA-5BC90359E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1830" y="-1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039A442-03DF-456B-A219-F59F0F430BF6}"/>
              </a:ext>
            </a:extLst>
          </p:cNvPr>
          <p:cNvSpPr/>
          <p:nvPr/>
        </p:nvSpPr>
        <p:spPr>
          <a:xfrm>
            <a:off x="3083997" y="406006"/>
            <a:ext cx="74375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М</a:t>
            </a:r>
            <a:r>
              <a:rPr lang="ru-RU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айстри</a:t>
            </a:r>
            <a:r>
              <a:rPr lang="ru-RU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українського</a:t>
            </a:r>
            <a:r>
              <a:rPr lang="ru-RU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письменства</a:t>
            </a:r>
            <a:r>
              <a:rPr lang="en-US" sz="3600" b="1" dirty="0">
                <a:ln/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ru-RU" sz="3600" b="1" dirty="0">
              <a:ln/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uk-UA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п</a:t>
            </a:r>
            <a:r>
              <a:rPr lang="ru-RU" sz="3600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исьменники-ювіляри</a:t>
            </a:r>
            <a:r>
              <a:rPr lang="ru-RU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2025</a:t>
            </a:r>
          </a:p>
          <a:p>
            <a:pPr algn="ctr"/>
            <a:endParaRPr lang="ru-RU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5C0AE19-8AF3-4391-9D55-77B327252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233454">
            <a:off x="9854616" y="3946111"/>
            <a:ext cx="1903053" cy="13199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5CB024-0B7D-4484-A25D-0D35028BC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2968" y="360663"/>
            <a:ext cx="1783507" cy="1543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7407FF3-DA59-4CE9-AEC7-B685FB29F636}"/>
              </a:ext>
            </a:extLst>
          </p:cNvPr>
          <p:cNvSpPr txBox="1"/>
          <p:nvPr/>
        </p:nvSpPr>
        <p:spPr>
          <a:xfrm>
            <a:off x="10350568" y="912146"/>
            <a:ext cx="122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b="1" i="1" dirty="0"/>
          </a:p>
          <a:p>
            <a:r>
              <a:rPr lang="uk-UA" b="1" i="1" dirty="0"/>
              <a:t> 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947616-2264-4D5A-B887-51B046410DC4}"/>
              </a:ext>
            </a:extLst>
          </p:cNvPr>
          <p:cNvSpPr txBox="1"/>
          <p:nvPr/>
        </p:nvSpPr>
        <p:spPr>
          <a:xfrm>
            <a:off x="6064170" y="3875314"/>
            <a:ext cx="1847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/>
              <a:t>ТОДОСЬ ОСЬМАЧКА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CDC6DB-E4A0-4ACD-9412-FE9885A2A2C7}"/>
              </a:ext>
            </a:extLst>
          </p:cNvPr>
          <p:cNvSpPr txBox="1"/>
          <p:nvPr/>
        </p:nvSpPr>
        <p:spPr>
          <a:xfrm>
            <a:off x="8792281" y="6133316"/>
            <a:ext cx="1847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/>
              <a:t>АНДРІЙ НІМЕНКО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44C41E-0571-48E6-AACE-4904F7219E1D}"/>
              </a:ext>
            </a:extLst>
          </p:cNvPr>
          <p:cNvSpPr txBox="1"/>
          <p:nvPr/>
        </p:nvSpPr>
        <p:spPr>
          <a:xfrm>
            <a:off x="5774611" y="6126653"/>
            <a:ext cx="1847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/>
              <a:t>НАТАЛІЯ КОБРИНСЬКА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E908E2-FF92-4E26-97F0-5DB7E79CC0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9596" b="6135"/>
          <a:stretch/>
        </p:blipFill>
        <p:spPr>
          <a:xfrm>
            <a:off x="5129210" y="1766714"/>
            <a:ext cx="2885421" cy="1714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F04818-AD12-4BCA-836E-4D3AEEF59B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4294" y="1179352"/>
            <a:ext cx="2454504" cy="13572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83DD7EB-306C-4345-A12D-901247EEAE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7936" y="1392675"/>
            <a:ext cx="1858581" cy="22879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3505A50-2989-4DF6-B94A-714CB0263AD4}"/>
              </a:ext>
            </a:extLst>
          </p:cNvPr>
          <p:cNvSpPr txBox="1"/>
          <p:nvPr/>
        </p:nvSpPr>
        <p:spPr>
          <a:xfrm>
            <a:off x="2960447" y="3542112"/>
            <a:ext cx="1456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/>
              <a:t>ЄВГЕН КОНЦЕВИЧ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2A26C51-3446-46E9-BB42-D4C8D077D46B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3458021" y="3711412"/>
            <a:ext cx="1956440" cy="1774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CF4344E-BF8E-4D87-B6B0-79A74A4A69E6}"/>
              </a:ext>
            </a:extLst>
          </p:cNvPr>
          <p:cNvSpPr txBox="1"/>
          <p:nvPr/>
        </p:nvSpPr>
        <p:spPr>
          <a:xfrm>
            <a:off x="4262129" y="5485742"/>
            <a:ext cx="1456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/>
              <a:t>ІГОР СІЧОВИК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96F1E40-9C3A-42B4-951A-A6BF20C638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4801" y="3613089"/>
            <a:ext cx="1914310" cy="238983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83358CF-F390-4BC1-A938-7E1F04C2C4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97695" y="1749939"/>
            <a:ext cx="1956986" cy="23410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06ED02E-1A55-4B38-A5F0-12B6431DB87E}"/>
              </a:ext>
            </a:extLst>
          </p:cNvPr>
          <p:cNvSpPr txBox="1"/>
          <p:nvPr/>
        </p:nvSpPr>
        <p:spPr>
          <a:xfrm>
            <a:off x="8482219" y="4011962"/>
            <a:ext cx="1847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/>
              <a:t>ДІОНИЗІЙ ЗУБРИЦЬКИЙ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B05FA0C-D496-4088-A256-333F43DAA5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07899" y="4101652"/>
            <a:ext cx="1618700" cy="2038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746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045614-C4CE-4323-B239-AFE7C774B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19CBE8-3124-49AE-9EA7-19AC726C6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205" y="1006228"/>
            <a:ext cx="1924050" cy="237172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C7F2D8-3B0C-4E04-B94C-5E4EF10B8B39}"/>
              </a:ext>
            </a:extLst>
          </p:cNvPr>
          <p:cNvSpPr/>
          <p:nvPr/>
        </p:nvSpPr>
        <p:spPr>
          <a:xfrm>
            <a:off x="3793724" y="1305341"/>
            <a:ext cx="783602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Fira Sans"/>
              </a:rPr>
              <a:t>КОНЦЕ́ВИЧ ЄВГЕН ВАСИЛЬОВИЧ</a:t>
            </a:r>
            <a:r>
              <a:rPr lang="ru-RU" dirty="0">
                <a:latin typeface="Fira Sans"/>
              </a:rPr>
              <a:t> </a:t>
            </a:r>
            <a:r>
              <a:rPr lang="ru-RU" dirty="0">
                <a:latin typeface="Georgia" panose="02040502050405020303" pitchFamily="18" charset="0"/>
              </a:rPr>
              <a:t>(05. 06. 1935, с. </a:t>
            </a:r>
            <a:r>
              <a:rPr lang="ru-RU" dirty="0" err="1">
                <a:latin typeface="Georgia" panose="02040502050405020303" pitchFamily="18" charset="0"/>
              </a:rPr>
              <a:t>Млинище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нині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Житомирського</a:t>
            </a:r>
            <a:r>
              <a:rPr lang="ru-RU" dirty="0">
                <a:latin typeface="Georgia" panose="02040502050405020303" pitchFamily="18" charset="0"/>
              </a:rPr>
              <a:t> р-ну </a:t>
            </a:r>
            <a:r>
              <a:rPr lang="ru-RU" dirty="0" err="1">
                <a:latin typeface="Georgia" panose="02040502050405020303" pitchFamily="18" charset="0"/>
              </a:rPr>
              <a:t>Житомирської</a:t>
            </a:r>
            <a:r>
              <a:rPr lang="ru-RU" dirty="0">
                <a:latin typeface="Georgia" panose="02040502050405020303" pitchFamily="18" charset="0"/>
              </a:rPr>
              <a:t> обл. — 21. 07. 2010, Житомир) — </a:t>
            </a:r>
            <a:r>
              <a:rPr lang="ru-RU" dirty="0" err="1">
                <a:latin typeface="Georgia" panose="02040502050405020303" pitchFamily="18" charset="0"/>
              </a:rPr>
              <a:t>прозаїк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перекладач</a:t>
            </a:r>
            <a:r>
              <a:rPr lang="ru-RU" dirty="0">
                <a:latin typeface="Georgia" panose="02040502050405020303" pitchFamily="18" charset="0"/>
              </a:rPr>
              <a:t>. Член НСПУ (1964). </a:t>
            </a:r>
            <a:r>
              <a:rPr lang="ru-RU" dirty="0" err="1">
                <a:latin typeface="Georgia" panose="02040502050405020303" pitchFamily="18" charset="0"/>
              </a:rPr>
              <a:t>Всеукраїнська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премія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ім</a:t>
            </a:r>
            <a:r>
              <a:rPr lang="ru-RU" dirty="0">
                <a:latin typeface="Georgia" panose="02040502050405020303" pitchFamily="18" charset="0"/>
              </a:rPr>
              <a:t>. І. </a:t>
            </a:r>
            <a:r>
              <a:rPr lang="ru-RU" dirty="0" err="1">
                <a:latin typeface="Georgia" panose="02040502050405020303" pitchFamily="18" charset="0"/>
              </a:rPr>
              <a:t>Огієнка</a:t>
            </a:r>
            <a:r>
              <a:rPr lang="ru-RU" dirty="0">
                <a:latin typeface="Georgia" panose="02040502050405020303" pitchFamily="18" charset="0"/>
              </a:rPr>
              <a:t> (1999). Орден «За </a:t>
            </a:r>
            <a:r>
              <a:rPr lang="ru-RU" dirty="0" err="1">
                <a:latin typeface="Georgia" panose="02040502050405020303" pitchFamily="18" charset="0"/>
              </a:rPr>
              <a:t>мужність</a:t>
            </a:r>
            <a:r>
              <a:rPr lang="ru-RU" dirty="0">
                <a:latin typeface="Georgia" panose="02040502050405020303" pitchFamily="18" charset="0"/>
              </a:rPr>
              <a:t> 3-го </a:t>
            </a:r>
            <a:r>
              <a:rPr lang="ru-RU" dirty="0" err="1">
                <a:latin typeface="Georgia" panose="02040502050405020303" pitchFamily="18" charset="0"/>
              </a:rPr>
              <a:t>ступеня</a:t>
            </a:r>
            <a:r>
              <a:rPr lang="ru-RU" dirty="0">
                <a:latin typeface="Georgia" panose="02040502050405020303" pitchFamily="18" charset="0"/>
              </a:rPr>
              <a:t> (2005). </a:t>
            </a:r>
            <a:r>
              <a:rPr lang="ru-RU" dirty="0" err="1">
                <a:latin typeface="Georgia" panose="02040502050405020303" pitchFamily="18" charset="0"/>
              </a:rPr>
              <a:t>Навчався</a:t>
            </a:r>
            <a:r>
              <a:rPr lang="ru-RU" dirty="0">
                <a:latin typeface="Georgia" panose="02040502050405020303" pitchFamily="18" charset="0"/>
              </a:rPr>
              <a:t> у </a:t>
            </a:r>
            <a:r>
              <a:rPr lang="ru-RU" dirty="0" err="1">
                <a:latin typeface="Georgia" panose="02040502050405020303" pitchFamily="18" charset="0"/>
              </a:rPr>
              <a:t>Житомирському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пед.агогічномуінституті</a:t>
            </a:r>
            <a:r>
              <a:rPr lang="ru-RU" dirty="0">
                <a:latin typeface="Georgia" panose="02040502050405020303" pitchFamily="18" charset="0"/>
              </a:rPr>
              <a:t> (1963–65). </a:t>
            </a:r>
            <a:r>
              <a:rPr lang="ru-RU" dirty="0" err="1">
                <a:latin typeface="Georgia" panose="02040502050405020303" pitchFamily="18" charset="0"/>
              </a:rPr>
              <a:t>Від</a:t>
            </a:r>
            <a:r>
              <a:rPr lang="ru-RU" dirty="0">
                <a:latin typeface="Georgia" panose="02040502050405020303" pitchFamily="18" charset="0"/>
              </a:rPr>
              <a:t> 1952 через </a:t>
            </a:r>
            <a:r>
              <a:rPr lang="ru-RU" dirty="0" err="1">
                <a:latin typeface="Georgia" panose="02040502050405020303" pitchFamily="18" charset="0"/>
              </a:rPr>
              <a:t>нещасний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випадок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був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прикутий</a:t>
            </a:r>
            <a:r>
              <a:rPr lang="ru-RU" dirty="0">
                <a:latin typeface="Georgia" panose="02040502050405020303" pitchFamily="18" charset="0"/>
              </a:rPr>
              <a:t> до </a:t>
            </a:r>
            <a:r>
              <a:rPr lang="ru-RU" dirty="0" err="1">
                <a:latin typeface="Georgia" panose="02040502050405020303" pitchFamily="18" charset="0"/>
              </a:rPr>
              <a:t>ліжка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Від</a:t>
            </a:r>
            <a:r>
              <a:rPr lang="ru-RU" dirty="0">
                <a:latin typeface="Georgia" panose="02040502050405020303" pitchFamily="18" charset="0"/>
              </a:rPr>
              <a:t> 2002 — заступник головного редактора журналу «</a:t>
            </a:r>
            <a:r>
              <a:rPr lang="ru-RU" dirty="0" err="1">
                <a:latin typeface="Georgia" panose="02040502050405020303" pitchFamily="18" charset="0"/>
              </a:rPr>
              <a:t>Косень</a:t>
            </a:r>
            <a:r>
              <a:rPr lang="ru-RU" dirty="0">
                <a:latin typeface="Georgia" panose="02040502050405020303" pitchFamily="18" charset="0"/>
              </a:rPr>
              <a:t>». </a:t>
            </a:r>
            <a:r>
              <a:rPr lang="ru-RU" dirty="0" err="1">
                <a:latin typeface="Georgia" panose="02040502050405020303" pitchFamily="18" charset="0"/>
              </a:rPr>
              <a:t>Друкував­ся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від</a:t>
            </a:r>
            <a:r>
              <a:rPr lang="ru-RU" dirty="0">
                <a:latin typeface="Georgia" panose="02040502050405020303" pitchFamily="18" charset="0"/>
              </a:rPr>
              <a:t> 1957. </a:t>
            </a:r>
            <a:r>
              <a:rPr lang="ru-RU" dirty="0" err="1">
                <a:latin typeface="Georgia" panose="02040502050405020303" pitchFamily="18" charset="0"/>
              </a:rPr>
              <a:t>Підтримував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дисидентський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рух</a:t>
            </a:r>
            <a:r>
              <a:rPr lang="ru-RU" dirty="0">
                <a:latin typeface="Georgia" panose="02040502050405020303" pitchFamily="18" charset="0"/>
              </a:rPr>
              <a:t>, 1972 </a:t>
            </a:r>
            <a:r>
              <a:rPr lang="ru-RU" dirty="0" err="1">
                <a:latin typeface="Georgia" panose="02040502050405020303" pitchFamily="18" charset="0"/>
              </a:rPr>
              <a:t>під</a:t>
            </a:r>
            <a:r>
              <a:rPr lang="ru-RU" dirty="0">
                <a:latin typeface="Georgia" panose="02040502050405020303" pitchFamily="18" charset="0"/>
              </a:rPr>
              <a:t> час </a:t>
            </a:r>
            <a:r>
              <a:rPr lang="ru-RU" dirty="0" err="1">
                <a:latin typeface="Georgia" panose="02040502050405020303" pitchFamily="18" charset="0"/>
              </a:rPr>
              <a:t>обшуку</a:t>
            </a:r>
            <a:r>
              <a:rPr lang="ru-RU" dirty="0">
                <a:latin typeface="Georgia" panose="02040502050405020303" pitchFamily="18" charset="0"/>
              </a:rPr>
              <a:t> в </a:t>
            </a:r>
            <a:r>
              <a:rPr lang="ru-RU" dirty="0" err="1">
                <a:latin typeface="Georgia" panose="02040502050405020303" pitchFamily="18" charset="0"/>
              </a:rPr>
              <a:t>нього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вилучено</a:t>
            </a:r>
            <a:r>
              <a:rPr lang="ru-RU" dirty="0">
                <a:latin typeface="Georgia" panose="02040502050405020303" pitchFamily="18" charset="0"/>
              </a:rPr>
              <a:t> 17 </a:t>
            </a:r>
            <a:r>
              <a:rPr lang="ru-RU" dirty="0" err="1">
                <a:latin typeface="Georgia" panose="02040502050405020303" pitchFamily="18" charset="0"/>
              </a:rPr>
              <a:t>документів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самвидаву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після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чого</a:t>
            </a:r>
            <a:r>
              <a:rPr lang="ru-RU" dirty="0">
                <a:latin typeface="Georgia" panose="02040502050405020303" pitchFamily="18" charset="0"/>
              </a:rPr>
              <a:t> не </a:t>
            </a:r>
            <a:r>
              <a:rPr lang="ru-RU" dirty="0" err="1">
                <a:latin typeface="Georgia" panose="02040502050405020303" pitchFamily="18" charset="0"/>
              </a:rPr>
              <a:t>мав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змоги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друкуватися</a:t>
            </a:r>
            <a:r>
              <a:rPr lang="ru-RU" dirty="0">
                <a:latin typeface="Georgia" panose="02040502050405020303" pitchFamily="18" charset="0"/>
              </a:rPr>
              <a:t>. У </a:t>
            </a:r>
            <a:r>
              <a:rPr lang="ru-RU" dirty="0" err="1">
                <a:latin typeface="Georgia" panose="02040502050405020303" pitchFamily="18" charset="0"/>
              </a:rPr>
              <a:t>творчості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возвеличував</a:t>
            </a:r>
            <a:r>
              <a:rPr lang="ru-RU" dirty="0">
                <a:latin typeface="Georgia" panose="02040502050405020303" pitchFamily="18" charset="0"/>
              </a:rPr>
              <a:t> людей </a:t>
            </a:r>
            <a:r>
              <a:rPr lang="ru-RU" dirty="0" err="1">
                <a:latin typeface="Georgia" panose="02040502050405020303" pitchFamily="18" charset="0"/>
              </a:rPr>
              <a:t>сильної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волі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громадян</a:t>
            </a:r>
            <a:r>
              <a:rPr lang="ru-RU" dirty="0">
                <a:latin typeface="Georgia" panose="02040502050405020303" pitchFamily="18" charset="0"/>
              </a:rPr>
              <a:t>. і </a:t>
            </a:r>
            <a:r>
              <a:rPr lang="ru-RU" dirty="0" err="1">
                <a:latin typeface="Georgia" panose="02040502050405020303" pitchFamily="18" charset="0"/>
              </a:rPr>
              <a:t>особистий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обов’я­зок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любов</a:t>
            </a:r>
            <a:r>
              <a:rPr lang="ru-RU" dirty="0">
                <a:latin typeface="Georgia" panose="02040502050405020303" pitchFamily="18" charset="0"/>
              </a:rPr>
              <a:t> до </a:t>
            </a:r>
            <a:r>
              <a:rPr lang="ru-RU" dirty="0" err="1">
                <a:latin typeface="Georgia" panose="02040502050405020303" pitchFamily="18" charset="0"/>
              </a:rPr>
              <a:t>природи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життя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непримиренність</a:t>
            </a:r>
            <a:r>
              <a:rPr lang="ru-RU" dirty="0">
                <a:latin typeface="Georgia" panose="02040502050405020303" pitchFamily="18" charset="0"/>
              </a:rPr>
              <a:t> до зла, </a:t>
            </a:r>
            <a:r>
              <a:rPr lang="ru-RU" dirty="0" err="1">
                <a:latin typeface="Georgia" panose="02040502050405020303" pitchFamily="18" charset="0"/>
              </a:rPr>
              <a:t>егоїзму</a:t>
            </a:r>
            <a:r>
              <a:rPr lang="ru-RU" dirty="0">
                <a:latin typeface="Georgia" panose="02040502050405020303" pitchFamily="18" charset="0"/>
              </a:rPr>
              <a:t>. У </a:t>
            </a:r>
            <a:r>
              <a:rPr lang="ru-RU" dirty="0" err="1">
                <a:latin typeface="Georgia" panose="02040502050405020303" pitchFamily="18" charset="0"/>
              </a:rPr>
              <a:t>його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перекладі</a:t>
            </a:r>
            <a:r>
              <a:rPr lang="ru-RU" dirty="0">
                <a:latin typeface="Georgia" panose="02040502050405020303" pitchFamily="18" charset="0"/>
              </a:rPr>
              <a:t> з </a:t>
            </a:r>
            <a:r>
              <a:rPr lang="ru-RU" dirty="0" err="1">
                <a:latin typeface="Georgia" panose="02040502050405020303" pitchFamily="18" charset="0"/>
              </a:rPr>
              <a:t>російської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мови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ви­йшли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повість</a:t>
            </a:r>
            <a:r>
              <a:rPr lang="ru-RU" dirty="0">
                <a:latin typeface="Georgia" panose="02040502050405020303" pitchFamily="18" charset="0"/>
              </a:rPr>
              <a:t> Б. Камова «</a:t>
            </a:r>
            <a:r>
              <a:rPr lang="ru-RU" dirty="0" err="1">
                <a:latin typeface="Georgia" panose="02040502050405020303" pitchFamily="18" charset="0"/>
              </a:rPr>
              <a:t>Партизанськими</a:t>
            </a:r>
            <a:r>
              <a:rPr lang="ru-RU" dirty="0">
                <a:latin typeface="Georgia" panose="02040502050405020303" pitchFamily="18" charset="0"/>
              </a:rPr>
              <a:t> стежками Гайдара» (1967), роман А. </a:t>
            </a:r>
            <a:r>
              <a:rPr lang="ru-RU" dirty="0" err="1">
                <a:latin typeface="Georgia" panose="02040502050405020303" pitchFamily="18" charset="0"/>
              </a:rPr>
              <a:t>Калініна</a:t>
            </a:r>
            <a:r>
              <a:rPr lang="ru-RU" dirty="0">
                <a:latin typeface="Georgia" panose="02040502050405020303" pitchFamily="18" charset="0"/>
              </a:rPr>
              <a:t> «</a:t>
            </a:r>
            <a:r>
              <a:rPr lang="ru-RU" dirty="0" err="1">
                <a:latin typeface="Georgia" panose="02040502050405020303" pitchFamily="18" charset="0"/>
              </a:rPr>
              <a:t>Бийте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дзвони</a:t>
            </a:r>
            <a:r>
              <a:rPr lang="ru-RU" dirty="0">
                <a:latin typeface="Georgia" panose="02040502050405020303" pitchFamily="18" charset="0"/>
              </a:rPr>
              <a:t>!» (1969), </a:t>
            </a:r>
            <a:r>
              <a:rPr lang="ru-RU" dirty="0" err="1">
                <a:latin typeface="Georgia" panose="02040502050405020303" pitchFamily="18" charset="0"/>
              </a:rPr>
              <a:t>оповідання</a:t>
            </a:r>
            <a:r>
              <a:rPr lang="ru-RU" dirty="0">
                <a:latin typeface="Georgia" panose="02040502050405020303" pitchFamily="18" charset="0"/>
              </a:rPr>
              <a:t> П. Краснова «</a:t>
            </a:r>
            <a:r>
              <a:rPr lang="ru-RU" dirty="0" err="1">
                <a:latin typeface="Georgia" panose="02040502050405020303" pitchFamily="18" charset="0"/>
              </a:rPr>
              <a:t>Міст</a:t>
            </a:r>
            <a:r>
              <a:rPr lang="ru-RU" dirty="0">
                <a:latin typeface="Georgia" panose="02040502050405020303" pitchFamily="18" charset="0"/>
              </a:rPr>
              <a:t>» (1987); </a:t>
            </a:r>
            <a:r>
              <a:rPr lang="ru-RU" dirty="0" err="1">
                <a:latin typeface="Georgia" panose="02040502050405020303" pitchFamily="18" charset="0"/>
              </a:rPr>
              <a:t>із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польської</a:t>
            </a:r>
            <a:r>
              <a:rPr lang="ru-RU" dirty="0">
                <a:latin typeface="Georgia" panose="02040502050405020303" pitchFamily="18" charset="0"/>
              </a:rPr>
              <a:t>— </a:t>
            </a:r>
            <a:r>
              <a:rPr lang="ru-RU" dirty="0" err="1">
                <a:latin typeface="Georgia" panose="02040502050405020303" pitchFamily="18" charset="0"/>
              </a:rPr>
              <a:t>збірник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оповідань</a:t>
            </a:r>
            <a:r>
              <a:rPr lang="ru-RU" dirty="0">
                <a:latin typeface="Georgia" panose="02040502050405020303" pitchFamily="18" charset="0"/>
              </a:rPr>
              <a:t> М. </a:t>
            </a:r>
            <a:r>
              <a:rPr lang="ru-RU" dirty="0" err="1">
                <a:latin typeface="Georgia" panose="02040502050405020303" pitchFamily="18" charset="0"/>
              </a:rPr>
              <a:t>Домбровської</a:t>
            </a:r>
            <a:r>
              <a:rPr lang="ru-RU" dirty="0">
                <a:latin typeface="Georgia" panose="02040502050405020303" pitchFamily="18" charset="0"/>
              </a:rPr>
              <a:t> «</a:t>
            </a:r>
            <a:r>
              <a:rPr lang="ru-RU" dirty="0" err="1">
                <a:latin typeface="Georgia" panose="02040502050405020303" pitchFamily="18" charset="0"/>
              </a:rPr>
              <a:t>Сільське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весілля</a:t>
            </a:r>
            <a:r>
              <a:rPr lang="ru-RU" dirty="0">
                <a:latin typeface="Georgia" panose="02040502050405020303" pitchFamily="18" charset="0"/>
              </a:rPr>
              <a:t>» (1970) і «Дике </a:t>
            </a:r>
            <a:r>
              <a:rPr lang="ru-RU" dirty="0" err="1">
                <a:latin typeface="Georgia" panose="02040502050405020303" pitchFamily="18" charset="0"/>
              </a:rPr>
              <a:t>зілля</a:t>
            </a:r>
            <a:r>
              <a:rPr lang="ru-RU" dirty="0">
                <a:latin typeface="Georgia" panose="02040502050405020303" pitchFamily="18" charset="0"/>
              </a:rPr>
              <a:t>» (1988; </a:t>
            </a:r>
            <a:r>
              <a:rPr lang="ru-RU" dirty="0" err="1">
                <a:latin typeface="Georgia" panose="02040502050405020303" pitchFamily="18" charset="0"/>
              </a:rPr>
              <a:t>спіль­­но</a:t>
            </a:r>
            <a:r>
              <a:rPr lang="ru-RU" dirty="0">
                <a:latin typeface="Georgia" panose="02040502050405020303" pitchFamily="18" charset="0"/>
              </a:rPr>
              <a:t> з </a:t>
            </a:r>
            <a:r>
              <a:rPr lang="ru-RU" i="1" dirty="0">
                <a:latin typeface="Georgia" panose="02040502050405020303" pitchFamily="18" charset="0"/>
              </a:rPr>
              <a:t>О. </a:t>
            </a:r>
            <a:r>
              <a:rPr lang="ru-RU" i="1" dirty="0" err="1">
                <a:latin typeface="Georgia" panose="02040502050405020303" pitchFamily="18" charset="0"/>
              </a:rPr>
              <a:t>Медущенко</a:t>
            </a:r>
            <a:r>
              <a:rPr lang="ru-RU" i="1" dirty="0">
                <a:latin typeface="Georgia" panose="02040502050405020303" pitchFamily="18" charset="0"/>
              </a:rPr>
              <a:t>-Кривенко</a:t>
            </a:r>
            <a:r>
              <a:rPr lang="ru-RU" dirty="0">
                <a:latin typeface="Georgia" panose="02040502050405020303" pitchFamily="18" charset="0"/>
              </a:rPr>
              <a:t>; </a:t>
            </a:r>
            <a:r>
              <a:rPr lang="ru-RU" dirty="0" err="1">
                <a:latin typeface="Georgia" panose="02040502050405020303" pitchFamily="18" charset="0"/>
              </a:rPr>
              <a:t>усі</a:t>
            </a:r>
            <a:r>
              <a:rPr lang="ru-RU" dirty="0">
                <a:latin typeface="Georgia" panose="02040502050405020303" pitchFamily="18" charset="0"/>
              </a:rPr>
              <a:t> — </a:t>
            </a:r>
            <a:r>
              <a:rPr lang="ru-RU" dirty="0" err="1">
                <a:latin typeface="Georgia" panose="02040502050405020303" pitchFamily="18" charset="0"/>
              </a:rPr>
              <a:t>Київ</a:t>
            </a:r>
            <a:r>
              <a:rPr lang="ru-RU" dirty="0">
                <a:latin typeface="Georgia" panose="02040502050405020303" pitchFamily="18" charset="0"/>
              </a:rPr>
              <a:t>).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1A88579-4BEB-4B6F-85A6-5A250AAF3205}"/>
              </a:ext>
            </a:extLst>
          </p:cNvPr>
          <p:cNvSpPr/>
          <p:nvPr/>
        </p:nvSpPr>
        <p:spPr>
          <a:xfrm>
            <a:off x="5660426" y="222527"/>
            <a:ext cx="33746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Євген </a:t>
            </a:r>
            <a:r>
              <a:rPr lang="uk-UA" sz="3600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Концевич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17E682-845A-4D5F-9426-519D60911361}"/>
              </a:ext>
            </a:extLst>
          </p:cNvPr>
          <p:cNvSpPr/>
          <p:nvPr/>
        </p:nvSpPr>
        <p:spPr>
          <a:xfrm>
            <a:off x="279648" y="3377953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5 червня – 90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Євгена </a:t>
            </a:r>
            <a:r>
              <a:rPr lang="uk-UA" sz="20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Концевича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(1935-2010)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178DB5-B712-48D5-A12B-3F6BA681B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003" y="4623557"/>
            <a:ext cx="1889924" cy="1889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3CA72A-A53F-471C-B90E-09D932AD9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158" y="-1"/>
            <a:ext cx="438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03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763F82-ED65-49FD-AF22-64F52A87C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A4E0B5-15DD-430B-AF62-B6BB84427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407" y="868858"/>
            <a:ext cx="2757857" cy="215406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7753B6F-6BF5-4E45-B146-806623805DCD}"/>
              </a:ext>
            </a:extLst>
          </p:cNvPr>
          <p:cNvSpPr/>
          <p:nvPr/>
        </p:nvSpPr>
        <p:spPr>
          <a:xfrm>
            <a:off x="6039536" y="222527"/>
            <a:ext cx="26164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Ігор Січовик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C1A7D6-9F82-4F92-BCD9-471EF29D64B9}"/>
              </a:ext>
            </a:extLst>
          </p:cNvPr>
          <p:cNvSpPr/>
          <p:nvPr/>
        </p:nvSpPr>
        <p:spPr>
          <a:xfrm>
            <a:off x="410754" y="3033788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17 червня - 80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Ігоря Січовика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(1945-2021)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06C9BC0-F269-4CE7-8031-DFF179DAD76D}"/>
              </a:ext>
            </a:extLst>
          </p:cNvPr>
          <p:cNvSpPr/>
          <p:nvPr/>
        </p:nvSpPr>
        <p:spPr>
          <a:xfrm>
            <a:off x="3380264" y="708825"/>
            <a:ext cx="866673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02122"/>
                </a:solidFill>
                <a:latin typeface="Fira Sans"/>
              </a:rPr>
              <a:t>ІГОР ПРОКОПОВИЧ СІЧОВИК</a:t>
            </a:r>
            <a:r>
              <a:rPr lang="ru-RU" sz="1400" dirty="0">
                <a:latin typeface="Arial" panose="020B0604020202020204" pitchFamily="34" charset="0"/>
              </a:rPr>
              <a:t>(</a:t>
            </a:r>
            <a:r>
              <a:rPr lang="ru-RU" sz="1400" dirty="0">
                <a:latin typeface="Georgia" panose="02040502050405020303" pitchFamily="18" charset="0"/>
                <a:hlinkClick r:id="rId5" tooltip="17 червн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17 червня</a:t>
            </a:r>
            <a:r>
              <a:rPr lang="ru-RU" sz="1400" dirty="0">
                <a:latin typeface="Georgia" panose="02040502050405020303" pitchFamily="18" charset="0"/>
              </a:rPr>
              <a:t> </a:t>
            </a:r>
            <a:r>
              <a:rPr lang="ru-RU" sz="1400" u="sng" dirty="0">
                <a:latin typeface="Georgia" panose="02040502050405020303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1945</a:t>
            </a:r>
            <a:r>
              <a:rPr lang="ru-RU" sz="1400" dirty="0">
                <a:latin typeface="Georgia" panose="02040502050405020303" pitchFamily="18" charset="0"/>
              </a:rPr>
              <a:t>, село </a:t>
            </a:r>
            <a:r>
              <a:rPr lang="ru-RU" sz="1400" dirty="0" err="1">
                <a:latin typeface="Georgia" panose="02040502050405020303" pitchFamily="18" charset="0"/>
                <a:hlinkClick r:id="rId7" tooltip="Велицьк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Велицьк</a:t>
            </a:r>
            <a:r>
              <a:rPr lang="ru-RU" sz="1400" dirty="0">
                <a:latin typeface="Georgia" panose="02040502050405020303" pitchFamily="18" charset="0"/>
              </a:rPr>
              <a:t> </a:t>
            </a:r>
            <a:r>
              <a:rPr lang="ru-RU" sz="1400" dirty="0" err="1">
                <a:latin typeface="Georgia" panose="02040502050405020303" pitchFamily="18" charset="0"/>
              </a:rPr>
              <a:t>Ковельського</a:t>
            </a:r>
            <a:r>
              <a:rPr lang="ru-RU" sz="1400" dirty="0">
                <a:latin typeface="Georgia" panose="02040502050405020303" pitchFamily="18" charset="0"/>
              </a:rPr>
              <a:t> району </a:t>
            </a:r>
            <a:r>
              <a:rPr lang="ru-RU" sz="1400" dirty="0" err="1">
                <a:latin typeface="Georgia" panose="02040502050405020303" pitchFamily="18" charset="0"/>
              </a:rPr>
              <a:t>Волинської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області</a:t>
            </a:r>
            <a:r>
              <a:rPr lang="ru-RU" sz="1400" dirty="0">
                <a:latin typeface="Georgia" panose="02040502050405020303" pitchFamily="18" charset="0"/>
              </a:rPr>
              <a:t> — 12 </a:t>
            </a:r>
            <a:r>
              <a:rPr lang="ru-RU" sz="1400" dirty="0" err="1">
                <a:latin typeface="Georgia" panose="02040502050405020303" pitchFamily="18" charset="0"/>
              </a:rPr>
              <a:t>жовтня</a:t>
            </a:r>
            <a:r>
              <a:rPr lang="ru-RU" sz="1400" dirty="0">
                <a:latin typeface="Georgia" panose="02040502050405020303" pitchFamily="18" charset="0"/>
              </a:rPr>
              <a:t> 2021, </a:t>
            </a:r>
            <a:r>
              <a:rPr lang="ru-RU" sz="1400" dirty="0" err="1">
                <a:latin typeface="Georgia" panose="02040502050405020303" pitchFamily="18" charset="0"/>
              </a:rPr>
              <a:t>Київ</a:t>
            </a:r>
            <a:r>
              <a:rPr lang="ru-RU" sz="1400" dirty="0">
                <a:latin typeface="Georgia" panose="02040502050405020303" pitchFamily="18" charset="0"/>
              </a:rPr>
              <a:t>) —</a:t>
            </a:r>
            <a:r>
              <a:rPr lang="ru-RU" sz="1400" dirty="0" err="1">
                <a:latin typeface="Georgia" panose="02040502050405020303" pitchFamily="18" charset="0"/>
              </a:rPr>
              <a:t>український</a:t>
            </a:r>
            <a:r>
              <a:rPr lang="ru-RU" sz="1400" dirty="0">
                <a:latin typeface="Georgia" panose="02040502050405020303" pitchFamily="18" charset="0"/>
              </a:rPr>
              <a:t> дитячий </a:t>
            </a:r>
            <a:r>
              <a:rPr lang="ru-RU" sz="1400" dirty="0" err="1">
                <a:latin typeface="Georgia" panose="02040502050405020303" pitchFamily="18" charset="0"/>
              </a:rPr>
              <a:t>письменник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, член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Національної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спілки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письменників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України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.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Народився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в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родині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сільських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вчителів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Виріс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на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Херсонщині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, де й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закінчив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середню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школу.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Робітничу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спеціальність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здобув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у Кривому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Розі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.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Пройшов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армійську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службу.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Навчався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на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Вищих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літературних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курсах при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Літературному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інституті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в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Москві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. Член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Національної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Спілки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письменників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України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з 1978 року.</a:t>
            </a:r>
          </a:p>
          <a:p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Пише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з 12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років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.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Видав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три книжки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сатири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та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гумору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для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дорослих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(«Жертва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моди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» 1972, «Зачарована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шістка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» — 1978, «Азбука для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дорослих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» — 1985) та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чотири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десятки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книжок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для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дітей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упорядкував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навчальні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збірники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для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молодших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школярів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такі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, як «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Виручалочка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» (десять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видань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), «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Кобзарик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» (три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видання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), «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Дивокрай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», «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Дитячі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ігри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та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розваги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», «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Веселі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історії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», «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Що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не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звір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, то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дивина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», «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Веселі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віршики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», «Весела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компанія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», «З нами весело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усім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», «А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що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в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мішку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?», «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Торбинка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сміху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», "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Пухнасті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друзі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, «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Віршики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для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дітей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». Є автором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підручників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для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позакласного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читання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«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Першокласник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» і «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Сонячне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перевесло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»,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близько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трьохсот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ігор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з буквами і словами «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Словограй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» і «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Мовограй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»,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збірників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для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дошкільних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навчальних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закладів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«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Світлячок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», «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Чеберяйчик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», «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Дошкільнятко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».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Видав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книжки для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найменших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читачів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«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Математичні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ігри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», «Веселий задачник», «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Таємниця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десяти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невідомих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» та книжку «Весела школа». 2006 року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окремими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виданнями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побачили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світ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такі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книжки: «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Веселі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загадки», «Казки та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казочки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», "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Спритні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пальчики, «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Котячі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дражнилки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», «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Тисяча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скоромовок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».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Друкував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твори у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понад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ста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збірниках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.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Чимало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дитячих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творів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Ігоря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Січовика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вивчають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у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початковій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школі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. Вони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містяться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у «Букварях»,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хрестоматіях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читанках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і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методичних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розробках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2003 року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письменник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створив і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видав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книжкою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повість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«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Неймовірні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пригоди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барона Мюнхгаузена в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Україні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».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Знаменитий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німецький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герой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потрапляє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в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Україну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, де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пристає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до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козацького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війська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.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Більшість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його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пригод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, про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які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він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хвацько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розповідає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сам,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відбуваються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у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поселенні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, де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він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мешкає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, а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також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на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всій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території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України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зокрема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й у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Києві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, написав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сатиричну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політичну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повість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«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Дурилло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»(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Сповідь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президентського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песика).</a:t>
            </a:r>
          </a:p>
          <a:p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У 2012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році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Ігор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Січовик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написав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дві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повісті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на одну тему для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дітей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середнього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віку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"Формула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вузла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або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Як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розплутати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клубок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таємниць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" та "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Комп"ютерна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алхімія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".</a:t>
            </a:r>
          </a:p>
          <a:p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Чекають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на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видання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дві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нові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книжки «Великий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букварик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» і «Все </a:t>
            </a:r>
            <a:r>
              <a:rPr lang="ru-RU" sz="1400" dirty="0" err="1">
                <a:solidFill>
                  <a:srgbClr val="202122"/>
                </a:solidFill>
                <a:latin typeface="Georgia" panose="02040502050405020303" pitchFamily="18" charset="0"/>
              </a:rPr>
              <a:t>починається</a:t>
            </a:r>
            <a:r>
              <a:rPr lang="ru-RU" sz="1400" dirty="0">
                <a:solidFill>
                  <a:srgbClr val="202122"/>
                </a:solidFill>
                <a:latin typeface="Georgia" panose="02040502050405020303" pitchFamily="18" charset="0"/>
              </a:rPr>
              <a:t> з Нуля»</a:t>
            </a:r>
          </a:p>
          <a:p>
            <a:endParaRPr lang="ru-RU" sz="1400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4F1F5D-DC6B-4343-B6B7-AA1EE7E7FF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8158" y="-1"/>
            <a:ext cx="438912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3033DA-500F-4439-9BF0-12FE880A64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8770" y="4357228"/>
            <a:ext cx="1889924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2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16F416-2BE7-437A-AA80-5748BD774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15F52D-43D4-467C-8B08-B05F6E7B7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664" y="955228"/>
            <a:ext cx="1914525" cy="239077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73D342-4E39-4B35-B80D-E2BE68233EFA}"/>
              </a:ext>
            </a:extLst>
          </p:cNvPr>
          <p:cNvSpPr/>
          <p:nvPr/>
        </p:nvSpPr>
        <p:spPr>
          <a:xfrm>
            <a:off x="3923930" y="868858"/>
            <a:ext cx="77487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333333"/>
                </a:solidFill>
                <a:latin typeface="Fira Sans"/>
              </a:rPr>
              <a:t>НАТАЛІЯ КОБРИНСЬКА 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(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дівоче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прізвище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Озаркевич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)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народилася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в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селі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Белелуя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Івано-Франківщині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Освіту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здобула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вдома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Батько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допоміг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їй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вивчити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українську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російську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польську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німецьку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французьку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мови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Вийшла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заміж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за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Теофіла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Кобринського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–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піаніста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співака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і композитора.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   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Після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раптової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смерті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чоловіка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1882-го Наталя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Кобринська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поїхала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з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батьком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до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Відня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, де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він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працював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послом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Державної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ради. Тут вона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розпочала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свою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літературну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діяльність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. Перше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оповідання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 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Кобринської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Пані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Шумінська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»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вийшло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у 1883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році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.</a:t>
            </a:r>
            <a:b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</a:b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    Повернувшись до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Галичини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(жила в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Белелуї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Станіславі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Болехові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Львові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),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Кобринська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продовжила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письменницьку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працю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Підготувала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й видала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власним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коштом у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червні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1887-го альманах «Перший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вінок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» –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антологію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жіночої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творчості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. На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сторінках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альманаху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були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вміщені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прозові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поетичні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публіцистичні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твори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сімнадцяти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жінок-письменниць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з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усієї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 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України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  Наталя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Кобринська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організувала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видавництво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Жіноча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бібліотека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» й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випустила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три книги альманаху «Наша доля». 1912 року вона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відновила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діяльність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Жіночої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бібліотеки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», першим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випуском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якої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став переклад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чеської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письменниці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Кароліни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Свєтли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«З наших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боїв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змагань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».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FF5D310-FA02-4286-A93E-EEF8EC95962C}"/>
              </a:ext>
            </a:extLst>
          </p:cNvPr>
          <p:cNvSpPr/>
          <p:nvPr/>
        </p:nvSpPr>
        <p:spPr>
          <a:xfrm>
            <a:off x="5254066" y="222527"/>
            <a:ext cx="41873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Наталія Кобринська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CFED55E-5088-4321-A42D-4281E5A59BCD}"/>
              </a:ext>
            </a:extLst>
          </p:cNvPr>
          <p:cNvSpPr/>
          <p:nvPr/>
        </p:nvSpPr>
        <p:spPr>
          <a:xfrm>
            <a:off x="519344" y="3429000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8 червня – 170 років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Наталії Кобринської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(1855-1920)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2C5997-9380-463C-9F17-1C141840B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253" y="4685701"/>
            <a:ext cx="1889924" cy="18899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B768641-5EC7-4E61-96DA-EA3D48E07D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158" y="-1"/>
            <a:ext cx="438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67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1A32DE-E655-4118-AEB0-53D6A933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A43042-02DE-4767-A810-DC91312B5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91" y="993145"/>
            <a:ext cx="1952625" cy="234315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AA3FB1F-64DB-4D03-8C2A-403E1C8FD3CA}"/>
              </a:ext>
            </a:extLst>
          </p:cNvPr>
          <p:cNvSpPr/>
          <p:nvPr/>
        </p:nvSpPr>
        <p:spPr>
          <a:xfrm>
            <a:off x="3392749" y="1108186"/>
            <a:ext cx="79100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Fira Sans"/>
              </a:rPr>
              <a:t>ЗУБРИ́ЦЬКИЙ ДІОНИЗІЙ</a:t>
            </a:r>
            <a:r>
              <a:rPr lang="ru-RU" dirty="0">
                <a:latin typeface="Fira Sans"/>
              </a:rPr>
              <a:t> </a:t>
            </a:r>
            <a:r>
              <a:rPr lang="ru-RU" dirty="0">
                <a:latin typeface="Georgia" panose="02040502050405020303" pitchFamily="18" charset="0"/>
              </a:rPr>
              <a:t>(</a:t>
            </a:r>
            <a:r>
              <a:rPr lang="ru-RU" dirty="0" err="1">
                <a:latin typeface="Georgia" panose="02040502050405020303" pitchFamily="18" charset="0"/>
              </a:rPr>
              <a:t>псевд</a:t>
            </a:r>
            <a:r>
              <a:rPr lang="ru-RU" dirty="0">
                <a:latin typeface="Georgia" panose="02040502050405020303" pitchFamily="18" charset="0"/>
              </a:rPr>
              <a:t>. і крипт.: </a:t>
            </a:r>
            <a:r>
              <a:rPr lang="ru-RU" dirty="0" err="1">
                <a:latin typeface="Georgia" panose="02040502050405020303" pitchFamily="18" charset="0"/>
              </a:rPr>
              <a:t>Торисин</a:t>
            </a:r>
            <a:r>
              <a:rPr lang="ru-RU" dirty="0">
                <a:latin typeface="Georgia" panose="02040502050405020303" pitchFamily="18" charset="0"/>
              </a:rPr>
              <a:t>, Т., То-ин; 20. 06. 1895, с. </a:t>
            </a:r>
            <a:r>
              <a:rPr lang="ru-RU" dirty="0" err="1">
                <a:latin typeface="Georgia" panose="02040502050405020303" pitchFamily="18" charset="0"/>
              </a:rPr>
              <a:t>Дячків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нині</a:t>
            </a:r>
            <a:r>
              <a:rPr lang="ru-RU" dirty="0">
                <a:latin typeface="Georgia" panose="02040502050405020303" pitchFamily="18" charset="0"/>
              </a:rPr>
              <a:t> округ </a:t>
            </a:r>
            <a:r>
              <a:rPr lang="ru-RU" dirty="0" err="1">
                <a:latin typeface="Georgia" panose="02040502050405020303" pitchFamily="18" charset="0"/>
              </a:rPr>
              <a:t>Сабинів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Словаччина</a:t>
            </a:r>
            <a:r>
              <a:rPr lang="ru-RU" dirty="0">
                <a:latin typeface="Georgia" panose="02040502050405020303" pitchFamily="18" charset="0"/>
              </a:rPr>
              <a:t> — 15. 04. 1949, м. </a:t>
            </a:r>
            <a:r>
              <a:rPr lang="ru-RU" dirty="0" err="1">
                <a:latin typeface="Georgia" panose="02040502050405020303" pitchFamily="18" charset="0"/>
              </a:rPr>
              <a:t>Пряшів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нині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Словаччина</a:t>
            </a:r>
            <a:r>
              <a:rPr lang="ru-RU" dirty="0">
                <a:latin typeface="Georgia" panose="02040502050405020303" pitchFamily="18" charset="0"/>
              </a:rPr>
              <a:t>) — </a:t>
            </a:r>
            <a:r>
              <a:rPr lang="ru-RU" dirty="0" err="1">
                <a:latin typeface="Georgia" panose="02040502050405020303" pitchFamily="18" charset="0"/>
              </a:rPr>
              <a:t>український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літературознавець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публіцист</a:t>
            </a:r>
            <a:r>
              <a:rPr lang="ru-RU" dirty="0">
                <a:latin typeface="Georgia" panose="02040502050405020303" pitchFamily="18" charset="0"/>
              </a:rPr>
              <a:t>, культурно-</a:t>
            </a:r>
            <a:r>
              <a:rPr lang="ru-RU" dirty="0" err="1">
                <a:latin typeface="Georgia" panose="02040502050405020303" pitchFamily="18" charset="0"/>
              </a:rPr>
              <a:t>громадський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діяч</a:t>
            </a:r>
            <a:r>
              <a:rPr lang="ru-RU" dirty="0">
                <a:latin typeface="Georgia" panose="02040502050405020303" pitchFamily="18" charset="0"/>
              </a:rPr>
              <a:t> у </a:t>
            </a:r>
            <a:r>
              <a:rPr lang="ru-RU" dirty="0" err="1">
                <a:latin typeface="Georgia" panose="02040502050405020303" pitchFamily="18" charset="0"/>
              </a:rPr>
              <a:t>Словаччині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Закін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Пряшів</a:t>
            </a:r>
            <a:r>
              <a:rPr lang="ru-RU" dirty="0">
                <a:latin typeface="Georgia" panose="02040502050405020303" pitchFamily="18" charset="0"/>
              </a:rPr>
              <a:t>. греко-</a:t>
            </a:r>
            <a:r>
              <a:rPr lang="ru-RU" dirty="0" err="1">
                <a:latin typeface="Georgia" panose="02040502050405020303" pitchFamily="18" charset="0"/>
              </a:rPr>
              <a:t>катол</a:t>
            </a:r>
            <a:r>
              <a:rPr lang="ru-RU" dirty="0">
                <a:latin typeface="Georgia" panose="02040502050405020303" pitchFamily="18" charset="0"/>
              </a:rPr>
              <a:t>. богослов. </a:t>
            </a:r>
            <a:r>
              <a:rPr lang="ru-RU" dirty="0" err="1">
                <a:latin typeface="Georgia" panose="02040502050405020303" pitchFamily="18" charset="0"/>
              </a:rPr>
              <a:t>семінарію</a:t>
            </a:r>
            <a:r>
              <a:rPr lang="ru-RU" dirty="0">
                <a:latin typeface="Georgia" panose="02040502050405020303" pitchFamily="18" charset="0"/>
              </a:rPr>
              <a:t> (1917), </a:t>
            </a:r>
            <a:r>
              <a:rPr lang="ru-RU" dirty="0" err="1">
                <a:latin typeface="Georgia" panose="02040502050405020303" pitchFamily="18" charset="0"/>
              </a:rPr>
              <a:t>навч</a:t>
            </a:r>
            <a:r>
              <a:rPr lang="ru-RU" dirty="0">
                <a:latin typeface="Georgia" panose="02040502050405020303" pitchFamily="18" charset="0"/>
              </a:rPr>
              <a:t>. у </a:t>
            </a:r>
            <a:r>
              <a:rPr lang="ru-RU" dirty="0" err="1">
                <a:latin typeface="Georgia" panose="02040502050405020303" pitchFamily="18" charset="0"/>
              </a:rPr>
              <a:t>Кошиц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юрид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академії</a:t>
            </a:r>
            <a:r>
              <a:rPr lang="ru-RU" dirty="0">
                <a:latin typeface="Georgia" panose="02040502050405020303" pitchFamily="18" charset="0"/>
              </a:rPr>
              <a:t> (</a:t>
            </a:r>
            <a:r>
              <a:rPr lang="ru-RU" dirty="0" err="1">
                <a:latin typeface="Georgia" panose="02040502050405020303" pitchFamily="18" charset="0"/>
              </a:rPr>
              <a:t>нині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Словаччина</a:t>
            </a:r>
            <a:r>
              <a:rPr lang="ru-RU" dirty="0">
                <a:latin typeface="Georgia" panose="02040502050405020303" pitchFamily="18" charset="0"/>
              </a:rPr>
              <a:t>; 1919–22), на </a:t>
            </a:r>
            <a:r>
              <a:rPr lang="ru-RU" dirty="0" err="1">
                <a:latin typeface="Georgia" panose="02040502050405020303" pitchFamily="18" charset="0"/>
              </a:rPr>
              <a:t>філос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факультеті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Карлового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університету</a:t>
            </a:r>
            <a:r>
              <a:rPr lang="ru-RU" dirty="0">
                <a:latin typeface="Georgia" panose="02040502050405020303" pitchFamily="18" charset="0"/>
              </a:rPr>
              <a:t> (1924–25) та УВУ (1926) в </a:t>
            </a:r>
            <a:r>
              <a:rPr lang="ru-RU" dirty="0" err="1">
                <a:latin typeface="Georgia" panose="02040502050405020303" pitchFamily="18" charset="0"/>
              </a:rPr>
              <a:t>Празі</a:t>
            </a:r>
            <a:r>
              <a:rPr lang="ru-RU" dirty="0">
                <a:latin typeface="Georgia" panose="02040502050405020303" pitchFamily="18" charset="0"/>
              </a:rPr>
              <a:t>. Один </a:t>
            </a:r>
            <a:r>
              <a:rPr lang="ru-RU" dirty="0" err="1">
                <a:latin typeface="Georgia" panose="02040502050405020303" pitchFamily="18" charset="0"/>
              </a:rPr>
              <a:t>із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засн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Руської</a:t>
            </a:r>
            <a:r>
              <a:rPr lang="ru-RU" dirty="0">
                <a:latin typeface="Georgia" panose="02040502050405020303" pitchFamily="18" charset="0"/>
              </a:rPr>
              <a:t> греко-</a:t>
            </a:r>
            <a:r>
              <a:rPr lang="ru-RU" dirty="0" err="1">
                <a:latin typeface="Georgia" panose="02040502050405020303" pitchFamily="18" charset="0"/>
              </a:rPr>
              <a:t>катол</a:t>
            </a:r>
            <a:r>
              <a:rPr lang="ru-RU" dirty="0">
                <a:latin typeface="Georgia" panose="02040502050405020303" pitchFamily="18" charset="0"/>
              </a:rPr>
              <a:t>. горожан. </a:t>
            </a:r>
            <a:r>
              <a:rPr lang="ru-RU" dirty="0" err="1">
                <a:latin typeface="Georgia" panose="02040502050405020303" pitchFamily="18" charset="0"/>
              </a:rPr>
              <a:t>школи</a:t>
            </a:r>
            <a:r>
              <a:rPr lang="ru-RU" dirty="0">
                <a:latin typeface="Georgia" panose="02040502050405020303" pitchFamily="18" charset="0"/>
              </a:rPr>
              <a:t> у </a:t>
            </a:r>
            <a:r>
              <a:rPr lang="ru-RU" dirty="0" err="1">
                <a:latin typeface="Georgia" panose="02040502050405020303" pitchFamily="18" charset="0"/>
              </a:rPr>
              <a:t>Пряшеві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працював</a:t>
            </a:r>
            <a:r>
              <a:rPr lang="ru-RU" dirty="0">
                <a:latin typeface="Georgia" panose="02040502050405020303" pitchFamily="18" charset="0"/>
              </a:rPr>
              <a:t> у </a:t>
            </a:r>
            <a:r>
              <a:rPr lang="ru-RU" dirty="0" err="1">
                <a:latin typeface="Georgia" panose="02040502050405020303" pitchFamily="18" charset="0"/>
              </a:rPr>
              <a:t>ній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заст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дир</a:t>
            </a:r>
            <a:r>
              <a:rPr lang="ru-RU" dirty="0">
                <a:latin typeface="Georgia" panose="02040502050405020303" pitchFamily="18" charset="0"/>
              </a:rPr>
              <a:t>., </a:t>
            </a:r>
            <a:r>
              <a:rPr lang="ru-RU" dirty="0" err="1">
                <a:latin typeface="Georgia" panose="02040502050405020303" pitchFamily="18" charset="0"/>
              </a:rPr>
              <a:t>дир</a:t>
            </a:r>
            <a:r>
              <a:rPr lang="ru-RU" dirty="0">
                <a:latin typeface="Georgia" panose="02040502050405020303" pitchFamily="18" charset="0"/>
              </a:rPr>
              <a:t>. (1929–45). </a:t>
            </a:r>
            <a:r>
              <a:rPr lang="ru-RU" dirty="0" err="1">
                <a:latin typeface="Georgia" panose="02040502050405020303" pitchFamily="18" charset="0"/>
              </a:rPr>
              <a:t>Співзасн</a:t>
            </a:r>
            <a:r>
              <a:rPr lang="ru-RU" dirty="0">
                <a:latin typeface="Georgia" panose="02040502050405020303" pitchFamily="18" charset="0"/>
              </a:rPr>
              <a:t>. і ред. нар. </a:t>
            </a:r>
            <a:r>
              <a:rPr lang="ru-RU" dirty="0" err="1">
                <a:latin typeface="Georgia" panose="02040502050405020303" pitchFamily="18" charset="0"/>
              </a:rPr>
              <a:t>тижневика</a:t>
            </a:r>
            <a:r>
              <a:rPr lang="ru-RU" dirty="0">
                <a:latin typeface="Georgia" panose="02040502050405020303" pitchFamily="18" charset="0"/>
              </a:rPr>
              <a:t> «Русское слово» (1924–39), </a:t>
            </a:r>
            <a:r>
              <a:rPr lang="ru-RU" dirty="0" err="1">
                <a:latin typeface="Georgia" panose="02040502050405020303" pitchFamily="18" charset="0"/>
              </a:rPr>
              <a:t>співорганізатор</a:t>
            </a:r>
            <a:r>
              <a:rPr lang="ru-RU" dirty="0">
                <a:latin typeface="Georgia" panose="02040502050405020303" pitchFamily="18" charset="0"/>
              </a:rPr>
              <a:t> 1-ї Рус. нар.-культур. </a:t>
            </a:r>
            <a:r>
              <a:rPr lang="ru-RU" dirty="0" err="1">
                <a:latin typeface="Georgia" panose="02040502050405020303" pitchFamily="18" charset="0"/>
              </a:rPr>
              <a:t>виставки</a:t>
            </a:r>
            <a:r>
              <a:rPr lang="ru-RU" dirty="0">
                <a:latin typeface="Georgia" panose="02040502050405020303" pitchFamily="18" charset="0"/>
              </a:rPr>
              <a:t> у </a:t>
            </a:r>
            <a:r>
              <a:rPr lang="ru-RU" dirty="0" err="1">
                <a:latin typeface="Georgia" panose="02040502050405020303" pitchFamily="18" charset="0"/>
              </a:rPr>
              <a:t>Пряшеві</a:t>
            </a:r>
            <a:r>
              <a:rPr lang="ru-RU" dirty="0">
                <a:latin typeface="Georgia" panose="02040502050405020303" pitchFamily="18" charset="0"/>
              </a:rPr>
              <a:t> (1927) і </a:t>
            </a:r>
            <a:r>
              <a:rPr lang="ru-RU" dirty="0" err="1">
                <a:latin typeface="Georgia" panose="02040502050405020303" pitchFamily="18" charset="0"/>
              </a:rPr>
              <a:t>товариства</a:t>
            </a:r>
            <a:r>
              <a:rPr lang="ru-RU" dirty="0">
                <a:latin typeface="Georgia" panose="02040502050405020303" pitchFamily="18" charset="0"/>
              </a:rPr>
              <a:t> «</a:t>
            </a:r>
            <a:r>
              <a:rPr lang="ru-RU" dirty="0" err="1">
                <a:latin typeface="Georgia" panose="02040502050405020303" pitchFamily="18" charset="0"/>
              </a:rPr>
              <a:t>Просвіта</a:t>
            </a:r>
            <a:r>
              <a:rPr lang="ru-RU" dirty="0">
                <a:latin typeface="Georgia" panose="02040502050405020303" pitchFamily="18" charset="0"/>
              </a:rPr>
              <a:t>» (1930). Писав </a:t>
            </a:r>
            <a:r>
              <a:rPr lang="ru-RU" dirty="0" err="1">
                <a:latin typeface="Georgia" panose="02040502050405020303" pitchFamily="18" charset="0"/>
              </a:rPr>
              <a:t>українською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мовою</a:t>
            </a:r>
            <a:r>
              <a:rPr lang="ru-RU" dirty="0">
                <a:latin typeface="Georgia" panose="02040502050405020303" pitchFamily="18" charset="0"/>
              </a:rPr>
              <a:t> і т. </a:t>
            </a:r>
            <a:r>
              <a:rPr lang="ru-RU" dirty="0" err="1">
                <a:latin typeface="Georgia" panose="02040502050405020303" pitchFamily="18" charset="0"/>
              </a:rPr>
              <a:t>зв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язичієм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Публікував</a:t>
            </a:r>
            <a:r>
              <a:rPr lang="ru-RU" dirty="0">
                <a:latin typeface="Georgia" panose="02040502050405020303" pitchFamily="18" charset="0"/>
              </a:rPr>
              <a:t> у </a:t>
            </a:r>
            <a:r>
              <a:rPr lang="ru-RU" dirty="0" err="1">
                <a:latin typeface="Georgia" panose="02040502050405020303" pitchFamily="18" charset="0"/>
              </a:rPr>
              <a:t>закарп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пресі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вірші</a:t>
            </a:r>
            <a:r>
              <a:rPr lang="ru-RU" dirty="0">
                <a:latin typeface="Georgia" panose="02040502050405020303" pitchFamily="18" charset="0"/>
              </a:rPr>
              <a:t> й </a:t>
            </a:r>
            <a:r>
              <a:rPr lang="ru-RU" dirty="0" err="1">
                <a:latin typeface="Georgia" panose="02040502050405020303" pitchFamily="18" charset="0"/>
              </a:rPr>
              <a:t>оповідання</a:t>
            </a:r>
            <a:r>
              <a:rPr lang="ru-RU" dirty="0">
                <a:latin typeface="Georgia" panose="02040502050405020303" pitchFamily="18" charset="0"/>
              </a:rPr>
              <a:t> для </a:t>
            </a:r>
            <a:r>
              <a:rPr lang="ru-RU" dirty="0" err="1">
                <a:latin typeface="Georgia" panose="02040502050405020303" pitchFamily="18" charset="0"/>
              </a:rPr>
              <a:t>дітей</a:t>
            </a:r>
            <a:r>
              <a:rPr lang="ru-RU" dirty="0">
                <a:latin typeface="Georgia" panose="02040502050405020303" pitchFamily="18" charset="0"/>
              </a:rPr>
              <a:t>. Автор </a:t>
            </a:r>
            <a:r>
              <a:rPr lang="ru-RU" dirty="0" err="1">
                <a:latin typeface="Georgia" panose="02040502050405020303" pitchFamily="18" charset="0"/>
              </a:rPr>
              <a:t>підручника</a:t>
            </a:r>
            <a:r>
              <a:rPr lang="ru-RU" dirty="0">
                <a:latin typeface="Georgia" panose="02040502050405020303" pitchFamily="18" charset="0"/>
              </a:rPr>
              <a:t> «</a:t>
            </a:r>
            <a:r>
              <a:rPr lang="ru-RU" dirty="0" err="1">
                <a:latin typeface="Georgia" panose="02040502050405020303" pitchFamily="18" charset="0"/>
              </a:rPr>
              <a:t>Християнська</a:t>
            </a:r>
            <a:r>
              <a:rPr lang="ru-RU" dirty="0">
                <a:latin typeface="Georgia" panose="02040502050405020303" pitchFamily="18" charset="0"/>
              </a:rPr>
              <a:t> наука для </a:t>
            </a:r>
            <a:r>
              <a:rPr lang="ru-RU" dirty="0" err="1">
                <a:latin typeface="Georgia" panose="02040502050405020303" pitchFamily="18" charset="0"/>
              </a:rPr>
              <a:t>дітей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народних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шкіл</a:t>
            </a:r>
            <a:r>
              <a:rPr lang="ru-RU" dirty="0">
                <a:latin typeface="Georgia" panose="02040502050405020303" pitchFamily="18" charset="0"/>
              </a:rPr>
              <a:t>» (1925), популяр. </a:t>
            </a:r>
            <a:r>
              <a:rPr lang="ru-RU" dirty="0" err="1">
                <a:latin typeface="Georgia" panose="02040502050405020303" pitchFamily="18" charset="0"/>
              </a:rPr>
              <a:t>брошур</a:t>
            </a:r>
            <a:r>
              <a:rPr lang="ru-RU" dirty="0">
                <a:latin typeface="Georgia" panose="02040502050405020303" pitchFamily="18" charset="0"/>
              </a:rPr>
              <a:t> «Наш О. Духнович» (1923), «</a:t>
            </a:r>
            <a:r>
              <a:rPr lang="ru-RU" dirty="0" err="1">
                <a:latin typeface="Georgia" panose="02040502050405020303" pitchFamily="18" charset="0"/>
              </a:rPr>
              <a:t>Олександр</a:t>
            </a:r>
            <a:r>
              <a:rPr lang="ru-RU" dirty="0">
                <a:latin typeface="Georgia" panose="02040502050405020303" pitchFamily="18" charset="0"/>
              </a:rPr>
              <a:t> Павлович: </a:t>
            </a:r>
            <a:r>
              <a:rPr lang="ru-RU" dirty="0" err="1">
                <a:latin typeface="Georgia" panose="02040502050405020303" pitchFamily="18" charset="0"/>
              </a:rPr>
              <a:t>Опис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його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життя</a:t>
            </a:r>
            <a:r>
              <a:rPr lang="ru-RU" dirty="0">
                <a:latin typeface="Georgia" panose="02040502050405020303" pitchFamily="18" charset="0"/>
              </a:rPr>
              <a:t> і характеристика </a:t>
            </a:r>
            <a:r>
              <a:rPr lang="ru-RU" dirty="0" err="1">
                <a:latin typeface="Georgia" panose="02040502050405020303" pitchFamily="18" charset="0"/>
              </a:rPr>
              <a:t>його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поезій</a:t>
            </a:r>
            <a:r>
              <a:rPr lang="ru-RU" dirty="0">
                <a:latin typeface="Georgia" panose="02040502050405020303" pitchFamily="18" charset="0"/>
              </a:rPr>
              <a:t>» (1925; </a:t>
            </a:r>
            <a:r>
              <a:rPr lang="ru-RU" dirty="0" err="1">
                <a:latin typeface="Georgia" panose="02040502050405020303" pitchFamily="18" charset="0"/>
              </a:rPr>
              <a:t>усі</a:t>
            </a:r>
            <a:r>
              <a:rPr lang="ru-RU" dirty="0">
                <a:latin typeface="Georgia" panose="02040502050405020303" pitchFamily="18" charset="0"/>
              </a:rPr>
              <a:t> — </a:t>
            </a:r>
            <a:r>
              <a:rPr lang="ru-RU" dirty="0" err="1">
                <a:latin typeface="Georgia" panose="02040502050405020303" pitchFamily="18" charset="0"/>
              </a:rPr>
              <a:t>Пряшів</a:t>
            </a:r>
            <a:r>
              <a:rPr lang="ru-RU" dirty="0">
                <a:latin typeface="Georgia" panose="02040502050405020303" pitchFamily="18" charset="0"/>
              </a:rPr>
              <a:t>), статей про Т. Шевченка, І. Франка, В. </a:t>
            </a:r>
            <a:r>
              <a:rPr lang="ru-RU" dirty="0" err="1">
                <a:latin typeface="Georgia" panose="02040502050405020303" pitchFamily="18" charset="0"/>
              </a:rPr>
              <a:t>Стефаника</a:t>
            </a:r>
            <a:r>
              <a:rPr lang="ru-RU" dirty="0">
                <a:latin typeface="Georgia" panose="02040502050405020303" pitchFamily="18" charset="0"/>
              </a:rPr>
              <a:t>, І. </a:t>
            </a:r>
            <a:r>
              <a:rPr lang="ru-RU" dirty="0" err="1">
                <a:latin typeface="Georgia" panose="02040502050405020303" pitchFamily="18" charset="0"/>
              </a:rPr>
              <a:t>Невицьку</a:t>
            </a:r>
            <a:r>
              <a:rPr lang="ru-RU" dirty="0">
                <a:latin typeface="Georgia" panose="02040502050405020303" pitchFamily="18" charset="0"/>
              </a:rPr>
              <a:t>, Й. </a:t>
            </a:r>
            <a:r>
              <a:rPr lang="ru-RU" dirty="0" err="1">
                <a:latin typeface="Georgia" panose="02040502050405020303" pitchFamily="18" charset="0"/>
              </a:rPr>
              <a:t>Змій-Миклошія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Обстоював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необхідність</a:t>
            </a:r>
            <a:r>
              <a:rPr lang="ru-RU" dirty="0">
                <a:latin typeface="Georgia" panose="02040502050405020303" pitchFamily="18" charset="0"/>
              </a:rPr>
              <a:t> нац. </a:t>
            </a:r>
            <a:r>
              <a:rPr lang="ru-RU" dirty="0" err="1">
                <a:latin typeface="Georgia" panose="02040502050405020303" pitchFamily="18" charset="0"/>
              </a:rPr>
              <a:t>шкіл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Малював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мотиви</a:t>
            </a:r>
            <a:r>
              <a:rPr lang="ru-RU" dirty="0">
                <a:latin typeface="Georgia" panose="02040502050405020303" pitchFamily="18" charset="0"/>
              </a:rPr>
              <a:t> з </a:t>
            </a:r>
            <a:r>
              <a:rPr lang="ru-RU" dirty="0" err="1">
                <a:latin typeface="Georgia" panose="02040502050405020303" pitchFamily="18" charset="0"/>
              </a:rPr>
              <a:t>життя</a:t>
            </a:r>
            <a:r>
              <a:rPr lang="ru-RU" dirty="0">
                <a:latin typeface="Georgia" panose="02040502050405020303" pitchFamily="18" charset="0"/>
              </a:rPr>
              <a:t> укр. </a:t>
            </a:r>
            <a:r>
              <a:rPr lang="ru-RU" dirty="0" err="1">
                <a:latin typeface="Georgia" panose="02040502050405020303" pitchFamily="18" charset="0"/>
              </a:rPr>
              <a:t>сіл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Меджилабірщини</a:t>
            </a:r>
            <a:r>
              <a:rPr lang="ru-RU" dirty="0">
                <a:latin typeface="Georgia" panose="02040502050405020303" pitchFamily="18" charset="0"/>
              </a:rPr>
              <a:t>; брав участь у </a:t>
            </a:r>
            <a:r>
              <a:rPr lang="ru-RU" dirty="0" err="1">
                <a:latin typeface="Georgia" panose="02040502050405020303" pitchFamily="18" charset="0"/>
              </a:rPr>
              <a:t>виставках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худож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товариства</a:t>
            </a:r>
            <a:r>
              <a:rPr lang="ru-RU" dirty="0">
                <a:latin typeface="Georgia" panose="02040502050405020303" pitchFamily="18" charset="0"/>
              </a:rPr>
              <a:t> «</a:t>
            </a:r>
            <a:r>
              <a:rPr lang="ru-RU" dirty="0" err="1">
                <a:latin typeface="Georgia" panose="02040502050405020303" pitchFamily="18" charset="0"/>
              </a:rPr>
              <a:t>Своїна</a:t>
            </a:r>
            <a:r>
              <a:rPr lang="ru-RU" dirty="0">
                <a:latin typeface="Georgia" panose="02040502050405020303" pitchFamily="18" charset="0"/>
              </a:rPr>
              <a:t>».</a:t>
            </a:r>
          </a:p>
          <a:p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2768E98-073E-4823-866A-F78CDB3D3AEC}"/>
              </a:ext>
            </a:extLst>
          </p:cNvPr>
          <p:cNvSpPr/>
          <p:nvPr/>
        </p:nvSpPr>
        <p:spPr>
          <a:xfrm>
            <a:off x="4888596" y="346814"/>
            <a:ext cx="44566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Діонизій</a:t>
            </a:r>
            <a:r>
              <a:rPr lang="uk-UA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uk-UA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у</a:t>
            </a:r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брицький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EB39B6A-348A-4145-9FA9-B62465C7A820}"/>
              </a:ext>
            </a:extLst>
          </p:cNvPr>
          <p:cNvSpPr/>
          <p:nvPr/>
        </p:nvSpPr>
        <p:spPr>
          <a:xfrm>
            <a:off x="282607" y="3521706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20 червня - 130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Діонизія</a:t>
            </a:r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 Зубрицького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(1905-1987)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ADE0BF-69BC-4310-B817-D68BF11CB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247" y="4712333"/>
            <a:ext cx="1889924" cy="1889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1812DD-C1AE-4492-AF7F-649E94204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158" y="-1"/>
            <a:ext cx="438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31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1316C3-B8FF-4A55-B12F-910EC1032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AFA95D-12A5-42D2-A316-339DFD721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90" y="954064"/>
            <a:ext cx="1905000" cy="24003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EE8515-6AD9-4D08-81AE-2DC935DF795F}"/>
              </a:ext>
            </a:extLst>
          </p:cNvPr>
          <p:cNvSpPr/>
          <p:nvPr/>
        </p:nvSpPr>
        <p:spPr>
          <a:xfrm>
            <a:off x="3474129" y="1126311"/>
            <a:ext cx="7995821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Fira Sans"/>
              </a:rPr>
              <a:t>НІМЕ́НКО АНДРІЙ ВАСИЛЬОВИЧ </a:t>
            </a:r>
            <a:r>
              <a:rPr lang="ru-RU" sz="1600" dirty="0">
                <a:latin typeface="Georgia" panose="02040502050405020303" pitchFamily="18" charset="0"/>
              </a:rPr>
              <a:t>(20. 06. 1925, с. </a:t>
            </a:r>
            <a:r>
              <a:rPr lang="ru-RU" sz="1600" dirty="0" err="1">
                <a:latin typeface="Georgia" panose="02040502050405020303" pitchFamily="18" charset="0"/>
              </a:rPr>
              <a:t>Інгуло-Кам’янка</a:t>
            </a:r>
            <a:r>
              <a:rPr lang="ru-RU" sz="1600" dirty="0">
                <a:latin typeface="Georgia" panose="02040502050405020303" pitchFamily="18" charset="0"/>
              </a:rPr>
              <a:t>, </a:t>
            </a:r>
            <a:r>
              <a:rPr lang="ru-RU" sz="1600" dirty="0" err="1">
                <a:latin typeface="Georgia" panose="02040502050405020303" pitchFamily="18" charset="0"/>
              </a:rPr>
              <a:t>нині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Кропивницького</a:t>
            </a:r>
            <a:r>
              <a:rPr lang="ru-RU" sz="1600" dirty="0">
                <a:latin typeface="Georgia" panose="02040502050405020303" pitchFamily="18" charset="0"/>
              </a:rPr>
              <a:t> р-ну </a:t>
            </a:r>
            <a:r>
              <a:rPr lang="ru-RU" sz="1600" dirty="0" err="1">
                <a:latin typeface="Georgia" panose="02040502050405020303" pitchFamily="18" charset="0"/>
              </a:rPr>
              <a:t>Кіровоградської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області</a:t>
            </a:r>
            <a:r>
              <a:rPr lang="ru-RU" sz="1600" dirty="0">
                <a:latin typeface="Georgia" panose="02040502050405020303" pitchFamily="18" charset="0"/>
              </a:rPr>
              <a:t> — 01. 02. 2006, </a:t>
            </a:r>
            <a:r>
              <a:rPr lang="ru-RU" sz="1600" dirty="0" err="1">
                <a:latin typeface="Georgia" panose="02040502050405020303" pitchFamily="18" charset="0"/>
              </a:rPr>
              <a:t>Київ</a:t>
            </a:r>
            <a:r>
              <a:rPr lang="ru-RU" sz="1600" dirty="0">
                <a:latin typeface="Georgia" panose="02040502050405020303" pitchFamily="18" charset="0"/>
              </a:rPr>
              <a:t>) — скульптор, </a:t>
            </a:r>
            <a:r>
              <a:rPr lang="ru-RU" sz="1600" dirty="0" err="1">
                <a:latin typeface="Georgia" panose="02040502050405020303" pitchFamily="18" charset="0"/>
              </a:rPr>
              <a:t>графік</a:t>
            </a:r>
            <a:r>
              <a:rPr lang="ru-RU" sz="1600" dirty="0">
                <a:latin typeface="Georgia" panose="02040502050405020303" pitchFamily="18" charset="0"/>
              </a:rPr>
              <a:t>, </a:t>
            </a:r>
            <a:r>
              <a:rPr lang="ru-RU" sz="1600" dirty="0" err="1">
                <a:latin typeface="Georgia" panose="02040502050405020303" pitchFamily="18" charset="0"/>
              </a:rPr>
              <a:t>мистецтвознавець</a:t>
            </a:r>
            <a:r>
              <a:rPr lang="ru-RU" sz="1600" dirty="0">
                <a:latin typeface="Georgia" panose="02040502050405020303" pitchFamily="18" charset="0"/>
              </a:rPr>
              <a:t>, поет. </a:t>
            </a:r>
            <a:r>
              <a:rPr lang="ru-RU" sz="1600" dirty="0" err="1">
                <a:latin typeface="Georgia" panose="02040502050405020303" pitchFamily="18" charset="0"/>
              </a:rPr>
              <a:t>Батько</a:t>
            </a:r>
            <a:r>
              <a:rPr lang="ru-RU" sz="1600" dirty="0">
                <a:latin typeface="Georgia" panose="02040502050405020303" pitchFamily="18" charset="0"/>
              </a:rPr>
              <a:t> М. </a:t>
            </a:r>
            <a:r>
              <a:rPr lang="ru-RU" sz="1600" dirty="0" err="1">
                <a:latin typeface="Georgia" panose="02040502050405020303" pitchFamily="18" charset="0"/>
              </a:rPr>
              <a:t>Німенка</a:t>
            </a:r>
            <a:r>
              <a:rPr lang="ru-RU" sz="1600" dirty="0">
                <a:latin typeface="Georgia" panose="02040502050405020303" pitchFamily="18" charset="0"/>
              </a:rPr>
              <a:t>. Кандидат </a:t>
            </a:r>
            <a:r>
              <a:rPr lang="ru-RU" sz="1600" dirty="0" err="1">
                <a:latin typeface="Georgia" panose="02040502050405020303" pitchFamily="18" charset="0"/>
              </a:rPr>
              <a:t>мистецтвознавства</a:t>
            </a:r>
            <a:r>
              <a:rPr lang="ru-RU" sz="1600" dirty="0">
                <a:latin typeface="Georgia" panose="02040502050405020303" pitchFamily="18" charset="0"/>
              </a:rPr>
              <a:t> (1955). </a:t>
            </a:r>
            <a:r>
              <a:rPr lang="ru-RU" sz="1600" dirty="0" err="1">
                <a:latin typeface="Georgia" panose="02040502050405020303" pitchFamily="18" charset="0"/>
              </a:rPr>
              <a:t>Заслужений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діяч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мистецтв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Грузинської</a:t>
            </a:r>
            <a:r>
              <a:rPr lang="ru-RU" sz="1600" dirty="0">
                <a:latin typeface="Georgia" panose="02040502050405020303" pitchFamily="18" charset="0"/>
              </a:rPr>
              <a:t> РСР (1969). Член НСХУ (1957), НСПУ (1978). </a:t>
            </a:r>
            <a:r>
              <a:rPr lang="ru-RU" sz="1600" dirty="0" err="1">
                <a:latin typeface="Georgia" panose="02040502050405020303" pitchFamily="18" charset="0"/>
              </a:rPr>
              <a:t>Учасник</a:t>
            </a:r>
            <a:r>
              <a:rPr lang="ru-RU" sz="1600" dirty="0">
                <a:latin typeface="Georgia" panose="02040502050405020303" pitchFamily="18" charset="0"/>
              </a:rPr>
              <a:t> 2-ї </a:t>
            </a:r>
            <a:r>
              <a:rPr lang="ru-RU" sz="1600" dirty="0" err="1">
                <a:latin typeface="Georgia" panose="02040502050405020303" pitchFamily="18" charset="0"/>
              </a:rPr>
              <a:t>світової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вій­ни</a:t>
            </a:r>
            <a:r>
              <a:rPr lang="ru-RU" sz="1600" dirty="0">
                <a:latin typeface="Georgia" panose="02040502050405020303" pitchFamily="18" charset="0"/>
              </a:rPr>
              <a:t>. </a:t>
            </a:r>
            <a:r>
              <a:rPr lang="ru-RU" sz="1600" dirty="0" err="1">
                <a:latin typeface="Georgia" panose="02040502050405020303" pitchFamily="18" charset="0"/>
              </a:rPr>
              <a:t>Бойові</a:t>
            </a:r>
            <a:r>
              <a:rPr lang="ru-RU" sz="1600" dirty="0">
                <a:latin typeface="Georgia" panose="02040502050405020303" pitchFamily="18" charset="0"/>
              </a:rPr>
              <a:t> нагороди. </a:t>
            </a:r>
            <a:r>
              <a:rPr lang="ru-RU" sz="1600" dirty="0" err="1">
                <a:latin typeface="Georgia" panose="02040502050405020303" pitchFamily="18" charset="0"/>
              </a:rPr>
              <a:t>Закінчив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Київський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художній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інститут</a:t>
            </a:r>
            <a:r>
              <a:rPr lang="ru-RU" sz="1600" dirty="0">
                <a:latin typeface="Georgia" panose="02040502050405020303" pitchFamily="18" charset="0"/>
              </a:rPr>
              <a:t>. </a:t>
            </a:r>
            <a:r>
              <a:rPr lang="ru-RU" sz="1600" dirty="0" err="1">
                <a:latin typeface="Georgia" panose="02040502050405020303" pitchFamily="18" charset="0"/>
              </a:rPr>
              <a:t>Відтоді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працював</a:t>
            </a:r>
            <a:r>
              <a:rPr lang="ru-RU" sz="1600" dirty="0">
                <a:latin typeface="Georgia" panose="02040502050405020303" pitchFamily="18" charset="0"/>
              </a:rPr>
              <a:t> у </a:t>
            </a:r>
            <a:r>
              <a:rPr lang="ru-RU" sz="1600" dirty="0" err="1">
                <a:latin typeface="Georgia" panose="02040502050405020303" pitchFamily="18" charset="0"/>
              </a:rPr>
              <a:t>Києві</a:t>
            </a:r>
            <a:r>
              <a:rPr lang="ru-RU" sz="1600" dirty="0">
                <a:latin typeface="Georgia" panose="02040502050405020303" pitchFamily="18" charset="0"/>
              </a:rPr>
              <a:t>: у </a:t>
            </a:r>
            <a:r>
              <a:rPr lang="ru-RU" sz="1600" dirty="0" err="1">
                <a:latin typeface="Georgia" panose="02040502050405020303" pitchFamily="18" charset="0"/>
              </a:rPr>
              <a:t>газеті</a:t>
            </a:r>
            <a:r>
              <a:rPr lang="ru-RU" sz="1600" dirty="0">
                <a:latin typeface="Georgia" panose="02040502050405020303" pitchFamily="18" charset="0"/>
              </a:rPr>
              <a:t> «</a:t>
            </a:r>
            <a:r>
              <a:rPr lang="ru-RU" sz="1600" dirty="0" err="1">
                <a:latin typeface="Georgia" panose="02040502050405020303" pitchFamily="18" charset="0"/>
              </a:rPr>
              <a:t>Радянське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мистецтво</a:t>
            </a:r>
            <a:r>
              <a:rPr lang="ru-RU" sz="1600" dirty="0">
                <a:latin typeface="Georgia" panose="02040502050405020303" pitchFamily="18" charset="0"/>
              </a:rPr>
              <a:t>»; 1953–71 — старший </a:t>
            </a:r>
            <a:r>
              <a:rPr lang="ru-RU" sz="1600" dirty="0" err="1">
                <a:latin typeface="Georgia" panose="02040502050405020303" pitchFamily="18" charset="0"/>
              </a:rPr>
              <a:t>науковий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співробітник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відділу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образотворчого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мистецтва</a:t>
            </a:r>
            <a:r>
              <a:rPr lang="ru-RU" sz="1600" dirty="0">
                <a:latin typeface="Georgia" panose="02040502050405020303" pitchFamily="18" charset="0"/>
              </a:rPr>
              <a:t> ІМФЕ АН УРСР; 1971–76 — старший </a:t>
            </a:r>
            <a:r>
              <a:rPr lang="ru-RU" sz="1600" dirty="0" err="1">
                <a:latin typeface="Georgia" panose="02040502050405020303" pitchFamily="18" charset="0"/>
              </a:rPr>
              <a:t>викладач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кафедри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теорії</a:t>
            </a:r>
            <a:r>
              <a:rPr lang="ru-RU" sz="1600" dirty="0">
                <a:latin typeface="Georgia" panose="02040502050405020303" pitchFamily="18" charset="0"/>
              </a:rPr>
              <a:t> і практики культурно-</a:t>
            </a:r>
            <a:r>
              <a:rPr lang="ru-RU" sz="1600" dirty="0" err="1">
                <a:latin typeface="Georgia" panose="02040502050405020303" pitchFamily="18" charset="0"/>
              </a:rPr>
              <a:t>освітньої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роботи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Київського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інституту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культури</a:t>
            </a:r>
            <a:r>
              <a:rPr lang="ru-RU" sz="1600" dirty="0">
                <a:latin typeface="Georgia" panose="02040502050405020303" pitchFamily="18" charset="0"/>
              </a:rPr>
              <a:t>. </a:t>
            </a:r>
            <a:r>
              <a:rPr lang="ru-RU" sz="1600" dirty="0" err="1">
                <a:latin typeface="Georgia" panose="02040502050405020303" pitchFamily="18" charset="0"/>
              </a:rPr>
              <a:t>Учасник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всеукраїнських</a:t>
            </a:r>
            <a:r>
              <a:rPr lang="ru-RU" sz="1600" dirty="0">
                <a:latin typeface="Georgia" panose="02040502050405020303" pitchFamily="18" charset="0"/>
              </a:rPr>
              <a:t>, </a:t>
            </a:r>
            <a:r>
              <a:rPr lang="ru-RU" sz="1600" dirty="0" err="1">
                <a:latin typeface="Georgia" panose="02040502050405020303" pitchFamily="18" charset="0"/>
              </a:rPr>
              <a:t>всесоюзних</a:t>
            </a:r>
            <a:r>
              <a:rPr lang="ru-RU" sz="1600" dirty="0">
                <a:latin typeface="Georgia" panose="02040502050405020303" pitchFamily="18" charset="0"/>
              </a:rPr>
              <a:t> (</a:t>
            </a:r>
            <a:r>
              <a:rPr lang="ru-RU" sz="1600" dirty="0" err="1">
                <a:latin typeface="Georgia" panose="02040502050405020303" pitchFamily="18" charset="0"/>
              </a:rPr>
              <a:t>від</a:t>
            </a:r>
            <a:r>
              <a:rPr lang="ru-RU" sz="1600" dirty="0">
                <a:latin typeface="Georgia" panose="02040502050405020303" pitchFamily="18" charset="0"/>
              </a:rPr>
              <a:t> 1951), </a:t>
            </a:r>
            <a:r>
              <a:rPr lang="ru-RU" sz="1600" dirty="0" err="1">
                <a:latin typeface="Georgia" panose="02040502050405020303" pitchFamily="18" charset="0"/>
              </a:rPr>
              <a:t>зарубіжних</a:t>
            </a:r>
            <a:r>
              <a:rPr lang="ru-RU" sz="1600" dirty="0">
                <a:latin typeface="Georgia" panose="02040502050405020303" pitchFamily="18" charset="0"/>
              </a:rPr>
              <a:t> (</a:t>
            </a:r>
            <a:r>
              <a:rPr lang="ru-RU" sz="1600" dirty="0" err="1">
                <a:latin typeface="Georgia" panose="02040502050405020303" pitchFamily="18" charset="0"/>
              </a:rPr>
              <a:t>від</a:t>
            </a:r>
            <a:r>
              <a:rPr lang="ru-RU" sz="1600" dirty="0">
                <a:latin typeface="Georgia" panose="02040502050405020303" pitchFamily="18" charset="0"/>
              </a:rPr>
              <a:t> 1963) </a:t>
            </a:r>
            <a:r>
              <a:rPr lang="ru-RU" sz="1600" dirty="0" err="1">
                <a:latin typeface="Georgia" panose="02040502050405020303" pitchFamily="18" charset="0"/>
              </a:rPr>
              <a:t>мистецьких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виставок</a:t>
            </a:r>
            <a:r>
              <a:rPr lang="ru-RU" sz="1600" dirty="0">
                <a:latin typeface="Georgia" panose="02040502050405020303" pitchFamily="18" charset="0"/>
              </a:rPr>
              <a:t>. </a:t>
            </a:r>
            <a:r>
              <a:rPr lang="ru-RU" sz="1600" dirty="0" err="1">
                <a:latin typeface="Georgia" panose="02040502050405020303" pitchFamily="18" charset="0"/>
              </a:rPr>
              <a:t>Персональна</a:t>
            </a:r>
            <a:r>
              <a:rPr lang="ru-RU" sz="1600" dirty="0">
                <a:latin typeface="Georgia" panose="02040502050405020303" pitchFamily="18" charset="0"/>
              </a:rPr>
              <a:t> — у </a:t>
            </a:r>
            <a:r>
              <a:rPr lang="ru-RU" sz="1600" dirty="0" err="1">
                <a:latin typeface="Georgia" panose="02040502050405020303" pitchFamily="18" charset="0"/>
              </a:rPr>
              <a:t>Києві</a:t>
            </a:r>
            <a:r>
              <a:rPr lang="ru-RU" sz="1600" dirty="0">
                <a:latin typeface="Georgia" panose="02040502050405020303" pitchFamily="18" charset="0"/>
              </a:rPr>
              <a:t> (1964). </a:t>
            </a:r>
            <a:r>
              <a:rPr lang="ru-RU" sz="1600" dirty="0" err="1">
                <a:latin typeface="Georgia" panose="02040502050405020303" pitchFamily="18" charset="0"/>
              </a:rPr>
              <a:t>Основні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галузі</a:t>
            </a:r>
            <a:r>
              <a:rPr lang="ru-RU" sz="1600" dirty="0">
                <a:latin typeface="Georgia" panose="02040502050405020303" pitchFamily="18" charset="0"/>
              </a:rPr>
              <a:t> — монументальна і </a:t>
            </a:r>
            <a:r>
              <a:rPr lang="ru-RU" sz="1600" dirty="0" err="1">
                <a:latin typeface="Georgia" panose="02040502050405020303" pitchFamily="18" charset="0"/>
              </a:rPr>
              <a:t>станкова</a:t>
            </a:r>
            <a:r>
              <a:rPr lang="ru-RU" sz="1600" dirty="0">
                <a:latin typeface="Georgia" panose="02040502050405020303" pitchFamily="18" charset="0"/>
              </a:rPr>
              <a:t> скульптура, </a:t>
            </a:r>
            <a:r>
              <a:rPr lang="ru-RU" sz="1600" dirty="0" err="1">
                <a:latin typeface="Georgia" panose="02040502050405020303" pitchFamily="18" charset="0"/>
              </a:rPr>
              <a:t>станкова</a:t>
            </a:r>
            <a:r>
              <a:rPr lang="ru-RU" sz="1600" dirty="0">
                <a:latin typeface="Georgia" panose="02040502050405020303" pitchFamily="18" charset="0"/>
              </a:rPr>
              <a:t> і </a:t>
            </a:r>
            <a:r>
              <a:rPr lang="ru-RU" sz="1600" dirty="0" err="1">
                <a:latin typeface="Georgia" panose="02040502050405020303" pitchFamily="18" charset="0"/>
              </a:rPr>
              <a:t>книжкова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графіка</a:t>
            </a:r>
            <a:r>
              <a:rPr lang="ru-RU" sz="1600" dirty="0">
                <a:latin typeface="Georgia" panose="02040502050405020303" pitchFamily="18" charset="0"/>
              </a:rPr>
              <a:t>. Автор </a:t>
            </a:r>
            <a:r>
              <a:rPr lang="ru-RU" sz="1600" dirty="0" err="1">
                <a:latin typeface="Georgia" panose="02040502050405020303" pitchFamily="18" charset="0"/>
              </a:rPr>
              <a:t>досліджень</a:t>
            </a:r>
            <a:r>
              <a:rPr lang="ru-RU" sz="1600" dirty="0">
                <a:latin typeface="Georgia" panose="02040502050405020303" pitchFamily="18" charset="0"/>
              </a:rPr>
              <a:t> про </a:t>
            </a:r>
            <a:r>
              <a:rPr lang="ru-RU" sz="1600" dirty="0" err="1">
                <a:latin typeface="Georgia" panose="02040502050405020303" pitchFamily="18" charset="0"/>
              </a:rPr>
              <a:t>розвиток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української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скульп­тури</a:t>
            </a:r>
            <a:r>
              <a:rPr lang="ru-RU" sz="1600" dirty="0">
                <a:latin typeface="Georgia" panose="02040502050405020303" pitchFamily="18" charset="0"/>
              </a:rPr>
              <a:t>, </a:t>
            </a:r>
            <a:r>
              <a:rPr lang="ru-RU" sz="1600" dirty="0" err="1">
                <a:latin typeface="Georgia" panose="02040502050405020303" pitchFamily="18" charset="0"/>
              </a:rPr>
              <a:t>монографій</a:t>
            </a:r>
            <a:r>
              <a:rPr lang="ru-RU" sz="1600" dirty="0">
                <a:latin typeface="Georgia" panose="02040502050405020303" pitchFamily="18" charset="0"/>
              </a:rPr>
              <a:t> «</a:t>
            </a:r>
            <a:r>
              <a:rPr lang="ru-RU" sz="1600" dirty="0" err="1">
                <a:latin typeface="Georgia" panose="02040502050405020303" pitchFamily="18" charset="0"/>
              </a:rPr>
              <a:t>Українська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радянська</a:t>
            </a:r>
            <a:r>
              <a:rPr lang="ru-RU" sz="1600" dirty="0">
                <a:latin typeface="Georgia" panose="02040502050405020303" pitchFamily="18" charset="0"/>
              </a:rPr>
              <a:t> скульптура» (1960), «</a:t>
            </a:r>
            <a:r>
              <a:rPr lang="ru-RU" sz="1600" dirty="0" err="1">
                <a:latin typeface="Georgia" panose="02040502050405020303" pitchFamily="18" charset="0"/>
              </a:rPr>
              <a:t>Українська</a:t>
            </a:r>
            <a:r>
              <a:rPr lang="ru-RU" sz="1600" dirty="0">
                <a:latin typeface="Georgia" panose="02040502050405020303" pitchFamily="18" charset="0"/>
              </a:rPr>
              <a:t> скульптура </a:t>
            </a:r>
            <a:r>
              <a:rPr lang="ru-RU" sz="1600" dirty="0" err="1">
                <a:latin typeface="Georgia" panose="02040502050405020303" pitchFamily="18" charset="0"/>
              </a:rPr>
              <a:t>другої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половини</a:t>
            </a:r>
            <a:r>
              <a:rPr lang="ru-RU" sz="1600" dirty="0">
                <a:latin typeface="Georgia" panose="02040502050405020303" pitchFamily="18" charset="0"/>
              </a:rPr>
              <a:t> 19 — початку 20 ст.» (1963), «</a:t>
            </a:r>
            <a:r>
              <a:rPr lang="ru-RU" sz="1600" dirty="0" err="1">
                <a:latin typeface="Georgia" panose="02040502050405020303" pitchFamily="18" charset="0"/>
              </a:rPr>
              <a:t>Пам’ятники</a:t>
            </a:r>
            <a:r>
              <a:rPr lang="ru-RU" sz="1600" dirty="0">
                <a:latin typeface="Georgia" panose="02040502050405020303" pitchFamily="18" charset="0"/>
              </a:rPr>
              <a:t> Т. Шевченку» (1964; 1969), «</a:t>
            </a:r>
            <a:r>
              <a:rPr lang="ru-RU" sz="1600" dirty="0" err="1">
                <a:latin typeface="Georgia" panose="02040502050405020303" pitchFamily="18" charset="0"/>
              </a:rPr>
              <a:t>Іван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Кавалерідзе</a:t>
            </a:r>
            <a:r>
              <a:rPr lang="ru-RU" sz="1600" dirty="0">
                <a:latin typeface="Georgia" panose="02040502050405020303" pitchFamily="18" charset="0"/>
              </a:rPr>
              <a:t> — скульптор» (1967), </a:t>
            </a:r>
            <a:r>
              <a:rPr lang="ru-RU" sz="1600" dirty="0" err="1">
                <a:latin typeface="Georgia" panose="02040502050405020303" pitchFamily="18" charset="0"/>
              </a:rPr>
              <a:t>розділів</a:t>
            </a:r>
            <a:r>
              <a:rPr lang="ru-RU" sz="1600" dirty="0">
                <a:latin typeface="Georgia" panose="02040502050405020303" pitchFamily="18" charset="0"/>
              </a:rPr>
              <a:t> до кн. «</a:t>
            </a:r>
            <a:r>
              <a:rPr lang="ru-RU" sz="1600" dirty="0" err="1">
                <a:latin typeface="Georgia" panose="02040502050405020303" pitchFamily="18" charset="0"/>
              </a:rPr>
              <a:t>Історія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українського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мистецтва</a:t>
            </a:r>
            <a:r>
              <a:rPr lang="ru-RU" sz="1600" dirty="0">
                <a:latin typeface="Georgia" panose="02040502050405020303" pitchFamily="18" charset="0"/>
              </a:rPr>
              <a:t>» (т. 6, 1968; т. 4, 1970; </a:t>
            </a:r>
            <a:r>
              <a:rPr lang="ru-RU" sz="1600" dirty="0" err="1">
                <a:latin typeface="Georgia" panose="02040502050405020303" pitchFamily="18" charset="0"/>
              </a:rPr>
              <a:t>усі</a:t>
            </a:r>
            <a:r>
              <a:rPr lang="ru-RU" sz="1600" dirty="0">
                <a:latin typeface="Georgia" panose="02040502050405020303" pitchFamily="18" charset="0"/>
              </a:rPr>
              <a:t> — </a:t>
            </a:r>
            <a:r>
              <a:rPr lang="ru-RU" sz="1600" dirty="0" err="1">
                <a:latin typeface="Georgia" panose="02040502050405020303" pitchFamily="18" charset="0"/>
              </a:rPr>
              <a:t>Київ</a:t>
            </a:r>
            <a:r>
              <a:rPr lang="ru-RU" sz="1600" dirty="0">
                <a:latin typeface="Georgia" panose="02040502050405020303" pitchFamily="18" charset="0"/>
              </a:rPr>
              <a:t>), ст. «Шевченко — художник» // «</a:t>
            </a:r>
            <a:r>
              <a:rPr lang="ru-RU" sz="1600" dirty="0" err="1">
                <a:latin typeface="Georgia" panose="02040502050405020303" pitchFamily="18" charset="0"/>
              </a:rPr>
              <a:t>Кур’єр</a:t>
            </a:r>
            <a:r>
              <a:rPr lang="ru-RU" sz="1600" dirty="0">
                <a:latin typeface="Georgia" panose="02040502050405020303" pitchFamily="18" charset="0"/>
              </a:rPr>
              <a:t> ЮНЕСКО», 1995, № 3. Автор </a:t>
            </a:r>
            <a:r>
              <a:rPr lang="ru-RU" sz="1600" dirty="0" err="1">
                <a:latin typeface="Georgia" panose="02040502050405020303" pitchFamily="18" charset="0"/>
              </a:rPr>
              <a:t>зб</a:t>
            </a:r>
            <a:r>
              <a:rPr lang="ru-RU" sz="1600" dirty="0">
                <a:latin typeface="Georgia" panose="02040502050405020303" pitchFamily="18" charset="0"/>
              </a:rPr>
              <a:t>. </a:t>
            </a:r>
            <a:r>
              <a:rPr lang="ru-RU" sz="1600" dirty="0" err="1">
                <a:latin typeface="Georgia" panose="02040502050405020303" pitchFamily="18" charset="0"/>
              </a:rPr>
              <a:t>поезій</a:t>
            </a:r>
            <a:r>
              <a:rPr lang="ru-RU" sz="1600" dirty="0">
                <a:latin typeface="Georgia" panose="02040502050405020303" pitchFamily="18" charset="0"/>
              </a:rPr>
              <a:t> «</a:t>
            </a:r>
            <a:r>
              <a:rPr lang="ru-RU" sz="1600" dirty="0" err="1">
                <a:latin typeface="Georgia" panose="02040502050405020303" pitchFamily="18" charset="0"/>
              </a:rPr>
              <a:t>Понад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плаєм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плаї</a:t>
            </a:r>
            <a:r>
              <a:rPr lang="ru-RU" sz="1600" dirty="0">
                <a:latin typeface="Georgia" panose="02040502050405020303" pitchFamily="18" charset="0"/>
              </a:rPr>
              <a:t>» (1969), «</a:t>
            </a:r>
            <a:r>
              <a:rPr lang="ru-RU" sz="1600" dirty="0" err="1">
                <a:latin typeface="Georgia" panose="02040502050405020303" pitchFamily="18" charset="0"/>
              </a:rPr>
              <a:t>Мідні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карби</a:t>
            </a:r>
            <a:r>
              <a:rPr lang="ru-RU" sz="1600" dirty="0">
                <a:latin typeface="Georgia" panose="02040502050405020303" pitchFamily="18" charset="0"/>
              </a:rPr>
              <a:t>» (1971), «Бузько-</a:t>
            </a:r>
            <a:r>
              <a:rPr lang="ru-RU" sz="1600" dirty="0" err="1">
                <a:latin typeface="Georgia" panose="02040502050405020303" pitchFamily="18" charset="0"/>
              </a:rPr>
              <a:t>забудько</a:t>
            </a:r>
            <a:r>
              <a:rPr lang="ru-RU" sz="1600" dirty="0">
                <a:latin typeface="Georgia" panose="02040502050405020303" pitchFamily="18" charset="0"/>
              </a:rPr>
              <a:t>» (1974), «</a:t>
            </a:r>
            <a:r>
              <a:rPr lang="ru-RU" sz="1600" dirty="0" err="1">
                <a:latin typeface="Georgia" panose="02040502050405020303" pitchFamily="18" charset="0"/>
              </a:rPr>
              <a:t>Вогонь</a:t>
            </a:r>
            <a:r>
              <a:rPr lang="ru-RU" sz="1600" dirty="0">
                <a:latin typeface="Georgia" panose="02040502050405020303" pitchFamily="18" charset="0"/>
              </a:rPr>
              <a:t> і </a:t>
            </a:r>
            <a:r>
              <a:rPr lang="ru-RU" sz="1600" dirty="0" err="1">
                <a:latin typeface="Georgia" panose="02040502050405020303" pitchFamily="18" charset="0"/>
              </a:rPr>
              <a:t>камінь</a:t>
            </a:r>
            <a:r>
              <a:rPr lang="ru-RU" sz="1600" dirty="0">
                <a:latin typeface="Georgia" panose="02040502050405020303" pitchFamily="18" charset="0"/>
              </a:rPr>
              <a:t>» (1975), «</a:t>
            </a:r>
            <a:r>
              <a:rPr lang="ru-RU" sz="1600" dirty="0" err="1">
                <a:latin typeface="Georgia" panose="02040502050405020303" pitchFamily="18" charset="0"/>
              </a:rPr>
              <a:t>Мозаїка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вікон</a:t>
            </a:r>
            <a:r>
              <a:rPr lang="ru-RU" sz="1600" dirty="0">
                <a:latin typeface="Georgia" panose="02040502050405020303" pitchFamily="18" charset="0"/>
              </a:rPr>
              <a:t>» (1983), «</a:t>
            </a:r>
            <a:r>
              <a:rPr lang="ru-RU" sz="1600" dirty="0" err="1">
                <a:latin typeface="Georgia" panose="02040502050405020303" pitchFamily="18" charset="0"/>
              </a:rPr>
              <a:t>Сонячна</a:t>
            </a:r>
            <a:r>
              <a:rPr lang="ru-RU" sz="1600" dirty="0">
                <a:latin typeface="Georgia" panose="02040502050405020303" pitchFamily="18" charset="0"/>
              </a:rPr>
              <a:t> брама», «</a:t>
            </a:r>
            <a:r>
              <a:rPr lang="ru-RU" sz="1600" dirty="0" err="1">
                <a:latin typeface="Georgia" panose="02040502050405020303" pitchFamily="18" charset="0"/>
              </a:rPr>
              <a:t>Сонячний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дім</a:t>
            </a:r>
            <a:r>
              <a:rPr lang="ru-RU" sz="1600" dirty="0">
                <a:latin typeface="Georgia" panose="02040502050405020303" pitchFamily="18" charset="0"/>
              </a:rPr>
              <a:t>» (</a:t>
            </a:r>
            <a:r>
              <a:rPr lang="ru-RU" sz="1600" dirty="0" err="1">
                <a:latin typeface="Georgia" panose="02040502050405020303" pitchFamily="18" charset="0"/>
              </a:rPr>
              <a:t>обидві</a:t>
            </a:r>
            <a:r>
              <a:rPr lang="ru-RU" sz="1600" dirty="0">
                <a:latin typeface="Georgia" panose="02040502050405020303" pitchFamily="18" charset="0"/>
              </a:rPr>
              <a:t> — 1985), «</a:t>
            </a:r>
            <a:r>
              <a:rPr lang="ru-RU" sz="1600" dirty="0" err="1">
                <a:latin typeface="Georgia" panose="02040502050405020303" pitchFamily="18" charset="0"/>
              </a:rPr>
              <a:t>Лісові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фантазії</a:t>
            </a:r>
            <a:r>
              <a:rPr lang="ru-RU" sz="1600" dirty="0">
                <a:latin typeface="Georgia" panose="02040502050405020303" pitchFamily="18" charset="0"/>
              </a:rPr>
              <a:t>» (1991; </a:t>
            </a:r>
            <a:r>
              <a:rPr lang="ru-RU" sz="1600" dirty="0" err="1">
                <a:latin typeface="Georgia" panose="02040502050405020303" pitchFamily="18" charset="0"/>
              </a:rPr>
              <a:t>усі</a:t>
            </a:r>
            <a:r>
              <a:rPr lang="ru-RU" sz="1600" dirty="0">
                <a:latin typeface="Georgia" panose="02040502050405020303" pitchFamily="18" charset="0"/>
              </a:rPr>
              <a:t> — </a:t>
            </a:r>
            <a:r>
              <a:rPr lang="ru-RU" sz="1600" dirty="0" err="1">
                <a:latin typeface="Georgia" panose="02040502050405020303" pitchFamily="18" charset="0"/>
              </a:rPr>
              <a:t>Київ</a:t>
            </a:r>
            <a:r>
              <a:rPr lang="ru-RU" sz="1600" dirty="0">
                <a:latin typeface="Georgia" panose="02040502050405020303" pitchFamily="18" charset="0"/>
              </a:rPr>
              <a:t>). </a:t>
            </a:r>
            <a:r>
              <a:rPr lang="ru-RU" sz="1600" dirty="0" err="1">
                <a:latin typeface="Georgia" panose="02040502050405020303" pitchFamily="18" charset="0"/>
              </a:rPr>
              <a:t>Деякі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роботи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зберігаються</a:t>
            </a:r>
            <a:r>
              <a:rPr lang="ru-RU" sz="1600" dirty="0">
                <a:latin typeface="Georgia" panose="02040502050405020303" pitchFamily="18" charset="0"/>
              </a:rPr>
              <a:t> в НХМ (</a:t>
            </a:r>
            <a:r>
              <a:rPr lang="ru-RU" sz="1600" dirty="0" err="1">
                <a:latin typeface="Georgia" panose="02040502050405020303" pitchFamily="18" charset="0"/>
              </a:rPr>
              <a:t>Київ</a:t>
            </a:r>
            <a:r>
              <a:rPr lang="ru-RU" sz="1600" dirty="0">
                <a:latin typeface="Georgia" panose="02040502050405020303" pitchFamily="18" charset="0"/>
              </a:rPr>
              <a:t>). 20 </a:t>
            </a:r>
            <a:r>
              <a:rPr lang="ru-RU" sz="1600" dirty="0" err="1">
                <a:latin typeface="Georgia" panose="02040502050405020303" pitchFamily="18" charset="0"/>
              </a:rPr>
              <a:t>квітня</a:t>
            </a:r>
            <a:r>
              <a:rPr lang="ru-RU" sz="1600" dirty="0">
                <a:latin typeface="Georgia" panose="02040502050405020303" pitchFamily="18" charset="0"/>
              </a:rPr>
              <a:t> 1966 разом </a:t>
            </a:r>
            <a:r>
              <a:rPr lang="ru-RU" sz="1600" dirty="0" err="1">
                <a:latin typeface="Georgia" panose="02040502050405020303" pitchFamily="18" charset="0"/>
              </a:rPr>
              <a:t>із</a:t>
            </a:r>
            <a:r>
              <a:rPr lang="ru-RU" sz="1600" dirty="0">
                <a:latin typeface="Georgia" panose="02040502050405020303" pitchFamily="18" charset="0"/>
              </a:rPr>
              <a:t> 9-ма чл. СХУ </a:t>
            </a:r>
            <a:r>
              <a:rPr lang="ru-RU" sz="1600" dirty="0" err="1">
                <a:latin typeface="Georgia" panose="02040502050405020303" pitchFamily="18" charset="0"/>
              </a:rPr>
              <a:t>звернувся</a:t>
            </a:r>
            <a:r>
              <a:rPr lang="ru-RU" sz="1600" dirty="0">
                <a:latin typeface="Georgia" panose="02040502050405020303" pitchFamily="18" charset="0"/>
              </a:rPr>
              <a:t> до Верховного Суду УРСР </a:t>
            </a:r>
            <a:r>
              <a:rPr lang="ru-RU" sz="1600" dirty="0" err="1">
                <a:latin typeface="Georgia" panose="02040502050405020303" pitchFamily="18" charset="0"/>
              </a:rPr>
              <a:t>із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клопотанням</a:t>
            </a:r>
            <a:r>
              <a:rPr lang="ru-RU" sz="1600" dirty="0">
                <a:latin typeface="Georgia" panose="02040502050405020303" pitchFamily="18" charset="0"/>
              </a:rPr>
              <a:t> на </a:t>
            </a:r>
            <a:r>
              <a:rPr lang="ru-RU" sz="1600" dirty="0" err="1">
                <a:latin typeface="Georgia" panose="02040502050405020303" pitchFamily="18" charset="0"/>
              </a:rPr>
              <a:t>захист</a:t>
            </a:r>
            <a:r>
              <a:rPr lang="ru-RU" sz="1600" dirty="0">
                <a:latin typeface="Georgia" panose="02040502050405020303" pitchFamily="18" charset="0"/>
              </a:rPr>
              <a:t> О. </a:t>
            </a:r>
            <a:r>
              <a:rPr lang="ru-RU" sz="1600" dirty="0" err="1">
                <a:latin typeface="Georgia" panose="02040502050405020303" pitchFamily="18" charset="0"/>
              </a:rPr>
              <a:t>Заливахи</a:t>
            </a:r>
            <a:r>
              <a:rPr lang="ru-RU" sz="1600" dirty="0">
                <a:latin typeface="Georgia" panose="02040502050405020303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BA952-2FD5-4B24-8A28-71C46D5A6B53}"/>
              </a:ext>
            </a:extLst>
          </p:cNvPr>
          <p:cNvSpPr/>
          <p:nvPr/>
        </p:nvSpPr>
        <p:spPr>
          <a:xfrm>
            <a:off x="5477325" y="191711"/>
            <a:ext cx="34034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Андрій </a:t>
            </a:r>
            <a:r>
              <a:rPr lang="uk-UA" sz="3600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Німенко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904FA86-0683-4D68-ACD4-E632EC45DE1B}"/>
              </a:ext>
            </a:extLst>
          </p:cNvPr>
          <p:cNvSpPr/>
          <p:nvPr/>
        </p:nvSpPr>
        <p:spPr>
          <a:xfrm>
            <a:off x="292965" y="3503637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20 червня - 100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Андрія </a:t>
            </a:r>
            <a:r>
              <a:rPr lang="uk-UA" sz="20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Німенка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(1925-2006)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DD0D88-ACBD-4296-A89E-79F67AA3B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585" y="4667945"/>
            <a:ext cx="1889924" cy="18899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4BAFB4-7C3C-4A84-A107-8C3BB49AA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158" y="-1"/>
            <a:ext cx="438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766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1561</Words>
  <Application>Microsoft Office PowerPoint</Application>
  <PresentationFormat>Широкоэкранный</PresentationFormat>
  <Paragraphs>47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Fira Sans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newlib</cp:lastModifiedBy>
  <cp:revision>101</cp:revision>
  <dcterms:created xsi:type="dcterms:W3CDTF">2025-01-31T12:27:54Z</dcterms:created>
  <dcterms:modified xsi:type="dcterms:W3CDTF">2026-04-06T06:32:36Z</dcterms:modified>
</cp:coreProperties>
</file>