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270" r:id="rId3"/>
    <p:sldId id="275" r:id="rId4"/>
    <p:sldId id="273" r:id="rId5"/>
    <p:sldId id="274" r:id="rId6"/>
    <p:sldId id="276" r:id="rId7"/>
    <p:sldId id="261" r:id="rId8"/>
    <p:sldId id="262" r:id="rId9"/>
    <p:sldId id="263" r:id="rId10"/>
    <p:sldId id="271" r:id="rId11"/>
    <p:sldId id="272" r:id="rId12"/>
    <p:sldId id="267" r:id="rId13"/>
    <p:sldId id="266" r:id="rId14"/>
    <p:sldId id="264" r:id="rId15"/>
    <p:sldId id="268" r:id="rId16"/>
    <p:sldId id="26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23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1F136-171C-42F9-839B-0384809EF560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77179-E471-4550-BE50-0696D4D7F6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205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277179-E471-4550-BE50-0696D4D7F62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330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5FC33-288B-4A47-843B-40F8B44D4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E2DD159-490F-4445-8C85-E5078131DE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A11179-A434-4B84-A2DA-4A0B8927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E76ED92-9AF0-4B89-80ED-643580D14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63BF9C-133F-495E-8122-3CA3355BA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3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A4AD7B-8950-47E5-9AFF-78B51CF6B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D0AEDB-ED49-4F9F-8FCD-0E66C609F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C9089D-CA52-469E-8AD4-0A8639269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9313D0-8AA2-41D8-ABD7-9AB2F9D9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B51FB-4201-426F-8752-00E66AEEB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4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B2EC253-5D96-4746-9A09-5896CA22AE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F299BD-C5FC-44F9-AE47-B5BF8DE56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054B19-CB12-4A7D-8E91-010B5AD96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E206E9-F444-4939-A64C-BF6370339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975ECD-D4AF-4D35-B58F-1E87E9D1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802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FB3565-6993-4F86-95D7-2793A4B7C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BA5708-E343-4132-A2AF-DA2A907AF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425B16-A3C1-4321-A1C7-3EF3C9A9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7EF2DF-C614-425E-A3F2-EC440DDBE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D5B358-FE2F-4254-9D1F-1E695EF9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323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0F8BD-E66D-4930-9163-F355AF06C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CCC5DDA-566A-4340-A47C-FD0FA889E6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21FAAF-BD65-42A1-A411-12068567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B53F2C-845E-4933-B57D-1F535922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2C4888-6CC1-4A18-9184-C9B8B4BC2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0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6D55A7-1CB5-4AA2-BF38-C7AC88D8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E6D44C-63A2-4CD9-A708-CD82FD5267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83DD601-6064-4FEB-8E02-7D098EA739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668AEF-B18B-4EA6-ABC5-6F8D1E4F6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E8EFD6-4DDF-40A3-8853-A6D8AAE0E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921ED7-AAF4-4CFD-BA1D-48B99513B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462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DCD464-9E38-4FFA-80F6-0C17409D3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B61C50-8123-4DB0-B273-009F1E4B4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36C4A5-BF41-4F47-840F-F4E1FC3CF4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CACC64E-B5FE-4A2A-8EF1-BB4838EA3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E932DA-839D-4772-ACB3-6AD601FD26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A944A0-A48B-42BD-AF2F-6460F5024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6AB0C9-2D66-4D23-B5A4-695556546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87E490A-A710-4392-B27F-35CF5A75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927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56062-F7E6-4A33-A7C1-700B3F653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C8DED6-5104-4F46-95F2-3F02BBE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2763CC0-2748-489D-9212-9E52B73D7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06C3C21-D085-432C-819B-CB261D1A5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818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6011D4A-27B9-4D15-98DD-E3CB685E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962EB4-0EC3-44F6-BA44-5F46284DF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783475C-DF98-4724-B333-44FABC73F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49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447327-E41E-4B2C-B7BD-33850F00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53488-5B41-4836-BD9E-B76AE8DB2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3E2F59-8266-41D2-84B9-9097E36E0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04F797-0E92-46D6-8A89-B48A99D14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F0911D-8CE7-46BC-952A-3FF62870A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B809C-2B46-446E-9E30-CE9B0843A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23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404D2E-18BE-460E-B6A9-FBC0BDFF8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F56962-E588-4AB3-8371-99F32DFF46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667E2F-7C09-42EA-9559-D39770081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29FDAB-E7AB-46E0-A88A-9B029BCFF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8C123C-2F48-4F06-B51F-CCD24B3A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6C3640-ED9B-4B7D-A113-14B262B6A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903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D788-CC3C-47F2-908C-BF0BC02C8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85E7327-9C7B-42FD-80D7-2E9487B51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36131-B2B4-4302-9A94-2D844B16D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79EC6-3DA2-4E34-9EE7-8C0B058B01BD}" type="datetimeFigureOut">
              <a:rPr lang="ru-RU" smtClean="0"/>
              <a:t>15.05.2026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CFAD542-3303-49B8-BC1D-57B8F0FF1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75E97E-B3EC-4AC2-847B-8C632AA85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F57B1-9AEC-4864-89CF-5512CF1EA0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9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D74E6D-901D-4109-A478-A38113553DAF}"/>
              </a:ext>
            </a:extLst>
          </p:cNvPr>
          <p:cNvSpPr/>
          <p:nvPr/>
        </p:nvSpPr>
        <p:spPr>
          <a:xfrm>
            <a:off x="3928110" y="1701980"/>
            <a:ext cx="6096000" cy="27122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Навесні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свят,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причому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не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лише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а й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загальнолюдських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близьких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всім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кожному. До таких свят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відноситься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Міжнародний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день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сім’ї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встановлений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Генеральною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Асамблеєю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ООН у 1993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році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відзначається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щорічно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15 </a:t>
            </a:r>
            <a:r>
              <a:rPr lang="ru-RU" sz="2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травня</a:t>
            </a: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3CC0BF7-DA06-4A59-91E1-0FE537AB0D1C}"/>
              </a:ext>
            </a:extLst>
          </p:cNvPr>
          <p:cNvSpPr/>
          <p:nvPr/>
        </p:nvSpPr>
        <p:spPr>
          <a:xfrm>
            <a:off x="3612444" y="4710385"/>
            <a:ext cx="6096000" cy="8695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незапам’ятних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залишається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основ, як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запорука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роду,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майбутніх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16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DEDD3F-23AF-4911-A39A-D8A35DC27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0764"/>
            <a:ext cx="12192000" cy="685799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45BE006-5A5D-44AE-848C-A9C27FACE81C}"/>
              </a:ext>
            </a:extLst>
          </p:cNvPr>
          <p:cNvSpPr/>
          <p:nvPr/>
        </p:nvSpPr>
        <p:spPr>
          <a:xfrm>
            <a:off x="824525" y="1796758"/>
            <a:ext cx="4391378" cy="21448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69F7BE9-82B5-4ACC-9380-1D6DFECC7179}"/>
              </a:ext>
            </a:extLst>
          </p:cNvPr>
          <p:cNvSpPr/>
          <p:nvPr/>
        </p:nvSpPr>
        <p:spPr>
          <a:xfrm>
            <a:off x="1101563" y="2123275"/>
            <a:ext cx="6096000" cy="185570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Родина,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які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слова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святі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Вони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кожному в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житті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ми з вами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гілочки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дереві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яке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стоїть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віки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дерево - наш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славний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родовід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батько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мама,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прадід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твій</a:t>
            </a:r>
            <a:r>
              <a:rPr lang="ru-RU" i="1" dirty="0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i="1" dirty="0" err="1">
                <a:solidFill>
                  <a:srgbClr val="30303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дід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028356-382B-42B1-9068-818428B38161}"/>
              </a:ext>
            </a:extLst>
          </p:cNvPr>
          <p:cNvSpPr txBox="1"/>
          <p:nvPr/>
        </p:nvSpPr>
        <p:spPr>
          <a:xfrm>
            <a:off x="1629585" y="944191"/>
            <a:ext cx="10449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  <a:r>
              <a:rPr lang="uk-UA" sz="5400" b="1" i="1" kern="0" dirty="0">
                <a:solidFill>
                  <a:srgbClr val="4D2307"/>
                </a:solidFill>
              </a:rPr>
              <a:t>Мудрість родинного виховання</a:t>
            </a:r>
            <a:r>
              <a:rPr kumimoji="0" lang="uk-UA" sz="5400" b="1" i="1" u="none" strike="noStrike" kern="0" cap="none" spc="0" normalizeH="0" baseline="0" noProof="0" dirty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</a:rPr>
              <a:t> </a:t>
            </a:r>
            <a:endParaRPr kumimoji="0" lang="ru-RU" sz="4400" b="1" i="1" u="none" strike="noStrike" kern="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</a:endParaRPr>
          </a:p>
        </p:txBody>
      </p:sp>
      <p:sp>
        <p:nvSpPr>
          <p:cNvPr id="10" name="Двойная волна 9">
            <a:extLst>
              <a:ext uri="{FF2B5EF4-FFF2-40B4-BE49-F238E27FC236}">
                <a16:creationId xmlns:a16="http://schemas.microsoft.com/office/drawing/2014/main" id="{14223B2F-D083-4127-BA9A-0ECDC8133FBB}"/>
              </a:ext>
            </a:extLst>
          </p:cNvPr>
          <p:cNvSpPr/>
          <p:nvPr/>
        </p:nvSpPr>
        <p:spPr>
          <a:xfrm>
            <a:off x="7969532" y="5876106"/>
            <a:ext cx="4109155" cy="911129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E16AE-13BE-46A7-A6C3-F3AEF8D46BA6}"/>
              </a:ext>
            </a:extLst>
          </p:cNvPr>
          <p:cNvSpPr txBox="1"/>
          <p:nvPr/>
        </p:nvSpPr>
        <p:spPr>
          <a:xfrm>
            <a:off x="7689999" y="5819057"/>
            <a:ext cx="6780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0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  </a:t>
            </a:r>
            <a:r>
              <a:rPr lang="uk-UA" sz="2800" b="1" i="1" kern="0" dirty="0">
                <a:solidFill>
                  <a:srgbClr val="4D2307"/>
                </a:solidFill>
              </a:rPr>
              <a:t>Віртуальна виставка</a:t>
            </a:r>
            <a:r>
              <a:rPr kumimoji="0" lang="uk-UA" sz="2800" b="1" i="1" u="none" strike="noStrike" kern="0" cap="none" spc="0" normalizeH="0" baseline="0" noProof="0" dirty="0">
                <a:ln>
                  <a:noFill/>
                </a:ln>
                <a:solidFill>
                  <a:srgbClr val="4D2307"/>
                </a:solidFill>
                <a:effectLst/>
                <a:uLnTx/>
                <a:uFillTx/>
              </a:rPr>
              <a:t> </a:t>
            </a:r>
            <a:endParaRPr kumimoji="0" lang="ru-RU" sz="2800" b="1" i="1" u="none" strike="noStrike" kern="0" cap="none" spc="0" normalizeH="0" baseline="0" noProof="0" dirty="0">
              <a:ln>
                <a:noFill/>
              </a:ln>
              <a:solidFill>
                <a:srgbClr val="4D2307"/>
              </a:solidFill>
              <a:effectLst/>
              <a:uLnTx/>
              <a:uFillTx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755376-908B-4517-8A58-FE232532C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333" y="4204332"/>
            <a:ext cx="3425856" cy="22828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820" y="0"/>
            <a:ext cx="541867" cy="54186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3207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74690C-B0DB-47D3-BF51-44C5FFF86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924C12C-DB80-4DD2-BFF5-75F000F30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541" y="1817511"/>
            <a:ext cx="2601774" cy="3932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CB0F36-7FB5-4F01-879B-B6CC49A7DFC9}"/>
              </a:ext>
            </a:extLst>
          </p:cNvPr>
          <p:cNvSpPr/>
          <p:nvPr/>
        </p:nvSpPr>
        <p:spPr>
          <a:xfrm>
            <a:off x="4487512" y="1273171"/>
            <a:ext cx="704973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omic Sans MS" panose="030F0702030302020204" pitchFamily="66" charset="0"/>
              </a:rPr>
              <a:t>Як </a:t>
            </a:r>
            <a:r>
              <a:rPr lang="ru-RU" b="1" dirty="0" err="1">
                <a:latin typeface="Comic Sans MS" panose="030F0702030302020204" pitchFamily="66" charset="0"/>
              </a:rPr>
              <a:t>зрозуміти</a:t>
            </a:r>
            <a:r>
              <a:rPr lang="ru-RU" b="1" dirty="0">
                <a:latin typeface="Comic Sans MS" panose="030F0702030302020204" pitchFamily="66" charset="0"/>
              </a:rPr>
              <a:t>, </a:t>
            </a:r>
            <a:r>
              <a:rPr lang="ru-RU" b="1" dirty="0" err="1">
                <a:latin typeface="Comic Sans MS" panose="030F0702030302020204" pitchFamily="66" charset="0"/>
              </a:rPr>
              <a:t>що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найкраще</a:t>
            </a:r>
            <a:r>
              <a:rPr lang="ru-RU" b="1" dirty="0">
                <a:latin typeface="Comic Sans MS" panose="030F0702030302020204" pitchFamily="66" charset="0"/>
              </a:rPr>
              <a:t> для </a:t>
            </a:r>
            <a:r>
              <a:rPr lang="ru-RU" b="1" dirty="0" err="1">
                <a:latin typeface="Comic Sans MS" panose="030F0702030302020204" pitchFamily="66" charset="0"/>
              </a:rPr>
              <a:t>вашої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дитини</a:t>
            </a:r>
            <a:r>
              <a:rPr lang="ru-RU" b="1" dirty="0">
                <a:latin typeface="Comic Sans MS" panose="030F0702030302020204" pitchFamily="66" charset="0"/>
              </a:rPr>
              <a:t>?</a:t>
            </a:r>
            <a:endParaRPr lang="ru-RU" dirty="0">
              <a:latin typeface="Comic Sans MS" panose="030F0702030302020204" pitchFamily="66" charset="0"/>
            </a:endParaRPr>
          </a:p>
          <a:p>
            <a:r>
              <a:rPr lang="ru-RU" dirty="0">
                <a:latin typeface="Comic Sans MS" panose="030F0702030302020204" pitchFamily="66" charset="0"/>
              </a:rPr>
              <a:t>Батьки </a:t>
            </a:r>
            <a:r>
              <a:rPr lang="ru-RU" dirty="0" err="1">
                <a:latin typeface="Comic Sans MS" panose="030F0702030302020204" pitchFamily="66" charset="0"/>
              </a:rPr>
              <a:t>бажають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своїй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тільки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кращого</a:t>
            </a:r>
            <a:r>
              <a:rPr lang="ru-RU" dirty="0">
                <a:latin typeface="Comic Sans MS" panose="030F0702030302020204" pitchFamily="66" charset="0"/>
              </a:rPr>
              <a:t>: </a:t>
            </a:r>
            <a:r>
              <a:rPr lang="ru-RU" dirty="0" err="1">
                <a:latin typeface="Comic Sans MS" panose="030F0702030302020204" pitchFamily="66" charset="0"/>
              </a:rPr>
              <a:t>щоб</a:t>
            </a:r>
            <a:r>
              <a:rPr lang="ru-RU" dirty="0">
                <a:latin typeface="Comic Sans MS" panose="030F0702030302020204" pitchFamily="66" charset="0"/>
              </a:rPr>
              <a:t> вона стала </a:t>
            </a:r>
            <a:r>
              <a:rPr lang="ru-RU" dirty="0" err="1">
                <a:latin typeface="Comic Sans MS" panose="030F0702030302020204" pitchFamily="66" charset="0"/>
              </a:rPr>
              <a:t>успішною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реалізувалася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житті</a:t>
            </a:r>
            <a:r>
              <a:rPr lang="ru-RU" dirty="0">
                <a:latin typeface="Comic Sans MS" panose="030F0702030302020204" pitchFamily="66" charset="0"/>
              </a:rPr>
              <a:t>. Але </a:t>
            </a:r>
            <a:r>
              <a:rPr lang="ru-RU" dirty="0" err="1">
                <a:latin typeface="Comic Sans MS" panose="030F0702030302020204" pitchFamily="66" charset="0"/>
              </a:rPr>
              <a:t>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думають</a:t>
            </a:r>
            <a:r>
              <a:rPr lang="ru-RU" dirty="0">
                <a:latin typeface="Comic Sans MS" panose="030F0702030302020204" pitchFamily="66" charset="0"/>
              </a:rPr>
              <a:t> вони,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найкраще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для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? У той час як вони </a:t>
            </a:r>
            <a:r>
              <a:rPr lang="ru-RU" dirty="0" err="1">
                <a:latin typeface="Comic Sans MS" panose="030F0702030302020204" pitchFamily="66" charset="0"/>
              </a:rPr>
              <a:t>реалізують</a:t>
            </a:r>
            <a:r>
              <a:rPr lang="ru-RU" dirty="0">
                <a:latin typeface="Comic Sans MS" panose="030F0702030302020204" pitchFamily="66" charset="0"/>
              </a:rPr>
              <a:t> свою потребу в </a:t>
            </a:r>
            <a:r>
              <a:rPr lang="ru-RU" dirty="0" err="1">
                <a:latin typeface="Comic Sans MS" panose="030F0702030302020204" pitchFamily="66" charset="0"/>
              </a:rPr>
              <a:t>званні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кращого</a:t>
            </a:r>
            <a:r>
              <a:rPr lang="ru-RU" dirty="0">
                <a:latin typeface="Comic Sans MS" panose="030F0702030302020204" pitchFamily="66" charset="0"/>
              </a:rPr>
              <a:t> батька, </a:t>
            </a:r>
            <a:r>
              <a:rPr lang="ru-RU" dirty="0" err="1">
                <a:latin typeface="Comic Sans MS" panose="030F0702030302020204" pitchFamily="66" charset="0"/>
              </a:rPr>
              <a:t>їхні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діти</a:t>
            </a:r>
            <a:r>
              <a:rPr lang="ru-RU" dirty="0">
                <a:latin typeface="Comic Sans MS" panose="030F0702030302020204" pitchFamily="66" charset="0"/>
              </a:rPr>
              <a:t> “</a:t>
            </a:r>
            <a:r>
              <a:rPr lang="ru-RU" dirty="0" err="1">
                <a:latin typeface="Comic Sans MS" panose="030F0702030302020204" pitchFamily="66" charset="0"/>
              </a:rPr>
              <a:t>страждають</a:t>
            </a:r>
            <a:r>
              <a:rPr lang="ru-RU" dirty="0">
                <a:latin typeface="Comic Sans MS" panose="030F0702030302020204" pitchFamily="66" charset="0"/>
              </a:rPr>
              <a:t>”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батьківського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заборон</a:t>
            </a:r>
            <a:r>
              <a:rPr lang="ru-RU" dirty="0">
                <a:latin typeface="Comic Sans MS" panose="030F0702030302020204" pitchFamily="66" charset="0"/>
              </a:rPr>
              <a:t>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Найбільш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часте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питання</a:t>
            </a:r>
            <a:r>
              <a:rPr lang="ru-RU" dirty="0">
                <a:latin typeface="Comic Sans MS" panose="030F0702030302020204" pitchFamily="66" charset="0"/>
              </a:rPr>
              <a:t>, з </a:t>
            </a:r>
            <a:r>
              <a:rPr lang="ru-RU" dirty="0" err="1">
                <a:latin typeface="Comic Sans MS" panose="030F0702030302020204" pitchFamily="66" charset="0"/>
              </a:rPr>
              <a:t>яким</a:t>
            </a:r>
            <a:r>
              <a:rPr lang="ru-RU" dirty="0">
                <a:latin typeface="Comic Sans MS" panose="030F0702030302020204" pitchFamily="66" charset="0"/>
              </a:rPr>
              <a:t> батьки </a:t>
            </a:r>
            <a:r>
              <a:rPr lang="ru-RU" dirty="0" err="1">
                <a:latin typeface="Comic Sans MS" panose="030F0702030302020204" pitchFamily="66" charset="0"/>
              </a:rPr>
              <a:t>приходять</a:t>
            </a:r>
            <a:r>
              <a:rPr lang="ru-RU" dirty="0">
                <a:latin typeface="Comic Sans MS" panose="030F0702030302020204" pitchFamily="66" charset="0"/>
              </a:rPr>
              <a:t> до психолога —  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слухняність</a:t>
            </a:r>
            <a:r>
              <a:rPr lang="ru-RU" dirty="0">
                <a:latin typeface="Comic Sans MS" panose="030F0702030302020204" pitchFamily="66" charset="0"/>
              </a:rPr>
              <a:t>. І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скарги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можна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звести</a:t>
            </a:r>
            <a:r>
              <a:rPr lang="ru-RU" dirty="0">
                <a:latin typeface="Comic Sans MS" panose="030F0702030302020204" pitchFamily="66" charset="0"/>
              </a:rPr>
              <a:t> до </a:t>
            </a:r>
            <a:r>
              <a:rPr lang="ru-RU" dirty="0" err="1">
                <a:latin typeface="Comic Sans MS" panose="030F0702030302020204" pitchFamily="66" charset="0"/>
              </a:rPr>
              <a:t>однієї</a:t>
            </a:r>
            <a:r>
              <a:rPr lang="ru-RU" dirty="0">
                <a:latin typeface="Comic Sans MS" panose="030F0702030302020204" pitchFamily="66" charset="0"/>
              </a:rPr>
              <a:t>: «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мене не </a:t>
            </a:r>
            <a:r>
              <a:rPr lang="ru-RU" dirty="0" err="1">
                <a:latin typeface="Comic Sans MS" panose="030F0702030302020204" pitchFamily="66" charset="0"/>
              </a:rPr>
              <a:t>слухається</a:t>
            </a:r>
            <a:r>
              <a:rPr lang="ru-RU" dirty="0">
                <a:latin typeface="Comic Sans MS" panose="030F0702030302020204" pitchFamily="66" charset="0"/>
              </a:rPr>
              <a:t>!».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Батьки </a:t>
            </a:r>
            <a:r>
              <a:rPr lang="ru-RU" dirty="0" err="1">
                <a:latin typeface="Comic Sans MS" panose="030F0702030302020204" pitchFamily="66" charset="0"/>
              </a:rPr>
              <a:t>кажуть</a:t>
            </a:r>
            <a:r>
              <a:rPr lang="ru-RU" dirty="0">
                <a:latin typeface="Comic Sans MS" panose="030F0702030302020204" pitchFamily="66" charset="0"/>
              </a:rPr>
              <a:t> таким тоном, </a:t>
            </a:r>
            <a:r>
              <a:rPr lang="ru-RU" dirty="0" err="1">
                <a:latin typeface="Comic Sans MS" panose="030F0702030302020204" pitchFamily="66" charset="0"/>
              </a:rPr>
              <a:t>ніби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скоїла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злочин</a:t>
            </a:r>
            <a:r>
              <a:rPr lang="ru-RU" dirty="0">
                <a:latin typeface="Comic Sans MS" panose="030F0702030302020204" pitchFamily="66" charset="0"/>
              </a:rPr>
              <a:t> і вони не </a:t>
            </a:r>
            <a:r>
              <a:rPr lang="ru-RU" dirty="0" err="1">
                <a:latin typeface="Comic Sans MS" panose="030F0702030302020204" pitchFamily="66" charset="0"/>
              </a:rPr>
              <a:t>знають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. І в 99% </a:t>
            </a:r>
            <a:r>
              <a:rPr lang="ru-RU" dirty="0" err="1">
                <a:latin typeface="Comic Sans MS" panose="030F0702030302020204" pitchFamily="66" charset="0"/>
              </a:rPr>
              <a:t>випадків</a:t>
            </a:r>
            <a:r>
              <a:rPr lang="ru-RU" dirty="0">
                <a:latin typeface="Comic Sans MS" panose="030F0702030302020204" pitchFamily="66" charset="0"/>
              </a:rPr>
              <a:t> проблема </a:t>
            </a:r>
            <a:r>
              <a:rPr lang="ru-RU" dirty="0" err="1">
                <a:latin typeface="Comic Sans MS" panose="030F0702030302020204" pitchFamily="66" charset="0"/>
              </a:rPr>
              <a:t>неслухняності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вирішується</a:t>
            </a:r>
            <a:r>
              <a:rPr lang="ru-RU" dirty="0">
                <a:latin typeface="Comic Sans MS" panose="030F0702030302020204" pitchFamily="66" charset="0"/>
              </a:rPr>
              <a:t> через </a:t>
            </a:r>
            <a:r>
              <a:rPr lang="ru-RU" dirty="0" err="1">
                <a:latin typeface="Comic Sans MS" panose="030F0702030302020204" pitchFamily="66" charset="0"/>
              </a:rPr>
              <a:t>розмову</a:t>
            </a:r>
            <a:r>
              <a:rPr lang="ru-RU" dirty="0">
                <a:latin typeface="Comic Sans MS" panose="030F0702030302020204" pitchFamily="66" charset="0"/>
              </a:rPr>
              <a:t> психолога не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, а з батьками!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err="1">
                <a:latin typeface="Comic Sans MS" panose="030F0702030302020204" pitchFamily="66" charset="0"/>
              </a:rPr>
              <a:t>Іноді</a:t>
            </a:r>
            <a:r>
              <a:rPr lang="ru-RU" dirty="0">
                <a:latin typeface="Comic Sans MS" panose="030F0702030302020204" pitchFamily="66" charset="0"/>
              </a:rPr>
              <a:t> батьки </a:t>
            </a:r>
            <a:r>
              <a:rPr lang="ru-RU" dirty="0" err="1">
                <a:latin typeface="Comic Sans MS" panose="030F0702030302020204" pitchFamily="66" charset="0"/>
              </a:rPr>
              <a:t>настільки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вживаються</a:t>
            </a:r>
            <a:r>
              <a:rPr lang="ru-RU" dirty="0">
                <a:latin typeface="Comic Sans MS" panose="030F0702030302020204" pitchFamily="66" charset="0"/>
              </a:rPr>
              <a:t> в роль </a:t>
            </a:r>
            <a:r>
              <a:rPr lang="ru-RU" dirty="0" err="1">
                <a:latin typeface="Comic Sans MS" panose="030F0702030302020204" pitchFamily="66" charset="0"/>
              </a:rPr>
              <a:t>вихователя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навіть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замислюються</a:t>
            </a:r>
            <a:r>
              <a:rPr lang="ru-RU" dirty="0">
                <a:latin typeface="Comic Sans MS" panose="030F0702030302020204" pitchFamily="66" charset="0"/>
              </a:rPr>
              <a:t> над </a:t>
            </a:r>
            <a:r>
              <a:rPr lang="ru-RU" dirty="0" err="1">
                <a:latin typeface="Comic Sans MS" panose="030F0702030302020204" pitchFamily="66" charset="0"/>
              </a:rPr>
              <a:t>тим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</a:rPr>
              <a:t>позитивні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якості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їх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. А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розуміння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позитивних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якостей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своєї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дає</a:t>
            </a:r>
            <a:r>
              <a:rPr lang="ru-RU" dirty="0">
                <a:latin typeface="Comic Sans MS" panose="030F0702030302020204" pitchFamily="66" charset="0"/>
              </a:rPr>
              <a:t> ресурс для </a:t>
            </a:r>
            <a:r>
              <a:rPr lang="ru-RU" dirty="0" err="1">
                <a:latin typeface="Comic Sans MS" panose="030F0702030302020204" pitchFamily="66" charset="0"/>
              </a:rPr>
              <a:t>успішних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взаємин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B1908A-A266-4ED3-BB46-A623039440A7}"/>
              </a:ext>
            </a:extLst>
          </p:cNvPr>
          <p:cNvSpPr txBox="1"/>
          <p:nvPr/>
        </p:nvSpPr>
        <p:spPr>
          <a:xfrm>
            <a:off x="1727200" y="523871"/>
            <a:ext cx="84553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/>
              <a:t>Кілбі</a:t>
            </a:r>
            <a:r>
              <a:rPr lang="uk-UA" sz="2000" b="1" i="1" dirty="0"/>
              <a:t> Е. Розблоковане батьківство</a:t>
            </a:r>
            <a:r>
              <a:rPr lang="en-US" sz="2000" b="1" i="1" dirty="0"/>
              <a:t>:</a:t>
            </a:r>
            <a:r>
              <a:rPr lang="uk-UA" sz="2000" b="1" i="1" dirty="0"/>
              <a:t> Як виростити здорових і щасливих дітей в епоху інформаційних технологій / Елізабет </a:t>
            </a:r>
            <a:r>
              <a:rPr lang="uk-UA" sz="2000" b="1" i="1" dirty="0" err="1"/>
              <a:t>Кілбі</a:t>
            </a:r>
            <a:r>
              <a:rPr lang="uk-UA" sz="2000" b="1" i="1" dirty="0"/>
              <a:t>. – КМ- БУКС, 2019. – 450 с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969447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40914CF-9807-4E87-8EEA-311095F9D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2CFED-5C34-4A41-9730-E05B7888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134" y="1451390"/>
            <a:ext cx="3130551" cy="448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230A14B-3FBF-4696-AFFA-A3CFDD79D97A}"/>
              </a:ext>
            </a:extLst>
          </p:cNvPr>
          <p:cNvSpPr/>
          <p:nvPr/>
        </p:nvSpPr>
        <p:spPr>
          <a:xfrm>
            <a:off x="5328355" y="1451390"/>
            <a:ext cx="51761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Книга </a:t>
            </a:r>
            <a:r>
              <a:rPr lang="ru-RU" b="1" dirty="0">
                <a:latin typeface="Comic Sans MS" panose="030F0702030302020204" pitchFamily="66" charset="0"/>
              </a:rPr>
              <a:t>«Як </a:t>
            </a:r>
            <a:r>
              <a:rPr lang="ru-RU" b="1" dirty="0" err="1">
                <a:latin typeface="Comic Sans MS" panose="030F0702030302020204" pitchFamily="66" charset="0"/>
              </a:rPr>
              <a:t>дати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b="1" dirty="0" err="1">
                <a:latin typeface="Comic Sans MS" panose="030F0702030302020204" pitchFamily="66" charset="0"/>
              </a:rPr>
              <a:t>дитині</a:t>
            </a:r>
            <a:r>
              <a:rPr lang="ru-RU" b="1" dirty="0">
                <a:latin typeface="Comic Sans MS" panose="030F0702030302020204" pitchFamily="66" charset="0"/>
              </a:rPr>
              <a:t> все без грошей і </a:t>
            </a:r>
            <a:r>
              <a:rPr lang="ru-RU" b="1" dirty="0" err="1">
                <a:latin typeface="Comic Sans MS" panose="030F0702030302020204" pitchFamily="66" charset="0"/>
              </a:rPr>
              <a:t>зв’язків</a:t>
            </a:r>
            <a:r>
              <a:rPr lang="ru-RU" b="1" dirty="0">
                <a:latin typeface="Comic Sans MS" panose="030F0702030302020204" pitchFamily="66" charset="0"/>
              </a:rPr>
              <a:t>»</a:t>
            </a:r>
            <a:r>
              <a:rPr lang="ru-RU" dirty="0">
                <a:latin typeface="Comic Sans MS" panose="030F0702030302020204" pitchFamily="66" charset="0"/>
              </a:rPr>
              <a:t> – 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7-тижневий </a:t>
            </a:r>
            <a:r>
              <a:rPr lang="ru-RU" dirty="0" err="1">
                <a:latin typeface="Comic Sans MS" panose="030F0702030302020204" pitchFamily="66" charset="0"/>
              </a:rPr>
              <a:t>тренінг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поліпшить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ваші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стосунки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навчить</a:t>
            </a:r>
            <a:r>
              <a:rPr lang="ru-RU" dirty="0">
                <a:latin typeface="Comic Sans MS" panose="030F0702030302020204" pitchFamily="66" charset="0"/>
              </a:rPr>
              <a:t> вас </a:t>
            </a:r>
            <a:r>
              <a:rPr lang="ru-RU" dirty="0" err="1">
                <a:latin typeface="Comic Sans MS" panose="030F0702030302020204" pitchFamily="66" charset="0"/>
              </a:rPr>
              <a:t>взаємодіяти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чути</a:t>
            </a:r>
            <a:r>
              <a:rPr lang="ru-RU" dirty="0">
                <a:latin typeface="Comic Sans MS" panose="030F0702030302020204" pitchFamily="66" charset="0"/>
              </a:rPr>
              <a:t> свою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розуміти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Вправи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наведені</a:t>
            </a:r>
            <a:r>
              <a:rPr lang="ru-RU" dirty="0">
                <a:latin typeface="Comic Sans MS" panose="030F0702030302020204" pitchFamily="66" charset="0"/>
              </a:rPr>
              <a:t> в кожному </a:t>
            </a:r>
            <a:r>
              <a:rPr lang="ru-RU" dirty="0" err="1">
                <a:latin typeface="Comic Sans MS" panose="030F0702030302020204" pitchFamily="66" charset="0"/>
              </a:rPr>
              <a:t>розділі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допоможуть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закріпити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навички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усвідомленого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батьківства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виведуть</a:t>
            </a:r>
            <a:r>
              <a:rPr lang="ru-RU" dirty="0">
                <a:latin typeface="Comic Sans MS" panose="030F0702030302020204" pitchFamily="66" charset="0"/>
              </a:rPr>
              <a:t> вас на </a:t>
            </a:r>
            <a:r>
              <a:rPr lang="ru-RU" dirty="0" err="1">
                <a:latin typeface="Comic Sans MS" panose="030F0702030302020204" pitchFamily="66" charset="0"/>
              </a:rPr>
              <a:t>новий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рівень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відносин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 та в </a:t>
            </a:r>
            <a:r>
              <a:rPr lang="ru-RU" dirty="0" err="1">
                <a:latin typeface="Comic Sans MS" panose="030F0702030302020204" pitchFamily="66" charset="0"/>
              </a:rPr>
              <a:t>суспільстві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CA4A54-7E5C-48F7-816C-8EED9AA0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116" y="3882843"/>
            <a:ext cx="3333750" cy="2381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5832EA-E908-4745-A329-E57396F14B86}"/>
              </a:ext>
            </a:extLst>
          </p:cNvPr>
          <p:cNvSpPr txBox="1"/>
          <p:nvPr/>
        </p:nvSpPr>
        <p:spPr>
          <a:xfrm>
            <a:off x="2314223" y="593907"/>
            <a:ext cx="7936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/>
              <a:t>Карпачов</a:t>
            </a:r>
            <a:r>
              <a:rPr lang="uk-UA" sz="2000" b="1" i="1" dirty="0"/>
              <a:t> Д. Як дати дитині все без грошей і </a:t>
            </a:r>
            <a:r>
              <a:rPr lang="uk-UA" sz="2000" b="1" i="1" dirty="0" err="1"/>
              <a:t>зв'язків</a:t>
            </a:r>
            <a:r>
              <a:rPr lang="uk-UA" sz="2000" b="1" i="1" dirty="0"/>
              <a:t> / Дмитро </a:t>
            </a:r>
            <a:r>
              <a:rPr lang="uk-UA" sz="2000" b="1" i="1" dirty="0" err="1"/>
              <a:t>Карпачов</a:t>
            </a:r>
            <a:r>
              <a:rPr lang="uk-UA" sz="2000" b="1" i="1" dirty="0"/>
              <a:t>. – К., 2019. -256 с.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155535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5532AB-CD40-43FA-A442-008B53E034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C427D0E-3923-4D66-A759-A130B01E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879" y="1739172"/>
            <a:ext cx="2790825" cy="4228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1B3C02-3553-423B-A17E-B31710026065}"/>
              </a:ext>
            </a:extLst>
          </p:cNvPr>
          <p:cNvSpPr/>
          <p:nvPr/>
        </p:nvSpPr>
        <p:spPr>
          <a:xfrm>
            <a:off x="4680479" y="1956266"/>
            <a:ext cx="40837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solidFill>
                  <a:srgbClr val="000000"/>
                </a:solidFill>
                <a:latin typeface="Comic Sans MS" panose="030F0702030302020204" pitchFamily="66" charset="0"/>
              </a:rPr>
              <a:t>К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нижка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Мері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Шіді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Курсінки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—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справжнє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рятівне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коло для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надзвичайних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Цей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посібник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допоможе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впоратися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знайти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спільну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мову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надто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активними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емоційними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вразливими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чутливими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наполегливими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дітьми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 «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надзвичайної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дитини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» — книжка про те, як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зробити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дітей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значно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легшим,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цікавішим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змістовнішим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 і, головне, </a:t>
            </a:r>
            <a:r>
              <a:rPr lang="ru-RU" dirty="0" err="1">
                <a:solidFill>
                  <a:srgbClr val="000000"/>
                </a:solidFill>
                <a:latin typeface="Comic Sans MS" panose="030F0702030302020204" pitchFamily="66" charset="0"/>
              </a:rPr>
              <a:t>щасливішим</a:t>
            </a:r>
            <a:r>
              <a:rPr lang="ru-RU" dirty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6CE5E4-AC9E-452A-9CDB-A347ACC0E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232" y="979751"/>
            <a:ext cx="2706863" cy="2002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0D86B5-6C1A-48A2-80C0-DF7E92C49CF2}"/>
              </a:ext>
            </a:extLst>
          </p:cNvPr>
          <p:cNvSpPr txBox="1"/>
          <p:nvPr/>
        </p:nvSpPr>
        <p:spPr>
          <a:xfrm>
            <a:off x="2249718" y="890305"/>
            <a:ext cx="6231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/>
              <a:t>Курсінка</a:t>
            </a:r>
            <a:r>
              <a:rPr lang="uk-UA" sz="2000" b="1" i="1" dirty="0"/>
              <a:t> М. Виховання надзвичайної дитини / Мері </a:t>
            </a:r>
            <a:r>
              <a:rPr lang="uk-UA" sz="2000" b="1" i="1" dirty="0" err="1"/>
              <a:t>Шіді</a:t>
            </a:r>
            <a:r>
              <a:rPr lang="uk-UA" sz="2000" b="1" i="1" dirty="0"/>
              <a:t> </a:t>
            </a:r>
            <a:r>
              <a:rPr lang="uk-UA" sz="2000" b="1" i="1" dirty="0" err="1"/>
              <a:t>Курсінка</a:t>
            </a:r>
            <a:r>
              <a:rPr lang="uk-UA" sz="2000" b="1" i="1" dirty="0"/>
              <a:t>. – К.</a:t>
            </a:r>
            <a:r>
              <a:rPr lang="en-US" sz="2000" b="1" i="1" dirty="0"/>
              <a:t>:</a:t>
            </a:r>
            <a:r>
              <a:rPr lang="uk-UA" sz="2000" b="1" i="1" dirty="0"/>
              <a:t> Наш Формат, 2017. – 432 с.</a:t>
            </a:r>
            <a:endParaRPr lang="ru-RU" sz="20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843962-87DB-4014-984B-2B683AC16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4233" y="3191579"/>
            <a:ext cx="2706863" cy="2140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081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D063D5-64D0-44BF-9C8D-C1EB9E5358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24"/>
            <a:ext cx="12192000" cy="677875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1FD86F-F5B8-4508-9001-9E7B75E9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8" y="561664"/>
            <a:ext cx="3006565" cy="998885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BA444F-1B6D-4A6D-A586-FE2CA8F86650}"/>
              </a:ext>
            </a:extLst>
          </p:cNvPr>
          <p:cNvSpPr/>
          <p:nvPr/>
        </p:nvSpPr>
        <p:spPr>
          <a:xfrm>
            <a:off x="4167631" y="406125"/>
            <a:ext cx="6705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Головін В. Як бути класним татом. Історії та досвід відомих батьків / Влад Головін. – К.</a:t>
            </a:r>
            <a:r>
              <a:rPr lang="en-US" sz="2000" b="1" i="1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b="1" i="1" dirty="0" err="1">
                <a:solidFill>
                  <a:schemeClr val="accent6">
                    <a:lumMod val="50000"/>
                  </a:schemeClr>
                </a:solidFill>
              </a:rPr>
              <a:t>Брайт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</a:rPr>
              <a:t> Букс, 2019. – 280 с.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74845E-1998-445D-8BC6-A68113A18D20}"/>
              </a:ext>
            </a:extLst>
          </p:cNvPr>
          <p:cNvSpPr txBox="1"/>
          <p:nvPr/>
        </p:nvSpPr>
        <p:spPr>
          <a:xfrm>
            <a:off x="4043343" y="1523610"/>
            <a:ext cx="648392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яким можна пишатися,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з яким безпечно,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батько, який завжди допоможе, -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це ресурс для людини на все життя. І навіть на наступні покоління. Іноді трапляється, що комусь бракувало свого батька – з різних причин. І вже в дорослому віці людина замислюється над питанням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а з кого брати приклад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Ось вам книжка – тут багато прикладів.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Читайте та ставайте або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залишайтеся 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uk-UA" sz="1600" dirty="0">
                <a:latin typeface="Verdana" panose="020B0604030504040204" pitchFamily="34" charset="0"/>
                <a:ea typeface="Verdana" panose="020B0604030504040204" pitchFamily="34" charset="0"/>
              </a:rPr>
              <a:t>класними батьками.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A4270C-BA65-4C28-9A97-E3C39E563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6142" y="3687785"/>
            <a:ext cx="4688230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4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1F74A9B-9FEF-462F-9923-17D33AC6F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23194BA-A061-4163-826E-EB026D6EE2FA}"/>
              </a:ext>
            </a:extLst>
          </p:cNvPr>
          <p:cNvSpPr/>
          <p:nvPr/>
        </p:nvSpPr>
        <p:spPr>
          <a:xfrm>
            <a:off x="5238043" y="1493067"/>
            <a:ext cx="52259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Comic Sans MS" panose="030F0702030302020204" pitchFamily="66" charset="0"/>
                <a:ea typeface="Verdana" panose="020B0604030504040204" pitchFamily="34" charset="0"/>
              </a:rPr>
              <a:t>Нова</a:t>
            </a:r>
            <a:r>
              <a:rPr lang="ru-RU" dirty="0">
                <a:latin typeface="Comic Sans MS" panose="030F0702030302020204" pitchFamily="66" charset="0"/>
              </a:rPr>
              <a:t> книжка </a:t>
            </a:r>
            <a:r>
              <a:rPr lang="ru-RU" dirty="0" err="1">
                <a:latin typeface="Comic Sans MS" panose="030F0702030302020204" pitchFamily="66" charset="0"/>
              </a:rPr>
              <a:t>відомої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сімейної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психологині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авторки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бестселерів</a:t>
            </a:r>
            <a:r>
              <a:rPr lang="ru-RU" dirty="0">
                <a:latin typeface="Comic Sans MS" panose="030F0702030302020204" pitchFamily="66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, коли...» і «</a:t>
            </a:r>
            <a:r>
              <a:rPr lang="ru-RU" dirty="0" err="1">
                <a:latin typeface="Comic Sans MS" panose="030F0702030302020204" pitchFamily="66" charset="0"/>
              </a:rPr>
              <a:t>Таємна</a:t>
            </a:r>
            <a:r>
              <a:rPr lang="ru-RU" dirty="0">
                <a:latin typeface="Comic Sans MS" panose="030F0702030302020204" pitchFamily="66" charset="0"/>
              </a:rPr>
              <a:t> опора…» </a:t>
            </a:r>
            <a:r>
              <a:rPr lang="ru-RU" dirty="0" err="1">
                <a:latin typeface="Comic Sans MS" panose="030F0702030302020204" pitchFamily="66" charset="0"/>
              </a:rPr>
              <a:t>відповідає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одвічні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запитання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особливості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Дуже</a:t>
            </a:r>
            <a:r>
              <a:rPr lang="ru-RU" dirty="0">
                <a:latin typeface="Comic Sans MS" panose="030F0702030302020204" pitchFamily="66" charset="0"/>
              </a:rPr>
              <a:t> часто </a:t>
            </a:r>
            <a:r>
              <a:rPr lang="ru-RU" dirty="0" err="1">
                <a:latin typeface="Comic Sans MS" panose="030F0702030302020204" pitchFamily="66" charset="0"/>
              </a:rPr>
              <a:t>виявляється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незгоди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взаєминах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змушують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поводитися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найкращим</a:t>
            </a:r>
            <a:r>
              <a:rPr lang="ru-RU" dirty="0">
                <a:latin typeface="Comic Sans MS" panose="030F0702030302020204" pitchFamily="66" charset="0"/>
              </a:rPr>
              <a:t> чином, а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</a:rPr>
              <a:t>дратуватись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вдаватись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відчай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Дорослі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розуміють</a:t>
            </a:r>
            <a:r>
              <a:rPr lang="ru-RU" dirty="0">
                <a:latin typeface="Comic Sans MS" panose="030F0702030302020204" pitchFamily="66" charset="0"/>
              </a:rPr>
              <a:t> потреб і </a:t>
            </a:r>
            <a:r>
              <a:rPr lang="ru-RU" dirty="0" err="1">
                <a:latin typeface="Comic Sans MS" panose="030F0702030302020204" pitchFamily="66" charset="0"/>
              </a:rPr>
              <a:t>захоплень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власних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дітей</a:t>
            </a:r>
            <a:r>
              <a:rPr lang="ru-RU" dirty="0">
                <a:latin typeface="Comic Sans MS" panose="030F0702030302020204" pitchFamily="66" charset="0"/>
              </a:rPr>
              <a:t>, а </a:t>
            </a:r>
            <a:r>
              <a:rPr lang="ru-RU" dirty="0" err="1">
                <a:latin typeface="Comic Sans MS" panose="030F0702030302020204" pitchFamily="66" charset="0"/>
              </a:rPr>
              <a:t>діти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слухаються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нехтують</a:t>
            </a:r>
            <a:r>
              <a:rPr lang="ru-RU" dirty="0">
                <a:latin typeface="Comic Sans MS" panose="030F0702030302020204" pitchFamily="66" charset="0"/>
              </a:rPr>
              <a:t> правилами і </a:t>
            </a:r>
            <a:r>
              <a:rPr lang="ru-RU" dirty="0" err="1">
                <a:latin typeface="Comic Sans MS" panose="030F0702030302020204" pitchFamily="66" charset="0"/>
              </a:rPr>
              <a:t>брешуть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Експертка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сфері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допоможе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знайти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спільну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мову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розв’язати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конфліктні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ситуації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зберегти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терпіння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віднайти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розуміння</a:t>
            </a:r>
            <a:r>
              <a:rPr lang="ru-RU" dirty="0">
                <a:latin typeface="Comic Sans MS" panose="030F0702030302020204" pitchFamily="66" charset="0"/>
              </a:rPr>
              <a:t> й мир у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0443FF-722C-49D3-9356-C7256EE85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6489" y="4641056"/>
            <a:ext cx="2172294" cy="21986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029A42-441D-4F70-8209-A522FD843773}"/>
              </a:ext>
            </a:extLst>
          </p:cNvPr>
          <p:cNvSpPr txBox="1"/>
          <p:nvPr/>
        </p:nvSpPr>
        <p:spPr>
          <a:xfrm>
            <a:off x="2856090" y="648866"/>
            <a:ext cx="8231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err="1"/>
              <a:t>Петрановська</a:t>
            </a:r>
            <a:r>
              <a:rPr lang="uk-UA" sz="2000" b="1" dirty="0"/>
              <a:t> Л. Якщо з дитиною складно / Людмила </a:t>
            </a:r>
            <a:r>
              <a:rPr lang="uk-UA" sz="2000" b="1" dirty="0" err="1"/>
              <a:t>Петрановська</a:t>
            </a:r>
            <a:r>
              <a:rPr lang="uk-UA" sz="2000" b="1" dirty="0"/>
              <a:t>. Х.</a:t>
            </a:r>
            <a:r>
              <a:rPr lang="en-US" sz="2000" b="1" dirty="0"/>
              <a:t>:</a:t>
            </a:r>
            <a:r>
              <a:rPr lang="uk-UA" sz="2000" b="1" dirty="0"/>
              <a:t> </a:t>
            </a:r>
            <a:r>
              <a:rPr lang="uk-UA" sz="2000" b="1" dirty="0" err="1"/>
              <a:t>Віват</a:t>
            </a:r>
            <a:r>
              <a:rPr lang="uk-UA" sz="2000" b="1" dirty="0"/>
              <a:t>, 2020. – 160 с.</a:t>
            </a:r>
            <a:endParaRPr lang="ru-RU" sz="20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E7CF66-6FF5-4C67-A9C5-24AE0B77A0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84" t="438" r="32785" b="3693"/>
          <a:stretch/>
        </p:blipFill>
        <p:spPr>
          <a:xfrm>
            <a:off x="1728010" y="1493067"/>
            <a:ext cx="3028522" cy="441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2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D4F1319-D604-470A-95AD-3DBD5DE25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7C8FC7-7342-4212-9D8D-6CBE3FD03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622" y="1362089"/>
            <a:ext cx="3045782" cy="456867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A8CF7A6-858E-421D-8ECB-16841EB9ED6C}"/>
              </a:ext>
            </a:extLst>
          </p:cNvPr>
          <p:cNvSpPr/>
          <p:nvPr/>
        </p:nvSpPr>
        <p:spPr>
          <a:xfrm>
            <a:off x="4413253" y="1666093"/>
            <a:ext cx="689751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Як </a:t>
            </a:r>
            <a:r>
              <a:rPr lang="ru-RU" dirty="0" err="1">
                <a:latin typeface="Comic Sans MS" panose="030F0702030302020204" pitchFamily="66" charset="0"/>
              </a:rPr>
              <a:t>ви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виховуєте</a:t>
            </a:r>
            <a:r>
              <a:rPr lang="ru-RU" dirty="0">
                <a:latin typeface="Comic Sans MS" panose="030F0702030302020204" pitchFamily="66" charset="0"/>
              </a:rPr>
              <a:t> свою </a:t>
            </a:r>
            <a:r>
              <a:rPr lang="ru-RU" dirty="0" err="1">
                <a:latin typeface="Comic Sans MS" panose="030F0702030302020204" pitchFamily="66" charset="0"/>
              </a:rPr>
              <a:t>дитину</a:t>
            </a:r>
            <a:r>
              <a:rPr lang="ru-RU" dirty="0">
                <a:latin typeface="Comic Sans MS" panose="030F0702030302020204" pitchFamily="66" charset="0"/>
              </a:rPr>
              <a:t>? </a:t>
            </a:r>
            <a:r>
              <a:rPr lang="ru-RU" dirty="0" err="1">
                <a:latin typeface="Comic Sans MS" panose="030F0702030302020204" pitchFamily="66" charset="0"/>
              </a:rPr>
              <a:t>Читаєте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спеціальну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літературу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слухаєтеся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власних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радитеся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сусідами</a:t>
            </a:r>
            <a:r>
              <a:rPr lang="ru-RU" dirty="0">
                <a:latin typeface="Comic Sans MS" panose="030F0702030302020204" pitchFamily="66" charset="0"/>
              </a:rPr>
              <a:t>? А </a:t>
            </a:r>
            <a:r>
              <a:rPr lang="ru-RU" dirty="0" err="1">
                <a:latin typeface="Comic Sans MS" panose="030F0702030302020204" pitchFamily="66" charset="0"/>
              </a:rPr>
              <a:t>може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поклада­єтесь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інтуїцію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життєвий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досвід</a:t>
            </a:r>
            <a:r>
              <a:rPr lang="ru-RU" dirty="0">
                <a:latin typeface="Comic Sans MS" panose="030F0702030302020204" pitchFamily="66" charset="0"/>
              </a:rPr>
              <a:t>? А </a:t>
            </a:r>
            <a:r>
              <a:rPr lang="ru-RU" dirty="0" err="1">
                <a:latin typeface="Comic Sans MS" panose="030F0702030302020204" pitchFamily="66" charset="0"/>
              </a:rPr>
              <a:t>раптом</a:t>
            </a:r>
            <a:r>
              <a:rPr lang="ru-RU" dirty="0">
                <a:latin typeface="Comic Sans MS" panose="030F0702030302020204" pitchFamily="66" charset="0"/>
              </a:rPr>
              <a:t> вам </a:t>
            </a:r>
            <a:r>
              <a:rPr lang="ru-RU" dirty="0" err="1">
                <a:latin typeface="Comic Sans MS" panose="030F0702030302020204" pitchFamily="66" charset="0"/>
              </a:rPr>
              <a:t>скажуть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звичні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уявлення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хибні</a:t>
            </a:r>
            <a:r>
              <a:rPr lang="ru-RU" dirty="0">
                <a:latin typeface="Comic Sans MS" panose="030F0702030302020204" pitchFamily="66" charset="0"/>
              </a:rPr>
              <a:t>?</a:t>
            </a:r>
          </a:p>
          <a:p>
            <a:r>
              <a:rPr lang="ru-RU" dirty="0">
                <a:latin typeface="Comic Sans MS" panose="030F0702030302020204" pitchFamily="66" charset="0"/>
              </a:rPr>
              <a:t>По </a:t>
            </a:r>
            <a:r>
              <a:rPr lang="ru-RU" dirty="0" err="1">
                <a:latin typeface="Comic Sans MS" panose="030F0702030302020204" pitchFamily="66" charset="0"/>
              </a:rPr>
              <a:t>Бронсон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Ешлі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Меррімен</a:t>
            </a:r>
            <a:r>
              <a:rPr lang="ru-RU" dirty="0">
                <a:latin typeface="Comic Sans MS" panose="030F0702030302020204" pitchFamily="66" charset="0"/>
              </a:rPr>
              <a:t> написали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— про </a:t>
            </a:r>
            <a:r>
              <a:rPr lang="ru-RU" dirty="0" err="1">
                <a:latin typeface="Comic Sans MS" panose="030F0702030302020204" pitchFamily="66" charset="0"/>
              </a:rPr>
              <a:t>стереотипні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принципи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насправді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дають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очікуваного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ефекту</a:t>
            </a:r>
            <a:r>
              <a:rPr lang="ru-RU" dirty="0">
                <a:latin typeface="Comic Sans MS" panose="030F0702030302020204" pitchFamily="66" charset="0"/>
              </a:rPr>
              <a:t>. Вони </a:t>
            </a:r>
            <a:r>
              <a:rPr lang="ru-RU" dirty="0" err="1">
                <a:latin typeface="Comic Sans MS" panose="030F0702030302020204" pitchFamily="66" charset="0"/>
              </a:rPr>
              <a:t>говорять</a:t>
            </a:r>
            <a:r>
              <a:rPr lang="ru-RU" dirty="0">
                <a:latin typeface="Comic Sans MS" panose="030F0702030302020204" pitchFamily="66" charset="0"/>
              </a:rPr>
              <a:t> про похвалу, обман і </a:t>
            </a:r>
            <a:r>
              <a:rPr lang="ru-RU" dirty="0" err="1">
                <a:latin typeface="Comic Sans MS" panose="030F0702030302020204" pitchFamily="66" charset="0"/>
              </a:rPr>
              <a:t>складний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підлітковий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вік</a:t>
            </a:r>
            <a:r>
              <a:rPr lang="ru-RU" dirty="0">
                <a:latin typeface="Comic Sans MS" panose="030F0702030302020204" pitchFamily="66" charset="0"/>
              </a:rPr>
              <a:t>. А </a:t>
            </a:r>
            <a:r>
              <a:rPr lang="ru-RU" dirty="0" err="1">
                <a:latin typeface="Comic Sans MS" panose="030F0702030302020204" pitchFamily="66" charset="0"/>
              </a:rPr>
              <a:t>також</a:t>
            </a:r>
            <a:r>
              <a:rPr lang="ru-RU" dirty="0">
                <a:latin typeface="Comic Sans MS" panose="030F0702030302020204" pitchFamily="66" charset="0"/>
              </a:rPr>
              <a:t> про те, </a:t>
            </a:r>
            <a:r>
              <a:rPr lang="ru-RU" dirty="0" err="1">
                <a:latin typeface="Comic Sans MS" panose="030F0702030302020204" pitchFamily="66" charset="0"/>
              </a:rPr>
              <a:t>чи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потрібно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розмовляти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немовлятами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робити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</a:t>
            </a:r>
            <a:r>
              <a:rPr lang="ru-RU" dirty="0">
                <a:latin typeface="Comic Sans MS" panose="030F0702030302020204" pitchFamily="66" charset="0"/>
              </a:rPr>
              <a:t> час </a:t>
            </a:r>
            <a:r>
              <a:rPr lang="ru-RU" dirty="0" err="1">
                <a:latin typeface="Comic Sans MS" panose="030F0702030302020204" pitchFamily="66" charset="0"/>
              </a:rPr>
              <a:t>сімейного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обіду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почалася</a:t>
            </a:r>
            <a:r>
              <a:rPr lang="ru-RU" dirty="0">
                <a:latin typeface="Comic Sans MS" panose="030F0702030302020204" pitchFamily="66" charset="0"/>
              </a:rPr>
              <a:t> сварка. </a:t>
            </a:r>
          </a:p>
          <a:p>
            <a:r>
              <a:rPr lang="ru-RU" dirty="0" err="1">
                <a:latin typeface="Comic Sans MS" panose="030F0702030302020204" pitchFamily="66" charset="0"/>
              </a:rPr>
              <a:t>Спираючись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численні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дослідження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автори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спробували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відповісти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найпоширеніші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питання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зосередитися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типових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ситуаціях</a:t>
            </a:r>
            <a:r>
              <a:rPr lang="ru-RU" dirty="0">
                <a:latin typeface="Comic Sans MS" panose="030F0702030302020204" pitchFamily="66" charset="0"/>
              </a:rPr>
              <a:t>, з </a:t>
            </a:r>
            <a:r>
              <a:rPr lang="ru-RU" dirty="0" err="1">
                <a:latin typeface="Comic Sans MS" panose="030F0702030302020204" pitchFamily="66" charset="0"/>
              </a:rPr>
              <a:t>якими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стикається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більшість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  <a:p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9D018A-39FE-4B16-8860-844896813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015">
            <a:off x="9789937" y="651755"/>
            <a:ext cx="1936749" cy="1291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39D145-A875-46CF-8010-6170482229EF}"/>
              </a:ext>
            </a:extLst>
          </p:cNvPr>
          <p:cNvSpPr txBox="1"/>
          <p:nvPr/>
        </p:nvSpPr>
        <p:spPr>
          <a:xfrm>
            <a:off x="2867377" y="561443"/>
            <a:ext cx="6457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По </a:t>
            </a:r>
            <a:r>
              <a:rPr lang="uk-UA" sz="2000" b="1" i="1" dirty="0" err="1"/>
              <a:t>Бронсон</a:t>
            </a:r>
            <a:r>
              <a:rPr lang="uk-UA" sz="2000" b="1" i="1" dirty="0"/>
              <a:t>. Батьки в шоці новий погляд на виховання /</a:t>
            </a:r>
            <a:r>
              <a:rPr lang="uk-UA" sz="2000" b="1" i="1" dirty="0" err="1"/>
              <a:t>Бронсон</a:t>
            </a:r>
            <a:r>
              <a:rPr lang="uk-UA" sz="2000" b="1" i="1" dirty="0"/>
              <a:t> По. – К.</a:t>
            </a:r>
            <a:r>
              <a:rPr lang="en-US" sz="2000" b="1" i="1" dirty="0"/>
              <a:t>:</a:t>
            </a:r>
            <a:r>
              <a:rPr lang="uk-UA" sz="2000" b="1" i="1" dirty="0"/>
              <a:t> Фабула, 2018. 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31539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76ED01-2F20-40E4-B098-2CFB5037C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334072-43A0-4E1B-83B3-210DED819A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59774" y="816940"/>
            <a:ext cx="8805111" cy="99670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BBE1227-EDBB-459B-80AF-96247D3CF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695" y="4492546"/>
            <a:ext cx="3512915" cy="2499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8C11C9-13FE-4807-9760-7D354289B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401" y="2404074"/>
            <a:ext cx="2682472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54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8ED6AF-0098-4C4A-B677-E1E294765D58}"/>
              </a:ext>
            </a:extLst>
          </p:cNvPr>
          <p:cNvSpPr/>
          <p:nvPr/>
        </p:nvSpPr>
        <p:spPr>
          <a:xfrm>
            <a:off x="3048000" y="2936558"/>
            <a:ext cx="6096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Навесні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багато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свят,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причому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не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лише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професійних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а й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загальнолюдських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–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близьких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всім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і кожному. До таких свят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відноситься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Міжнародний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день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сім’ї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,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який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встановлений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Генеральною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Асамблеєю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ООН у 1993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році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і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відзначається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щорічно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15 </a:t>
            </a:r>
            <a:r>
              <a:rPr lang="ru-RU" sz="1000" dirty="0" err="1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травня</a:t>
            </a: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b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/>
            </a:r>
            <a:br>
              <a:rPr lang="ru-RU" sz="1000" dirty="0">
                <a:solidFill>
                  <a:srgbClr val="10302D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B273F7-CDC7-42D9-9D08-93D179A5B2FD}"/>
              </a:ext>
            </a:extLst>
          </p:cNvPr>
          <p:cNvSpPr/>
          <p:nvPr/>
        </p:nvSpPr>
        <p:spPr>
          <a:xfrm>
            <a:off x="3048000" y="3921443"/>
            <a:ext cx="6096000" cy="7293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З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незапам’ятних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часів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сім’я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залишається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основою основ, як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запорука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роду,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дітей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майбутніх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громадян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своєї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b="1" dirty="0" err="1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країни</a:t>
            </a: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100" b="1" dirty="0">
                <a:solidFill>
                  <a:srgbClr val="333333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FC42BB-8F0B-4461-A89F-D467690CE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807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D4E5F73-0C22-4099-8F2B-C4A203DEE351}"/>
              </a:ext>
            </a:extLst>
          </p:cNvPr>
          <p:cNvSpPr/>
          <p:nvPr/>
        </p:nvSpPr>
        <p:spPr>
          <a:xfrm>
            <a:off x="1354666" y="2547636"/>
            <a:ext cx="9482667" cy="17384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E43BB4-3BC6-47DC-AA1C-F85B55C3E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0" y="5768078"/>
            <a:ext cx="3047999" cy="908383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DA5F2F-546D-4310-A51C-FB96695BC55D}"/>
              </a:ext>
            </a:extLst>
          </p:cNvPr>
          <p:cNvSpPr/>
          <p:nvPr/>
        </p:nvSpPr>
        <p:spPr>
          <a:xfrm>
            <a:off x="5588000" y="1527582"/>
            <a:ext cx="6096000" cy="445814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Бути батьками –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чудове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відчуття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адже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це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наше все, наше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продовження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наша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майбутня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опора.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різні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унікальні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Часом,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занадто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Занадто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емоційні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вразливі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чутливі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. І як до них, таких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багатогранних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підібрати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потрібний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ключик? І як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так,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щоб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потім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було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ким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пишатися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Підібрані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книжки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пропонують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батькам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відповіді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питання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рекомендації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виховання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життєві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поради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всесвітньо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відомих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фахівців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сфері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взаємин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2000" dirty="0" err="1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діти</a:t>
            </a:r>
            <a:r>
              <a:rPr lang="ru-RU" sz="2000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-батьки».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36069-5280-4B76-A249-01E8D590F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99" y="1527582"/>
            <a:ext cx="4940297" cy="370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69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D86E18-9692-430D-8007-83750B07D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355417-BAD5-4787-B614-9E25C0D123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754" y="1988598"/>
            <a:ext cx="2935549" cy="36810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EC72FC-EF90-49C6-99DC-555A64488BE4}"/>
              </a:ext>
            </a:extLst>
          </p:cNvPr>
          <p:cNvSpPr txBox="1"/>
          <p:nvPr/>
        </p:nvSpPr>
        <p:spPr>
          <a:xfrm>
            <a:off x="4536490" y="1746247"/>
            <a:ext cx="552191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Ця книжка і для дітей, і для дорослих, адже постать митрополита </a:t>
            </a:r>
            <a:r>
              <a:rPr lang="uk-UA" sz="2000" dirty="0" err="1">
                <a:latin typeface="Comic Sans MS" panose="030F0702030302020204" pitchFamily="66" charset="0"/>
              </a:rPr>
              <a:t>Андрея</a:t>
            </a:r>
            <a:r>
              <a:rPr lang="uk-UA" sz="2000" dirty="0">
                <a:latin typeface="Comic Sans MS" panose="030F0702030302020204" pitchFamily="66" charset="0"/>
              </a:rPr>
              <a:t> не буденна, вона постійно жива і своїми заповітами підштовхує людинку на шлях правди і любові. </a:t>
            </a:r>
            <a:r>
              <a:rPr lang="uk-UA" sz="2000" dirty="0" err="1">
                <a:latin typeface="Comic Sans MS" panose="030F0702030302020204" pitchFamily="66" charset="0"/>
              </a:rPr>
              <a:t>Андрей</a:t>
            </a:r>
            <a:r>
              <a:rPr lang="uk-UA" sz="2000" dirty="0">
                <a:latin typeface="Comic Sans MS" panose="030F0702030302020204" pitchFamily="66" charset="0"/>
              </a:rPr>
              <a:t> Шептицький уособлює велич і смирення людського духу, але ким він був поза церковною діяльністю, у яких сферах суспільного життя брав активну участь, які поради і настанови залишив для українського народу</a:t>
            </a:r>
            <a:r>
              <a:rPr lang="en-US" sz="2000" dirty="0">
                <a:latin typeface="Comic Sans MS" panose="030F0702030302020204" pitchFamily="66" charset="0"/>
              </a:rPr>
              <a:t>?</a:t>
            </a:r>
            <a:r>
              <a:rPr lang="uk-UA" sz="2000" dirty="0">
                <a:latin typeface="Comic Sans MS" panose="030F0702030302020204" pitchFamily="66" charset="0"/>
              </a:rPr>
              <a:t> Читаймо і навчаймося мудрості великої Людини.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2ECD50-1D9D-4129-8BC4-51AFD0F4260A}"/>
              </a:ext>
            </a:extLst>
          </p:cNvPr>
          <p:cNvSpPr txBox="1"/>
          <p:nvPr/>
        </p:nvSpPr>
        <p:spPr>
          <a:xfrm>
            <a:off x="2018519" y="1002935"/>
            <a:ext cx="910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/>
              <a:t>Сапеляк</a:t>
            </a:r>
            <a:r>
              <a:rPr lang="uk-UA" sz="2000" b="1" i="1" dirty="0"/>
              <a:t> Оксана. Митрополит </a:t>
            </a:r>
            <a:r>
              <a:rPr lang="uk-UA" sz="2000" b="1" i="1" dirty="0" err="1"/>
              <a:t>Андрей</a:t>
            </a:r>
            <a:r>
              <a:rPr lang="uk-UA" sz="2000" b="1" i="1" dirty="0"/>
              <a:t> Шептицький – дітям і батькам / Оксана </a:t>
            </a:r>
            <a:r>
              <a:rPr lang="uk-UA" sz="2000" b="1" i="1" dirty="0" err="1"/>
              <a:t>Сапеляк</a:t>
            </a:r>
            <a:r>
              <a:rPr lang="uk-UA" sz="2000" b="1" i="1" dirty="0"/>
              <a:t> /  – Харків, Апріорі, 2021. – 112 с.</a:t>
            </a:r>
            <a:endParaRPr lang="ru-RU" sz="2000" b="1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4B55E7-4CF6-46CC-A668-7E53F09D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0083" y="4972426"/>
            <a:ext cx="2716139" cy="135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3932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1B2D00-1D6F-42D5-BB42-56E3AEB47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A067D-1D4A-47C6-BBCC-410853FA7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52386">
            <a:off x="1427265" y="2306231"/>
            <a:ext cx="2288768" cy="305169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E001053-ADC0-44EE-8BE1-71072B280338}"/>
              </a:ext>
            </a:extLst>
          </p:cNvPr>
          <p:cNvSpPr/>
          <p:nvPr/>
        </p:nvSpPr>
        <p:spPr>
          <a:xfrm>
            <a:off x="4401533" y="1786239"/>
            <a:ext cx="661090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«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Щоб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у 16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було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запізно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» – книжка про те, як правильно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допомогти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дитині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прожити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кожен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рік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свого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дитини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захоплюючий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експеримент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правда,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недешевий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ціна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йому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одне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людське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книжка –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поради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кожен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рік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щоб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експеримент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був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вдалим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приніс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радість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та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задоволення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всім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учасникам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Тому для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дуже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важливо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тільки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знати,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доглядати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немовлям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коли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робити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перший прикорм і яку вагу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воно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набирати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щомісяця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Першочергове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завдання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–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виростити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щасливу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психологічно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цілісну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Особистість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водночас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насолоджуватися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процесом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виховання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результатами.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стає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набагато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простішим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коли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розумієш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відбувається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дитині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по-справжньому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зараз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потрібно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43C06-F613-4C12-AF53-50B1E15A87A4}"/>
              </a:ext>
            </a:extLst>
          </p:cNvPr>
          <p:cNvSpPr txBox="1"/>
          <p:nvPr/>
        </p:nvSpPr>
        <p:spPr>
          <a:xfrm>
            <a:off x="2169440" y="958819"/>
            <a:ext cx="910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err="1"/>
              <a:t>Ланге</a:t>
            </a:r>
            <a:r>
              <a:rPr lang="uk-UA" sz="2000" b="1" i="1" dirty="0"/>
              <a:t> М. Щоб у 16 не було запізно. Психологічні поради на кожен рік життя дитини / Марина </a:t>
            </a:r>
            <a:r>
              <a:rPr lang="uk-UA" sz="2000" b="1" i="1" dirty="0" err="1"/>
              <a:t>Ланге</a:t>
            </a:r>
            <a:r>
              <a:rPr lang="uk-UA" sz="2000" b="1" i="1" dirty="0"/>
              <a:t>. – К.</a:t>
            </a:r>
            <a:r>
              <a:rPr lang="en-US" sz="2000" b="1" i="1" dirty="0"/>
              <a:t>:</a:t>
            </a:r>
            <a:r>
              <a:rPr lang="uk-UA" sz="2000" b="1" i="1" dirty="0"/>
              <a:t> «Агенція «ІРІО», 2021. – 312 с.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556157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2D23E0C-90B9-4DD7-8DF3-F82E660E3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8B6B8CB-1877-48F6-8E1E-E4A8FBFB3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82" y="1888995"/>
            <a:ext cx="2820649" cy="3969802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D95FB9-E09D-4067-BDB7-F390F629C602}"/>
              </a:ext>
            </a:extLst>
          </p:cNvPr>
          <p:cNvSpPr/>
          <p:nvPr/>
        </p:nvSpPr>
        <p:spPr>
          <a:xfrm>
            <a:off x="4166586" y="1888995"/>
            <a:ext cx="68369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видання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змінить</a:t>
            </a:r>
            <a:r>
              <a:rPr lang="ru-RU" dirty="0">
                <a:latin typeface="Comic Sans MS" panose="030F0702030302020204" pitchFamily="66" charset="0"/>
              </a:rPr>
              <a:t> ваше </a:t>
            </a:r>
            <a:r>
              <a:rPr lang="ru-RU" dirty="0" err="1">
                <a:latin typeface="Comic Sans MS" panose="030F0702030302020204" pitchFamily="66" charset="0"/>
              </a:rPr>
              <a:t>уявлення</a:t>
            </a:r>
            <a:r>
              <a:rPr lang="ru-RU" dirty="0">
                <a:latin typeface="Comic Sans MS" panose="030F0702030302020204" pitchFamily="66" charset="0"/>
              </a:rPr>
              <a:t> про </a:t>
            </a:r>
            <a:r>
              <a:rPr lang="ru-RU" dirty="0" err="1">
                <a:latin typeface="Comic Sans MS" panose="030F0702030302020204" pitchFamily="66" charset="0"/>
              </a:rPr>
              <a:t>комунікацію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, і </a:t>
            </a:r>
            <a:r>
              <a:rPr lang="ru-RU" dirty="0" err="1">
                <a:latin typeface="Comic Sans MS" panose="030F0702030302020204" pitchFamily="66" charset="0"/>
              </a:rPr>
              <a:t>ви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зможете</a:t>
            </a:r>
            <a:r>
              <a:rPr lang="ru-RU" dirty="0">
                <a:latin typeface="Comic Sans MS" panose="030F0702030302020204" pitchFamily="66" charset="0"/>
              </a:rPr>
              <a:t> по-новому </a:t>
            </a:r>
            <a:r>
              <a:rPr lang="ru-RU" dirty="0" err="1">
                <a:latin typeface="Comic Sans MS" panose="030F0702030302020204" pitchFamily="66" charset="0"/>
              </a:rPr>
              <a:t>поглянути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досвід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батьківства</a:t>
            </a:r>
            <a:r>
              <a:rPr lang="ru-RU" dirty="0">
                <a:latin typeface="Comic Sans MS" panose="030F0702030302020204" pitchFamily="66" charset="0"/>
              </a:rPr>
              <a:t>. Як </a:t>
            </a:r>
            <a:r>
              <a:rPr lang="ru-RU" dirty="0" err="1">
                <a:latin typeface="Comic Sans MS" panose="030F0702030302020204" pitchFamily="66" charset="0"/>
              </a:rPr>
              <a:t>установити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міцний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духовний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зв’язок</a:t>
            </a:r>
            <a:r>
              <a:rPr lang="ru-RU" dirty="0">
                <a:latin typeface="Comic Sans MS" panose="030F0702030302020204" pitchFamily="66" charset="0"/>
              </a:rPr>
              <a:t> з </a:t>
            </a:r>
            <a:r>
              <a:rPr lang="ru-RU" dirty="0" err="1">
                <a:latin typeface="Comic Sans MS" panose="030F0702030302020204" pitchFamily="66" charset="0"/>
              </a:rPr>
              <a:t>малюком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</a:t>
            </a:r>
            <a:r>
              <a:rPr lang="ru-RU" dirty="0">
                <a:latin typeface="Comic Sans MS" panose="030F0702030302020204" pitchFamily="66" charset="0"/>
              </a:rPr>
              <a:t> моменту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народження</a:t>
            </a:r>
            <a:r>
              <a:rPr lang="ru-RU" dirty="0">
                <a:latin typeface="Comic Sans MS" panose="030F0702030302020204" pitchFamily="66" charset="0"/>
              </a:rPr>
              <a:t>? Книжка </a:t>
            </a:r>
            <a:r>
              <a:rPr lang="ru-RU" dirty="0" err="1">
                <a:latin typeface="Comic Sans MS" panose="030F0702030302020204" pitchFamily="66" charset="0"/>
              </a:rPr>
              <a:t>починається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заклику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проаналізувати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стосунки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своїми</a:t>
            </a:r>
            <a:r>
              <a:rPr lang="ru-RU" dirty="0">
                <a:latin typeface="Comic Sans MS" panose="030F0702030302020204" pitchFamily="66" charset="0"/>
              </a:rPr>
              <a:t> батьками. Мало </a:t>
            </a:r>
            <a:r>
              <a:rPr lang="ru-RU" dirty="0" err="1">
                <a:latin typeface="Comic Sans MS" panose="030F0702030302020204" pitchFamily="66" charset="0"/>
              </a:rPr>
              <a:t>хто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ідеальне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дитинство</a:t>
            </a:r>
            <a:r>
              <a:rPr lang="ru-RU" dirty="0">
                <a:latin typeface="Comic Sans MS" panose="030F0702030302020204" pitchFamily="66" charset="0"/>
              </a:rPr>
              <a:t>, і є </a:t>
            </a:r>
            <a:r>
              <a:rPr lang="ru-RU" dirty="0" err="1">
                <a:latin typeface="Comic Sans MS" panose="030F0702030302020204" pitchFamily="66" charset="0"/>
              </a:rPr>
              <a:t>певні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травми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ми </a:t>
            </a:r>
            <a:r>
              <a:rPr lang="ru-RU" dirty="0" err="1">
                <a:latin typeface="Comic Sans MS" panose="030F0702030302020204" pitchFamily="66" charset="0"/>
              </a:rPr>
              <a:t>боїмося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передати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дітям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Авторка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допомагає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пропрацювати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цей</a:t>
            </a:r>
            <a:r>
              <a:rPr lang="ru-RU" dirty="0">
                <a:latin typeface="Comic Sans MS" panose="030F0702030302020204" pitchFamily="66" charset="0"/>
              </a:rPr>
              <a:t> аспект, перш </a:t>
            </a:r>
            <a:r>
              <a:rPr lang="ru-RU" dirty="0" err="1">
                <a:latin typeface="Comic Sans MS" panose="030F0702030302020204" pitchFamily="66" charset="0"/>
              </a:rPr>
              <a:t>ніж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переходити</a:t>
            </a:r>
            <a:r>
              <a:rPr lang="ru-RU" dirty="0">
                <a:latin typeface="Comic Sans MS" panose="030F0702030302020204" pitchFamily="66" charset="0"/>
              </a:rPr>
              <a:t> до </a:t>
            </a:r>
            <a:r>
              <a:rPr lang="ru-RU" dirty="0" err="1">
                <a:latin typeface="Comic Sans MS" panose="030F0702030302020204" pitchFamily="66" charset="0"/>
              </a:rPr>
              <a:t>навичок</a:t>
            </a:r>
            <a:r>
              <a:rPr lang="ru-RU" dirty="0">
                <a:latin typeface="Comic Sans MS" panose="030F0702030302020204" pitchFamily="66" charset="0"/>
              </a:rPr>
              <a:t> здорового </a:t>
            </a:r>
            <a:r>
              <a:rPr lang="ru-RU" dirty="0" err="1">
                <a:latin typeface="Comic Sans MS" panose="030F0702030302020204" pitchFamily="66" charset="0"/>
              </a:rPr>
              <a:t>батьківства</a:t>
            </a:r>
            <a:r>
              <a:rPr lang="ru-RU" dirty="0">
                <a:latin typeface="Comic Sans MS" panose="030F0702030302020204" pitchFamily="66" charset="0"/>
              </a:rPr>
              <a:t>. Як </a:t>
            </a:r>
            <a:r>
              <a:rPr lang="ru-RU" dirty="0" err="1">
                <a:latin typeface="Comic Sans MS" panose="030F0702030302020204" pitchFamily="66" charset="0"/>
              </a:rPr>
              <a:t>навчитися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контролювати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емоції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розуміти</a:t>
            </a:r>
            <a:r>
              <a:rPr lang="ru-RU" dirty="0">
                <a:latin typeface="Comic Sans MS" panose="030F0702030302020204" pitchFamily="66" charset="0"/>
              </a:rPr>
              <a:t> причини </a:t>
            </a:r>
            <a:r>
              <a:rPr lang="ru-RU" dirty="0" err="1">
                <a:latin typeface="Comic Sans MS" panose="030F0702030302020204" pitchFamily="66" charset="0"/>
              </a:rPr>
              <a:t>дитячих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переживань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створювати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умови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сприятливі</a:t>
            </a:r>
            <a:r>
              <a:rPr lang="ru-RU" dirty="0">
                <a:latin typeface="Comic Sans MS" panose="030F0702030302020204" pitchFamily="66" charset="0"/>
              </a:rPr>
              <a:t> для </a:t>
            </a:r>
            <a:r>
              <a:rPr lang="ru-RU" dirty="0" err="1">
                <a:latin typeface="Comic Sans MS" panose="030F0702030302020204" pitchFamily="66" charset="0"/>
              </a:rPr>
              <a:t>розвитку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навіть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виховуєте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неповній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сім’ї</a:t>
            </a:r>
            <a:r>
              <a:rPr lang="ru-RU" dirty="0">
                <a:latin typeface="Comic Sans MS" panose="030F0702030302020204" pitchFamily="66" charset="0"/>
              </a:rPr>
              <a:t> — усе </a:t>
            </a:r>
            <a:r>
              <a:rPr lang="ru-RU" dirty="0" err="1">
                <a:latin typeface="Comic Sans MS" panose="030F0702030302020204" pitchFamily="66" charset="0"/>
              </a:rPr>
              <a:t>це</a:t>
            </a:r>
            <a:r>
              <a:rPr lang="ru-RU" dirty="0">
                <a:latin typeface="Comic Sans MS" panose="030F0702030302020204" pitchFamily="66" charset="0"/>
              </a:rPr>
              <a:t>, та </a:t>
            </a:r>
            <a:r>
              <a:rPr lang="ru-RU" dirty="0" err="1">
                <a:latin typeface="Comic Sans MS" panose="030F0702030302020204" pitchFamily="66" charset="0"/>
              </a:rPr>
              <a:t>багато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інших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корисних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вказівок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знайдете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сторінках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цієї</a:t>
            </a:r>
            <a:r>
              <a:rPr lang="ru-RU" dirty="0">
                <a:latin typeface="Comic Sans MS" panose="030F0702030302020204" pitchFamily="66" charset="0"/>
              </a:rPr>
              <a:t> книжки.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F696B-2643-4AB9-A455-DB1B7CA877BD}"/>
              </a:ext>
            </a:extLst>
          </p:cNvPr>
          <p:cNvSpPr txBox="1"/>
          <p:nvPr/>
        </p:nvSpPr>
        <p:spPr>
          <a:xfrm>
            <a:off x="1894233" y="908080"/>
            <a:ext cx="910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Перрі Ф. Важливо, щоб ваші батьки прочитали цю книжку / </a:t>
            </a:r>
            <a:r>
              <a:rPr lang="uk-UA" sz="2000" b="1" i="1" dirty="0" err="1"/>
              <a:t>Філіппа</a:t>
            </a:r>
            <a:r>
              <a:rPr lang="uk-UA" sz="2000" b="1" i="1" dirty="0"/>
              <a:t> Перрі – Харків, </a:t>
            </a:r>
            <a:r>
              <a:rPr lang="uk-UA" sz="2000" b="1" i="1" dirty="0" err="1"/>
              <a:t>Віват</a:t>
            </a:r>
            <a:r>
              <a:rPr lang="uk-UA" sz="2000" b="1" i="1" dirty="0"/>
              <a:t>, 2021. – 288 с.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30923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CEF216-6581-412D-9D95-692B581C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61C9A0-C72E-411F-9CCE-6207D74B9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64" y="2068822"/>
            <a:ext cx="2351657" cy="365813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C1383B-22BD-4E2F-B176-0583B0CE7DEF}"/>
              </a:ext>
            </a:extLst>
          </p:cNvPr>
          <p:cNvSpPr/>
          <p:nvPr/>
        </p:nvSpPr>
        <p:spPr>
          <a:xfrm>
            <a:off x="3859995" y="1912729"/>
            <a:ext cx="7010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Дитинство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вважають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найщасливішим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найбезтурботнішим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періодом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життя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Однак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завжди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так.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Стреси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як-от сварки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розлучення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батьків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жорстоке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поводження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сім’ї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знущання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ровесників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смерть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рідних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або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близьких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часті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переїзди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тощо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стають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причиною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психічних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розладів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фізичних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недуг,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навіть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безпосереднього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зв’язку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між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ними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дорослі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бачать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</a:t>
            </a:r>
          </a:p>
          <a:p>
            <a:pPr algn="just"/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У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книзі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«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Уламки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дитячих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травм»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дослідниця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Донна Джексон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Наказава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зібрала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історії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людей,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яким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удалося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знайти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цей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зв’язок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розірвати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його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докладно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розповідає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впливає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на нас «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застрягання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» в негативному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минулому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ми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можемо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позбутися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болючих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спогадів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чим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відрізняється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переживання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стресу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хлопчиками та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дівчатками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й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саме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потрібно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зробити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аби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змінити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</a:rPr>
              <a:t>ситуацію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D32923-AAE0-4788-835D-B5933AC150A8}"/>
              </a:ext>
            </a:extLst>
          </p:cNvPr>
          <p:cNvSpPr txBox="1"/>
          <p:nvPr/>
        </p:nvSpPr>
        <p:spPr>
          <a:xfrm>
            <a:off x="1761067" y="937777"/>
            <a:ext cx="910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Джексон </a:t>
            </a:r>
            <a:r>
              <a:rPr lang="uk-UA" sz="2000" b="1" i="1" dirty="0" err="1"/>
              <a:t>Наказава</a:t>
            </a:r>
            <a:r>
              <a:rPr lang="uk-UA" sz="2000" b="1" i="1" dirty="0"/>
              <a:t>, Донна. Уламки дитячих травм. Чому ми хворіємо і як це припинити / Донна Джексон </a:t>
            </a:r>
            <a:r>
              <a:rPr lang="uk-UA" sz="2000" b="1" i="1" dirty="0" err="1"/>
              <a:t>Наказава</a:t>
            </a:r>
            <a:r>
              <a:rPr lang="uk-UA" sz="2000" b="1" i="1" dirty="0"/>
              <a:t>. – К.</a:t>
            </a:r>
            <a:r>
              <a:rPr lang="en-US" sz="2000" b="1" i="1" dirty="0"/>
              <a:t>:</a:t>
            </a:r>
            <a:r>
              <a:rPr lang="uk-UA" sz="2000" b="1" i="1" dirty="0"/>
              <a:t> </a:t>
            </a:r>
            <a:r>
              <a:rPr lang="uk-UA" sz="2000" b="1" i="1" dirty="0" err="1"/>
              <a:t>Букшеф</a:t>
            </a:r>
            <a:r>
              <a:rPr lang="uk-UA" sz="2000" b="1" i="1" dirty="0"/>
              <a:t>, 2025. – 384 с.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2012140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A12E323-CE89-4C20-886B-368D1595D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1D82B2-64DD-4DF6-822D-C97D60EC8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04" t="1000" r="6963" b="2500"/>
          <a:stretch/>
        </p:blipFill>
        <p:spPr>
          <a:xfrm>
            <a:off x="1636927" y="2148599"/>
            <a:ext cx="2233862" cy="3368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EBF3EA9-67C2-42BF-81FF-6036AD919F0A}"/>
              </a:ext>
            </a:extLst>
          </p:cNvPr>
          <p:cNvSpPr/>
          <p:nvPr/>
        </p:nvSpPr>
        <p:spPr>
          <a:xfrm>
            <a:off x="4509858" y="1576972"/>
            <a:ext cx="68765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Емілі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Остер —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економістка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дослідниця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професорка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економіки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Браунському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університеті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бестселерів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мама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двох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виступає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науково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обґрунтований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підхід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вагітності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Озброївшись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даними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виявляє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загальноприйняті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знання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та догляд за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правильними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перевіряє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та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розвінчує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міфи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грудне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вигодовування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(не панацея),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напрацювання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режиму сну (не так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вже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й погано!),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перші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слова (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діти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починають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рано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розмовляти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не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обов’язково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стануть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геніями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),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привчання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горщика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раніше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то…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гірше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?) та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багато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 Остер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дає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поради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про те,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повернутись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 роботу з декрету, як 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підійти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дисципліни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трирічної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поєднувати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батьківство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романтичні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взаємини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водночас</a:t>
            </a:r>
            <a:r>
              <a:rPr lang="ru-RU" dirty="0">
                <a:solidFill>
                  <a:srgbClr val="222222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6FB1E9-D35E-47CD-9A4D-00FB974B7FB2}"/>
              </a:ext>
            </a:extLst>
          </p:cNvPr>
          <p:cNvSpPr txBox="1"/>
          <p:nvPr/>
        </p:nvSpPr>
        <p:spPr>
          <a:xfrm>
            <a:off x="1761067" y="760278"/>
            <a:ext cx="9109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Остер Е. Шпаргалка для батьків</a:t>
            </a:r>
            <a:r>
              <a:rPr lang="en-US" sz="2000" b="1" i="1" dirty="0"/>
              <a:t>:</a:t>
            </a:r>
            <a:r>
              <a:rPr lang="uk-UA" sz="2000" b="1" i="1" dirty="0"/>
              <a:t> Науковий підхід до виховання – від народження до садка / Емілі Остер. – К</a:t>
            </a:r>
            <a:r>
              <a:rPr lang="en-US" sz="2000" b="1" i="1" dirty="0"/>
              <a:t>.</a:t>
            </a:r>
            <a:r>
              <a:rPr lang="uk-UA" sz="2000" b="1" i="1" dirty="0"/>
              <a:t>, 2019. – 384 с.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841689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4C297B-2D49-4916-B416-E10B3071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F457D09-B500-41F4-9976-89B1287D0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709" y="1997476"/>
            <a:ext cx="2599731" cy="383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9591F7B-4093-4418-83B0-2AD89A17E154}"/>
              </a:ext>
            </a:extLst>
          </p:cNvPr>
          <p:cNvSpPr/>
          <p:nvPr/>
        </p:nvSpPr>
        <p:spPr>
          <a:xfrm>
            <a:off x="4403324" y="1048112"/>
            <a:ext cx="654227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rgbClr val="222222"/>
              </a:solidFill>
              <a:latin typeface="Mabry Pro"/>
            </a:endParaRP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Чому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книга?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траплялося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вашому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житті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так,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негативні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емоції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накривали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головою, і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ясно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відчували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: все, я так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більше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можу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!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вам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хоча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б раз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хотілося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бігти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світ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очі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проблем та криз 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власними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чоловіком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батьками,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роботою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сусідами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хатніми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тваринами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ін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тоді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для вас. Та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навіть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якщо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такої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думки у вас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виникало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і для вас — вона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підкаже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як не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потрапляти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глухі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кути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проблемних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ситуацій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Авторка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досвідчена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сімейна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психологиня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зібрала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для вас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сотні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дієвих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підказок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вигляді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рецептів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виходу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проблем,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дуже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популярних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» в наших родинах. Ви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відчуєте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допомогу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зрозумієте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завжди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вихід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рішення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є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відповіді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Хоча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книжка адресована мамам, нею легко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можуть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захопитися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інші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члени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родини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Історії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написані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легко та з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гумором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, і у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кожній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з них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ви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точно </a:t>
            </a:r>
            <a:r>
              <a:rPr lang="ru-RU" dirty="0" err="1">
                <a:latin typeface="Comic Sans MS" panose="030F0702030302020204" pitchFamily="66" charset="0"/>
                <a:cs typeface="Times New Roman" panose="02020603050405020304" pitchFamily="18" charset="0"/>
              </a:rPr>
              <a:t>упізнаєте</a:t>
            </a:r>
            <a:r>
              <a:rPr lang="ru-RU" dirty="0">
                <a:latin typeface="Comic Sans MS" panose="030F0702030302020204" pitchFamily="66" charset="0"/>
                <a:cs typeface="Times New Roman" panose="02020603050405020304" pitchFamily="18" charset="0"/>
              </a:rPr>
              <a:t> себе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78C95F-B459-4FEF-88BD-B36E78B12DD1}"/>
              </a:ext>
            </a:extLst>
          </p:cNvPr>
          <p:cNvSpPr txBox="1"/>
          <p:nvPr/>
        </p:nvSpPr>
        <p:spPr>
          <a:xfrm>
            <a:off x="1926242" y="571777"/>
            <a:ext cx="8820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Луб'яна О. Я більше не можу! Антикризові рецепти для мами / Ольга Луб'яна. – Харків</a:t>
            </a:r>
            <a:r>
              <a:rPr lang="en-US" sz="2000" b="1" i="1" dirty="0"/>
              <a:t>:</a:t>
            </a:r>
            <a:r>
              <a:rPr lang="uk-UA" sz="2000" b="1" i="1" dirty="0"/>
              <a:t> ВГ «Основа»», 2021. – 127 с. – (Серія «Для турботливих батьків»)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390181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11B963-14C3-4495-853A-60A48045B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C88B12-5956-4DDA-B718-B77B6EBD6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383" y="1970843"/>
            <a:ext cx="2601536" cy="3599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3D084F-91E4-4B2E-94CA-B988DAF86849}"/>
              </a:ext>
            </a:extLst>
          </p:cNvPr>
          <p:cNvSpPr/>
          <p:nvPr/>
        </p:nvSpPr>
        <p:spPr>
          <a:xfrm>
            <a:off x="5036786" y="1859339"/>
            <a:ext cx="552026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latin typeface="Comic Sans MS" panose="030F0702030302020204" pitchFamily="66" charset="0"/>
              </a:rPr>
              <a:t>Ця</a:t>
            </a:r>
            <a:r>
              <a:rPr lang="ru-RU" dirty="0">
                <a:latin typeface="Comic Sans MS" panose="030F0702030302020204" pitchFamily="66" charset="0"/>
              </a:rPr>
              <a:t> книжка, </a:t>
            </a:r>
            <a:r>
              <a:rPr lang="ru-RU" dirty="0" err="1">
                <a:latin typeface="Comic Sans MS" panose="030F0702030302020204" pitchFamily="66" charset="0"/>
              </a:rPr>
              <a:t>наповнена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сучасними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реаліями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найактуальнішими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психологічними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підходами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ідеями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витримала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шість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перевидань</a:t>
            </a:r>
            <a:r>
              <a:rPr lang="ru-RU" dirty="0">
                <a:latin typeface="Comic Sans MS" panose="030F0702030302020204" pitchFamily="66" charset="0"/>
              </a:rPr>
              <a:t>. У </a:t>
            </a:r>
            <a:r>
              <a:rPr lang="ru-RU" dirty="0" err="1">
                <a:latin typeface="Comic Sans MS" panose="030F0702030302020204" pitchFamily="66" charset="0"/>
              </a:rPr>
              <a:t>ній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зібрано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всі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найпоширеніші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батьківські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помилки</a:t>
            </a:r>
            <a:r>
              <a:rPr lang="ru-RU" dirty="0">
                <a:latin typeface="Comic Sans MS" panose="030F0702030302020204" pitchFamily="66" charset="0"/>
              </a:rPr>
              <a:t>, а </a:t>
            </a:r>
            <a:r>
              <a:rPr lang="ru-RU" dirty="0" err="1">
                <a:latin typeface="Comic Sans MS" panose="030F0702030302020204" pitchFamily="66" charset="0"/>
              </a:rPr>
              <a:t>також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розроблено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цінні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практичні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поради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щодо</a:t>
            </a:r>
            <a:r>
              <a:rPr lang="ru-RU" dirty="0">
                <a:latin typeface="Comic Sans MS" panose="030F0702030302020204" pitchFamily="66" charset="0"/>
              </a:rPr>
              <a:t> того, як </a:t>
            </a:r>
            <a:r>
              <a:rPr lang="ru-RU" dirty="0" err="1">
                <a:latin typeface="Comic Sans MS" panose="030F0702030302020204" pitchFamily="66" charset="0"/>
              </a:rPr>
              <a:t>цих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помилок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уникати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стереотипів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взаєминах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із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дитиною</a:t>
            </a:r>
            <a:r>
              <a:rPr lang="ru-RU" dirty="0">
                <a:latin typeface="Comic Sans MS" panose="030F0702030302020204" pitchFamily="66" charset="0"/>
              </a:rPr>
              <a:t> треба </a:t>
            </a:r>
            <a:r>
              <a:rPr lang="ru-RU" dirty="0" err="1">
                <a:latin typeface="Comic Sans MS" panose="030F0702030302020204" pitchFamily="66" charset="0"/>
              </a:rPr>
              <a:t>позбутися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якнайшвидше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які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методи</a:t>
            </a:r>
            <a:r>
              <a:rPr lang="ru-RU" dirty="0">
                <a:latin typeface="Comic Sans MS" panose="030F0702030302020204" pitchFamily="66" charset="0"/>
              </a:rPr>
              <a:t> є </a:t>
            </a:r>
            <a:r>
              <a:rPr lang="ru-RU" dirty="0" err="1">
                <a:latin typeface="Comic Sans MS" panose="030F0702030302020204" pitchFamily="66" charset="0"/>
              </a:rPr>
              <a:t>справді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ефективними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конструктивними</a:t>
            </a:r>
            <a:r>
              <a:rPr lang="ru-RU" dirty="0">
                <a:latin typeface="Comic Sans MS" panose="030F0702030302020204" pitchFamily="66" charset="0"/>
              </a:rPr>
              <a:t>, як </a:t>
            </a:r>
            <a:r>
              <a:rPr lang="ru-RU" dirty="0" err="1">
                <a:latin typeface="Comic Sans MS" panose="030F0702030302020204" pitchFamily="66" charset="0"/>
              </a:rPr>
              <a:t>коректно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вибудовувати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стосунки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слід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змінити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собі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аби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дати</a:t>
            </a:r>
            <a:r>
              <a:rPr lang="ru-RU" dirty="0">
                <a:latin typeface="Comic Sans MS" panose="030F0702030302020204" pitchFamily="66" charset="0"/>
              </a:rPr>
              <a:t> шанс </a:t>
            </a:r>
            <a:r>
              <a:rPr lang="ru-RU" dirty="0" err="1">
                <a:latin typeface="Comic Sans MS" panose="030F0702030302020204" pitchFamily="66" charset="0"/>
              </a:rPr>
              <a:t>дитині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змінитися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краще</a:t>
            </a:r>
            <a:r>
              <a:rPr lang="ru-RU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CC826-80B1-4978-80B0-D34DCADA519D}"/>
              </a:ext>
            </a:extLst>
          </p:cNvPr>
          <p:cNvSpPr txBox="1"/>
          <p:nvPr/>
        </p:nvSpPr>
        <p:spPr>
          <a:xfrm>
            <a:off x="1967772" y="780207"/>
            <a:ext cx="940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/>
              <a:t>Царенко Н. Як ми псуємо наших дітей і як припинити це робити / Наталя Царенко. – Харків</a:t>
            </a:r>
            <a:r>
              <a:rPr lang="en-US" sz="2000" b="1" i="1" dirty="0"/>
              <a:t>:</a:t>
            </a:r>
            <a:r>
              <a:rPr lang="uk-UA" sz="2000" b="1" i="1" dirty="0"/>
              <a:t> ВД «Школа», 2021. – 288 с. – (Серія «Практична психологія для батьків»)</a:t>
            </a:r>
            <a:endParaRPr lang="ru-RU" sz="2000" b="1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7DAE0A-196B-4562-9F85-6F4079A5E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1732" y="4166193"/>
            <a:ext cx="1863687" cy="222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17115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2072</Words>
  <Application>Microsoft Office PowerPoint</Application>
  <PresentationFormat>Широкоэкранный</PresentationFormat>
  <Paragraphs>55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Georgia</vt:lpstr>
      <vt:lpstr>Mabry Pro</vt:lpstr>
      <vt:lpstr>Times New Roman</vt:lpstr>
      <vt:lpstr>Trebuchet MS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newlib</cp:lastModifiedBy>
  <cp:revision>56</cp:revision>
  <dcterms:created xsi:type="dcterms:W3CDTF">2023-05-04T08:54:00Z</dcterms:created>
  <dcterms:modified xsi:type="dcterms:W3CDTF">2026-05-15T06:34:10Z</dcterms:modified>
</cp:coreProperties>
</file>