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8" r:id="rId2"/>
    <p:sldId id="276" r:id="rId3"/>
    <p:sldId id="277" r:id="rId4"/>
    <p:sldId id="279" r:id="rId5"/>
    <p:sldId id="278" r:id="rId6"/>
    <p:sldId id="28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4A091-2EA5-48AD-8AD8-E6665337F8FC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A9EB5-6302-41E5-BEB7-166F1AF32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4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20632-C695-4B42-89F5-EE13BF4A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36E13E-D032-4A5B-9345-D78A33F22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F663C4-01E0-4F3C-9FA1-B461C9E6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5DF589-1697-43B3-9BDC-6A044B0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A7839-5B01-4A2C-B55C-428EF30A6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84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DCE19-3859-4834-B50C-6BE180B8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34D22E-052B-4F93-8214-B5E1AB666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CD7773-B2D3-4A45-A99A-EEDC9BB91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1425C-B25D-42A8-AA7E-EC3D0695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19C40-CA4F-4953-8BB7-FD7FA8FD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72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7FEBCA-2CE9-409A-AEE1-DB8DA9760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CA9943-E87E-4A57-8ABC-F2BFC6262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90858F-F6A1-4EC7-9EB5-2902A694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039EEF-31B3-4D34-9936-EEEF9ED7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ED7970-C26D-43C7-B4D5-3B0A69B78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6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2241A-CD33-439F-A55D-C7D147885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2F9907-6211-44AD-BCC6-A6479BF47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86D2A-3582-448B-9D49-81AA91D4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5B75E0-1D61-40ED-9BAA-8BA6A89A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215B26-2C7E-48C8-9DD8-88DBB37F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0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109DE-EEFD-491D-A391-555831EE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066376-2183-4D2C-BD01-7DFE76AB7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BEC74-DE0E-4F35-843A-F77A6EC9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173E12-DB13-4114-956C-84C7A51C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15897-B4CD-4968-AEDC-40DEFC19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7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E0329-B98A-4016-850A-D2D355792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F17A17-404E-4D65-971A-965192480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C29296-537E-44B3-86AD-FA04C5870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1BB7C3-F0FE-495F-A777-5EB242F0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BFFBBF-610A-4D01-874F-658120359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B5638B-BFD3-46D6-9198-4905FAAB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0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D805D-377E-443A-BBC5-B70D62E3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EBFB8F-3895-4BB6-95C4-C9AEFBA6B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5AE6CC-D3D7-434F-A2F5-0E3B082E4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99C803-71E6-4393-97B1-734013FFD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933983-4A5D-4443-AF3A-9A3144596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C77AC7-3E1D-483C-A414-BDB4E3EB4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9309-37F7-44EB-BD41-3DCAE722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24D9715-A7AD-4B25-88D7-8163BE73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7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E9D00-0713-4336-AD88-764919B43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594C12-85A3-4DE4-BBE2-043CA1EB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33FEE9-5D93-4493-99D1-1C4B5825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97F6AC-7CEA-47FD-9687-A5D681F7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1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32472F-F86B-4E5F-8CE2-EAB01E7B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A9551B-9497-4A86-A4E0-7D42733DF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67356-BA66-46EC-AB2B-78EA3DE3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9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B756A-3B41-4418-9F77-51A6439EA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25109-2D17-4F28-A0F9-DDC8313C6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2CDDD1-D344-4B15-A115-25054507A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EF9AD-A4A0-45B7-A817-2177CD76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3CEFE2-9EE5-4757-927B-B2264133A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00DA5D-B273-4F21-8BC4-2497C608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84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5AF23-582C-49F2-BE88-496E21AF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B4B76F-E04C-46DB-98C9-420533593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CBA3F9-14B3-4C6B-BCEC-1E004C1FA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CE7768-4CE5-491D-A710-1B5A4073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CBE52-4A7E-48E5-B45A-4397130D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BECD94-0D85-48DF-905D-EF6BCD7E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E532E-D734-41FA-A2C3-D7886C6A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3C4A0F-1F0B-4A0B-BDA7-44CAF431C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E66A0C-9942-44B3-9630-03AE6B725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E59E-D925-4EC6-9339-5944EFC15F3E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62EBCD-42EB-43E2-B5DA-33C5CA6E1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D3D02-7AE3-4F4B-853B-DBB03D1E2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6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13E257-144D-4831-9EAA-5BC90359E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8349" y="-151662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39A442-03DF-456B-A219-F59F0F430BF6}"/>
              </a:ext>
            </a:extLst>
          </p:cNvPr>
          <p:cNvSpPr/>
          <p:nvPr/>
        </p:nvSpPr>
        <p:spPr>
          <a:xfrm>
            <a:off x="2980294" y="288370"/>
            <a:ext cx="78277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i="1" dirty="0">
                <a:ln/>
                <a:solidFill>
                  <a:schemeClr val="accent2">
                    <a:lumMod val="50000"/>
                  </a:schemeClr>
                </a:solidFill>
              </a:rPr>
              <a:t>М</a:t>
            </a:r>
            <a:r>
              <a:rPr lang="ru-RU" sz="3600" b="1" i="1" dirty="0" err="1">
                <a:ln/>
                <a:solidFill>
                  <a:schemeClr val="accent2">
                    <a:lumMod val="50000"/>
                  </a:schemeClr>
                </a:solidFill>
              </a:rPr>
              <a:t>айстри</a:t>
            </a:r>
            <a:r>
              <a:rPr lang="ru-RU" sz="3600" b="1" i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ln/>
                <a:solidFill>
                  <a:schemeClr val="accent2">
                    <a:lumMod val="50000"/>
                  </a:schemeClr>
                </a:solidFill>
              </a:rPr>
              <a:t>українського</a:t>
            </a:r>
            <a:r>
              <a:rPr lang="ru-RU" sz="3600" b="1" i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ln/>
                <a:solidFill>
                  <a:schemeClr val="accent2">
                    <a:lumMod val="50000"/>
                  </a:schemeClr>
                </a:solidFill>
              </a:rPr>
              <a:t>письменства</a:t>
            </a:r>
            <a:r>
              <a:rPr lang="en-US" sz="3600" b="1" i="1" dirty="0">
                <a:ln/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sz="3600" b="1" i="1" dirty="0">
              <a:ln/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uk-UA" sz="3600" b="1" i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п</a:t>
            </a:r>
            <a:r>
              <a:rPr lang="ru-RU" sz="3600" b="1" i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исьменники-ювіляри</a:t>
            </a:r>
            <a:r>
              <a:rPr lang="ru-RU" sz="3600" b="1" i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2026</a:t>
            </a:r>
          </a:p>
          <a:p>
            <a:pPr algn="ctr"/>
            <a:endParaRPr lang="ru-RU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5CB024-0B7D-4484-A25D-0D35028BC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968" y="360663"/>
            <a:ext cx="1783507" cy="1543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29721C2-DAF6-4E42-B7F5-142397598EC8}"/>
              </a:ext>
            </a:extLst>
          </p:cNvPr>
          <p:cNvSpPr txBox="1"/>
          <p:nvPr/>
        </p:nvSpPr>
        <p:spPr>
          <a:xfrm>
            <a:off x="4955147" y="5414052"/>
            <a:ext cx="1456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/>
              <a:t>Альфред </a:t>
            </a:r>
            <a:r>
              <a:rPr lang="uk-UA" sz="1400" b="1" i="1" dirty="0" err="1"/>
              <a:t>Бем</a:t>
            </a:r>
            <a:endParaRPr lang="uk-UA" sz="1400" b="1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F73DED-EF08-4C43-9B9F-CF10B0B64F19}"/>
              </a:ext>
            </a:extLst>
          </p:cNvPr>
          <p:cNvSpPr txBox="1"/>
          <p:nvPr/>
        </p:nvSpPr>
        <p:spPr>
          <a:xfrm>
            <a:off x="8566696" y="3166802"/>
            <a:ext cx="14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/>
              <a:t>  </a:t>
            </a:r>
            <a:r>
              <a:rPr lang="uk-UA" sz="1400" b="1" i="1" dirty="0"/>
              <a:t>Лідія Коваленко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4C5E9F-6249-477F-844C-1F837B75FDE9}"/>
              </a:ext>
            </a:extLst>
          </p:cNvPr>
          <p:cNvSpPr txBox="1"/>
          <p:nvPr/>
        </p:nvSpPr>
        <p:spPr>
          <a:xfrm>
            <a:off x="6961873" y="5558160"/>
            <a:ext cx="14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/>
              <a:t>Володимир </a:t>
            </a:r>
            <a:r>
              <a:rPr lang="uk-UA" sz="1400" b="1" i="1" dirty="0" err="1"/>
              <a:t>Підпалий</a:t>
            </a:r>
            <a:endParaRPr lang="uk-UA" sz="1400" b="1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407FF3-DA59-4CE9-AEC7-B685FB29F636}"/>
              </a:ext>
            </a:extLst>
          </p:cNvPr>
          <p:cNvSpPr txBox="1"/>
          <p:nvPr/>
        </p:nvSpPr>
        <p:spPr>
          <a:xfrm>
            <a:off x="10350568" y="912146"/>
            <a:ext cx="122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b="1" i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E30F73-EA87-4C0A-B4F8-1A4A1B46FD73}"/>
              </a:ext>
            </a:extLst>
          </p:cNvPr>
          <p:cNvSpPr txBox="1"/>
          <p:nvPr/>
        </p:nvSpPr>
        <p:spPr>
          <a:xfrm>
            <a:off x="2705374" y="3416390"/>
            <a:ext cx="1806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/>
              <a:t>Сидір Воробкевич</a:t>
            </a:r>
            <a:endParaRPr lang="uk-UA" sz="1200" b="1" i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A05D02-7B61-428B-8115-C3383CE811F4}"/>
              </a:ext>
            </a:extLst>
          </p:cNvPr>
          <p:cNvSpPr txBox="1"/>
          <p:nvPr/>
        </p:nvSpPr>
        <p:spPr>
          <a:xfrm>
            <a:off x="10236207" y="4455751"/>
            <a:ext cx="14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/>
              <a:t>Марія </a:t>
            </a:r>
            <a:r>
              <a:rPr lang="uk-UA" sz="1400" b="1" i="1" dirty="0" err="1"/>
              <a:t>Вязьмітіна</a:t>
            </a:r>
            <a:endParaRPr lang="uk-UA" sz="1400" b="1" i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DBC265-07B2-4FDA-9DFF-8A088FB46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5142" y="1612406"/>
            <a:ext cx="1396540" cy="1626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4EFFCD-A395-403E-97F0-9F31587D10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5147" y="3537162"/>
            <a:ext cx="1367655" cy="18043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A4DAAFF-FB4C-444C-9AAB-DED86FA9B1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6690" y="1593930"/>
            <a:ext cx="1278953" cy="15966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01A056D-F03F-49F9-BCFF-98209A6FAB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5037" y="2771440"/>
            <a:ext cx="1339529" cy="16542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461C9F8-52E8-421E-9608-3ACCCF1DD3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5465" y="3509837"/>
            <a:ext cx="1456901" cy="18246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61B2DE7-26FF-43A0-A9D4-164E933305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4261" y="1595563"/>
            <a:ext cx="2609850" cy="1752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9C6FF71-18EC-4ED6-849A-B9ABF3E503AC}"/>
              </a:ext>
            </a:extLst>
          </p:cNvPr>
          <p:cNvSpPr/>
          <p:nvPr/>
        </p:nvSpPr>
        <p:spPr>
          <a:xfrm>
            <a:off x="5246570" y="1629450"/>
            <a:ext cx="1632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200" b="1" i="1" dirty="0">
                <a:ln/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ru-RU" sz="3200" b="1" i="1" dirty="0" err="1">
                <a:ln/>
                <a:solidFill>
                  <a:schemeClr val="accent6">
                    <a:lumMod val="50000"/>
                  </a:schemeClr>
                </a:solidFill>
              </a:rPr>
              <a:t>равень</a:t>
            </a:r>
            <a:endParaRPr lang="ru-RU" sz="3200" b="1" i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447F409-00B0-4B3A-8A27-A66AF310939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219" b="95691" l="59513" r="95501"/>
                    </a14:imgEffect>
                  </a14:imgLayer>
                </a14:imgProps>
              </a:ext>
            </a:extLst>
          </a:blip>
          <a:srcRect l="55015" t="56910"/>
          <a:stretch/>
        </p:blipFill>
        <p:spPr>
          <a:xfrm>
            <a:off x="2446485" y="4325978"/>
            <a:ext cx="1456901" cy="99007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705B279-93E5-487F-B30C-DA5D7A498E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46278">
            <a:off x="7587878" y="4278297"/>
            <a:ext cx="4141313" cy="232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6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B7DAB1-9D66-4BEB-857D-AF94A729A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46" y="1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38BB26-8A17-4260-9DFE-E32D337DFD8D}"/>
              </a:ext>
            </a:extLst>
          </p:cNvPr>
          <p:cNvSpPr/>
          <p:nvPr/>
        </p:nvSpPr>
        <p:spPr>
          <a:xfrm>
            <a:off x="5100325" y="46343"/>
            <a:ext cx="39364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Воробкевич Сидір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6366C5-8071-4A2C-8FA7-5985AD7A77F1}"/>
              </a:ext>
            </a:extLst>
          </p:cNvPr>
          <p:cNvSpPr/>
          <p:nvPr/>
        </p:nvSpPr>
        <p:spPr>
          <a:xfrm>
            <a:off x="496846" y="3566449"/>
            <a:ext cx="332753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5 травня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- 190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Сидора Воробкевича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(1836-1903)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4B603D-92E5-41D8-B403-87ABEDD0B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007" y="4968076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C67735-BA13-413C-B16B-AB245BA14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7" y="-1"/>
            <a:ext cx="438912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35C2AD-3BE3-4B78-A8C6-B118BB3DC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27" y="871864"/>
            <a:ext cx="2000250" cy="2286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4786DE-E844-4094-A700-C70F4A7994BB}"/>
              </a:ext>
            </a:extLst>
          </p:cNvPr>
          <p:cNvSpPr/>
          <p:nvPr/>
        </p:nvSpPr>
        <p:spPr>
          <a:xfrm>
            <a:off x="3331454" y="739016"/>
            <a:ext cx="862768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СИДІР ВОРОБКЕВИЧ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талановитий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композитор,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музично-культурний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діяч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православний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священник, педагог, художник,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редактор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часописів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Буковини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автор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темою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історичне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минуле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народу.</a:t>
            </a:r>
          </a:p>
          <a:p>
            <a:pPr algn="just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Народився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1836 року в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Чернівцях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родині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гімназії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духовної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семінарії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Втративши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дитячому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виховувався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 братом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Григорієм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Кіцмані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дідуся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бабусі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Параскеви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бабуся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навчила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рідну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пісню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народ. З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чули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силу-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силенну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казок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пісень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оповідань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козаків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турків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чотирикласну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школу,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гімназію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духовну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семінарію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Чернівцях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гімназії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почав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складати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вірші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них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музику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юнацьких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народні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оповідки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вражала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наводила на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роздуми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схожість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пісень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Буковини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піснями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Наддніпрянщини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Поділля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Галичини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Захоплювався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творчістю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російських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письменників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Шевченка, Г.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Квітки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Основ'яненка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Котляревського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Марка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Вовчка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 Гоголя.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твори М. Шашкевича та М.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Устияновича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Музичну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приватно в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Віденської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консерваторії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Кренна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одержавши диплом учителя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1867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Воробкевич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переїздить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Чернівців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викладає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Чернівецькій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духовній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семінарії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гімназії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з 1875 року,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заснування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Чернівцях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викладає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музику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студентській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Сидір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Воробкевич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розгортає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літературну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пише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вірші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висловлює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("Моя Буковина", "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Збудилась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Русь", "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Руська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пісня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розкриває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побут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західно-українського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селянства ("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Рекрути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"). 1877 року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перший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буковинський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альманах «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Руська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хата».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Писав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українською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німецькою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румунською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мовами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літературному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доробку-вірші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поеми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оповідання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новели,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сміховинки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повісті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реалістичного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романтичного характеру. За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видано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збірку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віршів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«Над Прутом» (1901) за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Франка.</a:t>
            </a:r>
          </a:p>
          <a:p>
            <a:pPr algn="just"/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Сидір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Воробкевич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-один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засновників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редактор журналу «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Буковинська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зоря»,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очолював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Руське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літературне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та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студентське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«Союз».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Воробкевич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утверджується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талановитий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композитор.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хори, опери,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мелодрами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оперети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інструментальні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п'єси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доробку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хору (250 на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слова), 40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романсів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дуетів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квартетів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Писав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музику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слова Т. Шевченка, Ю.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Федьковича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Франка, В.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Александрі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Емінеску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Прекрасний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мелодист,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Воробкевич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значну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музичної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Буковині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Галичині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з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найпопулярніших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драматургів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театральних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композиторів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Воробкевич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створив 18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оригінальних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драм і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оперет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написав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музику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драматургів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до "Назара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Стодолі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Т. Шевченка.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українським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румунський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фольклор,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видавав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румунською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музикознавчі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написав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поетичних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Чимало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митця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перекладено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німецькою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болгарською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російською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мовами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Помер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Сидір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Воробкевич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вересня 1903 року.</a:t>
            </a:r>
          </a:p>
        </p:txBody>
      </p:sp>
    </p:spTree>
    <p:extLst>
      <p:ext uri="{BB962C8B-B14F-4D97-AF65-F5344CB8AC3E}">
        <p14:creationId xmlns:p14="http://schemas.microsoft.com/office/powerpoint/2010/main" val="293393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FFD4C4-DB3D-4B13-B673-F149B2745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CE1097-FED1-4FAF-A0E4-9A16681982AD}"/>
              </a:ext>
            </a:extLst>
          </p:cNvPr>
          <p:cNvSpPr/>
          <p:nvPr/>
        </p:nvSpPr>
        <p:spPr>
          <a:xfrm>
            <a:off x="219456" y="3406481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5 трав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ня - 14</a:t>
            </a:r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0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Альфреда </a:t>
            </a:r>
            <a:r>
              <a:rPr lang="uk-UA" sz="20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Бема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(1886-1945)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55264EC-A589-4CCB-8520-18D339F5CF1B}"/>
              </a:ext>
            </a:extLst>
          </p:cNvPr>
          <p:cNvSpPr/>
          <p:nvPr/>
        </p:nvSpPr>
        <p:spPr>
          <a:xfrm>
            <a:off x="4461647" y="100160"/>
            <a:ext cx="54715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Бем</a:t>
            </a:r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Альфред Людвігович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7D01E9-4B24-40E6-A343-864D31A0D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07" y="4729920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940B39-E087-4DEB-8977-B9492E5B3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2" y="22519"/>
            <a:ext cx="43891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D96BDF-2550-4921-B707-CB6088910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970" y="567732"/>
            <a:ext cx="1695450" cy="269557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0E6F3D-8F7A-4768-8E70-D8F934555F85}"/>
              </a:ext>
            </a:extLst>
          </p:cNvPr>
          <p:cNvSpPr/>
          <p:nvPr/>
        </p:nvSpPr>
        <p:spPr>
          <a:xfrm>
            <a:off x="3221174" y="746491"/>
            <a:ext cx="848409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АЛЬФРЕД ЛЮДВІГОВИЧ БЕМ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(1886–1945)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видатний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літературознавець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бібліограф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критик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один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еміграції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Народився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прусського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підданого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Навчався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Петербурзький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Венгерова.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1919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оселився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(1922), яка стала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Достоєвського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Пушкіна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 Толстого,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психоаналізу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літературознавства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заснував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очолив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поетів-емігрантів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«Скит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яке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десять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Праги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1945 року Альфред Бем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заарештований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СМЕРШ.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з'ясованими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версій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розстріляний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невдовзі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покінчив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собою.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Вибрані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Достоєвський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геніальний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читач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(1931).</a:t>
            </a:r>
          </a:p>
          <a:p>
            <a:pPr>
              <a:buFont typeface="+mj-lt"/>
              <a:buAutoNum type="arabicPeriod"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витоків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Достоєвського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(1936).</a:t>
            </a:r>
          </a:p>
          <a:p>
            <a:pPr>
              <a:buFont typeface="+mj-lt"/>
              <a:buAutoNum type="arabicPeriod"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літературу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b="1" dirty="0"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511111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6280F8-9478-4036-8B86-BF19BFBC7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44" y="-1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8C8DF7-B4EA-473C-94F5-7F521222859C}"/>
              </a:ext>
            </a:extLst>
          </p:cNvPr>
          <p:cNvSpPr/>
          <p:nvPr/>
        </p:nvSpPr>
        <p:spPr>
          <a:xfrm>
            <a:off x="3356417" y="106162"/>
            <a:ext cx="71705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Коваленко-</a:t>
            </a:r>
            <a:r>
              <a:rPr lang="uk-UA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Маняк</a:t>
            </a:r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Лідія Борисівна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68DDEF-4969-45DA-A9ED-9608AE3564D0}"/>
              </a:ext>
            </a:extLst>
          </p:cNvPr>
          <p:cNvSpPr/>
          <p:nvPr/>
        </p:nvSpPr>
        <p:spPr>
          <a:xfrm>
            <a:off x="234300" y="3236457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5 трав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ня - </a:t>
            </a:r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9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Лідії Коваленко-</a:t>
            </a:r>
            <a:r>
              <a:rPr lang="uk-UA" sz="20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Маняк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(1936-1993)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01791D-D8A3-467F-A0FE-E68EA3A2A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39" y="4611814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995C2D-F93C-4F35-91E5-DA8820CE0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4" y="-1"/>
            <a:ext cx="438912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15CCC1-A8C9-4C6C-BD19-2B34D43D4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038" y="793764"/>
            <a:ext cx="1914525" cy="239077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832FCD6-F76C-494C-BF02-C0EB1FDB9C8C}"/>
              </a:ext>
            </a:extLst>
          </p:cNvPr>
          <p:cNvSpPr/>
          <p:nvPr/>
        </p:nvSpPr>
        <p:spPr>
          <a:xfrm>
            <a:off x="3338140" y="672277"/>
            <a:ext cx="8601283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КОВАЛЕНКО ЛІДІЯ БОРИСІВНА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журналістка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публіцист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діяч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голодомору.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Народилась 5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1936 року в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Бочечках (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село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Конотопського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Сумської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1943 року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навчалась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Хорезмській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Узбецької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РСР 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1944 року проживала в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Чернігові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1953–1958 роках – студентка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Київського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1958–1961 роках – редактор,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1961 року –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радіомовлення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РМ УРСР. З 1970 по 23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1993 року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«Ранок»,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тижневику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заступником редактора журналу «Людина і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1981 року мешкала в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з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чоловіком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створювала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Асоціацію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дослідників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голодомору 1932–1933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в 1992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трагічної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установчому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з’їзді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головою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Автор-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упорядник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«33-й: голод: Народна Книга-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Меморіал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1991) –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пам’ятки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людям,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замучених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голодомором 1932–1933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УСРР, комплексного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узагальнюючого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документального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голоду-геноциду, яке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об’єднало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свідчення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очевидців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публіцистику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Померла 25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1993 року в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Похована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Байковому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кладовищі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поруч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чоловіком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Відзнаки</a:t>
            </a:r>
            <a:endParaRPr lang="ru-RU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премії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Тараса Шевченка (1993, посмертно; за 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подвижницьку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 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Нагороджена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орденом 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княгині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Ольги 3-го 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(2005, посмертно; за 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вагомий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голодоморів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привернення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спільноти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голодомору 1932–1933 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актом геноциду </a:t>
            </a:r>
            <a:r>
              <a:rPr lang="ru-RU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народу).</a:t>
            </a:r>
          </a:p>
        </p:txBody>
      </p:sp>
    </p:spTree>
    <p:extLst>
      <p:ext uri="{BB962C8B-B14F-4D97-AF65-F5344CB8AC3E}">
        <p14:creationId xmlns:p14="http://schemas.microsoft.com/office/powerpoint/2010/main" val="50751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294D72-7A32-46AF-A76D-81D72472A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56" y="-129116"/>
            <a:ext cx="12192000" cy="698711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D65CC0-E1FD-4169-A211-D2C1A313E6B8}"/>
              </a:ext>
            </a:extLst>
          </p:cNvPr>
          <p:cNvSpPr/>
          <p:nvPr/>
        </p:nvSpPr>
        <p:spPr>
          <a:xfrm>
            <a:off x="3272046" y="69507"/>
            <a:ext cx="73981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uk-UA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Підпалий</a:t>
            </a:r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Володимир Олексійович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DEB112D-F7E7-437D-8BE0-738A738C7925}"/>
              </a:ext>
            </a:extLst>
          </p:cNvPr>
          <p:cNvSpPr/>
          <p:nvPr/>
        </p:nvSpPr>
        <p:spPr>
          <a:xfrm>
            <a:off x="204186" y="3558116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9 трав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ня - 90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Володимира </a:t>
            </a:r>
            <a:r>
              <a:rPr lang="uk-UA" sz="20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Підпалого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(1936-1973)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72F0E7-0D50-41B0-B0C0-3421C78E8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92" y="4746195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33F7C1-F6DC-4DB3-8E2F-7C3126C93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56" y="-1"/>
            <a:ext cx="438912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399879-C247-4B2A-80D5-0EA7FF304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978" y="1038224"/>
            <a:ext cx="1905000" cy="239077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5FA4F01-B653-4F9C-B5BE-270122CEF727}"/>
              </a:ext>
            </a:extLst>
          </p:cNvPr>
          <p:cNvSpPr/>
          <p:nvPr/>
        </p:nvSpPr>
        <p:spPr>
          <a:xfrm>
            <a:off x="3178574" y="914461"/>
            <a:ext cx="901342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ПІДПАЛИЙ ВОЛОДИМИР ОЛЕКСІЙОВИЧ 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поет,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член СПУ (1967).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Г. Сковороди (2008, посмертно).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Народився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09. 05, за паспортом— 13. 05. 1936, с. Лаз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Лазірківського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Лубенського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р-ну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Полтавської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Зак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нчив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Шевченка (1962).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редактором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Держл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твидав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(1962–65)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видавництві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(1965–73)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Дебютував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1958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добірками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віршів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газетах «Молодь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доробку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сонети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сонетоїди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елегії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притчі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верлібри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романси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етюди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тематика—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інтимна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пейзажна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лірика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осмислення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 Г. Сковороди. Т. Шевченку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присвятив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елегій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Поточене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горем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(1971),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вміщені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джмелі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(К., 2011).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Підпалого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базувалася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лірики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1960-х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розвинулася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тихої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лірики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суть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медитаційних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роздумах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гармонійності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співмірності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самим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пейзажності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природною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стихією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памʼяті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Писав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бдж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чилка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К., 1991).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балкарської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білоруської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болгарської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вірменської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грузинської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Помер 24.11.1973 р.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Похований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твори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Зелена г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лка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1963; Повес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ння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1964;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Тридцяте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то. 1967; В дорогу — за ласт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вками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1968;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Вишневий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1970; Син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троянди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1979;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ї: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Вибране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1982; Береги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Спогади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епіграми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1986;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Пішов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дорогу за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ластівками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1992;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2002 (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6491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84A937-DB48-4FF3-9342-04F2590D9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A36B705-392E-4958-8C16-44F5B4816EFC}"/>
              </a:ext>
            </a:extLst>
          </p:cNvPr>
          <p:cNvSpPr/>
          <p:nvPr/>
        </p:nvSpPr>
        <p:spPr>
          <a:xfrm>
            <a:off x="5725271" y="146880"/>
            <a:ext cx="36391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Вязьмітіна</a:t>
            </a:r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Марія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9DA5D2-0967-4A6D-9FF1-76583B79EF27}"/>
              </a:ext>
            </a:extLst>
          </p:cNvPr>
          <p:cNvSpPr/>
          <p:nvPr/>
        </p:nvSpPr>
        <p:spPr>
          <a:xfrm>
            <a:off x="411334" y="3428999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5 трав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ня - 130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Марії </a:t>
            </a:r>
            <a:r>
              <a:rPr lang="uk-UA" sz="20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Вязьмітіної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(1896-1994)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5DFCEC-94F6-45AF-AFCA-B2B98226B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55" y="4752438"/>
            <a:ext cx="1889924" cy="1889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40040D-0973-45D2-9AEB-600E80C4F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8912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760F33-C9BF-4274-8257-F2E8AFF0A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680" y="908574"/>
            <a:ext cx="1924050" cy="237172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9E5ACF-A3DE-4171-8309-F083E7F85E29}"/>
              </a:ext>
            </a:extLst>
          </p:cNvPr>
          <p:cNvSpPr/>
          <p:nvPr/>
        </p:nvSpPr>
        <p:spPr>
          <a:xfrm>
            <a:off x="3305891" y="793211"/>
            <a:ext cx="873266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ВЯЗЬМІТІНА МАРІЯ ІВАНІВНА –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мистецтвознавець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сходознавець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філологічних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 (1922), кандидат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наук. (1947).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премія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УРСР 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 і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(1980). </a:t>
            </a: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Народилася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22.04.1896 року, с.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Круподеринці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Погребищанського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Вінницької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історико-філологічний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Київських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жіночих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(1922),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мистецтвознавче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Київського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археологічного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(1924).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Музеї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ВУАН (до 1934;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Сходу);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завідуючою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геології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мінералогії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Київського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архітекторів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(1940-і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.); 1948–70— старший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скіфо-античної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археології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археології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 УРСР. У 30-х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брала участь в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археологічних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експедиціях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Середю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Азію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Кавказ, 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1951–52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досліджувала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сармат.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Молочанський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могильник 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Запорізькій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обл.; 1953–59—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пізньоскіфське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городище та могильник Золота Балка 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Херсонській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Фахівець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східного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античного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сарматської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пізньоскіфської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археології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систематизувала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проаналізувала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сарматську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дослідила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культуру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пізньоскіфського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Нижнього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ст. до н. е.— 2 ст. н. е.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Померла 03.04.1994 р. 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Сарматські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племена //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Нариси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УРСР. К., 1957;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сарматів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РСР // Археол.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пам’ятки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УРСР. К., 1960. Т. 8;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Кургани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Новопилипівка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радгоспу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Аккермень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Археол.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пам’ятки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К., 1960. Т. 8 (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співавтор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Золота балка. К., 1962; Ранние памятники скифского звериного стиля // СА. 1963. № 2; Фракийские элементы в культуре населения городищ Нижнего Днепра // Мат. и исследования по археологии СССР. 1969. № 150; Культура населения Нижнего Днепра после распада единой Скифии // СА. 1969. № 4;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Пам’ятки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культура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сарматів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Археологія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УРСР. К., 1971. Т. 2;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Золотобалковский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могильник. К., 1972; Портретная эмблема из Золотой Балки //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Ольвия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К., 1975.</a:t>
            </a:r>
          </a:p>
        </p:txBody>
      </p:sp>
    </p:spTree>
    <p:extLst>
      <p:ext uri="{BB962C8B-B14F-4D97-AF65-F5344CB8AC3E}">
        <p14:creationId xmlns:p14="http://schemas.microsoft.com/office/powerpoint/2010/main" val="6396797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4640</TotalTime>
  <Words>1796</Words>
  <Application>Microsoft Office PowerPoint</Application>
  <PresentationFormat>Широкоэкранный</PresentationFormat>
  <Paragraphs>76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Google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newlib</cp:lastModifiedBy>
  <cp:revision>243</cp:revision>
  <dcterms:created xsi:type="dcterms:W3CDTF">2025-01-31T12:27:54Z</dcterms:created>
  <dcterms:modified xsi:type="dcterms:W3CDTF">2026-05-05T07:45:19Z</dcterms:modified>
</cp:coreProperties>
</file>