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6" r:id="rId3"/>
    <p:sldId id="277" r:id="rId4"/>
    <p:sldId id="279" r:id="rId5"/>
    <p:sldId id="278" r:id="rId6"/>
    <p:sldId id="280" r:id="rId7"/>
    <p:sldId id="282" r:id="rId8"/>
    <p:sldId id="28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7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A9EB5-6302-41E5-BEB7-166F1AF32A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1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88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CF8371-F80D-43C1-BCDC-B431644B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946" y="1629450"/>
            <a:ext cx="2628900" cy="1733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2980294" y="288370"/>
            <a:ext cx="7827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i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i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2026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593612" y="5085317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Петро</a:t>
            </a:r>
          </a:p>
          <a:p>
            <a:r>
              <a:rPr lang="uk-UA" sz="1400" b="1" i="1" dirty="0"/>
              <a:t> Дужий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8187824" y="3196094"/>
            <a:ext cx="145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</a:t>
            </a:r>
            <a:r>
              <a:rPr lang="uk-UA" sz="1400" b="1" i="1" dirty="0"/>
              <a:t>Ірина Сеник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5717439" y="5468451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Богдан </a:t>
            </a:r>
          </a:p>
          <a:p>
            <a:r>
              <a:rPr lang="uk-UA" sz="1400" b="1" i="1" dirty="0" err="1"/>
              <a:t>Кирчів</a:t>
            </a:r>
            <a:endParaRPr lang="uk-UA" sz="14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30F73-EA87-4C0A-B4F8-1A4A1B46FD73}"/>
              </a:ext>
            </a:extLst>
          </p:cNvPr>
          <p:cNvSpPr txBox="1"/>
          <p:nvPr/>
        </p:nvSpPr>
        <p:spPr>
          <a:xfrm>
            <a:off x="2787310" y="3285819"/>
            <a:ext cx="180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Михайло </a:t>
            </a:r>
            <a:r>
              <a:rPr lang="uk-UA" sz="1400" b="1" i="1" dirty="0" err="1"/>
              <a:t>Алекєєв</a:t>
            </a:r>
            <a:endParaRPr lang="uk-UA" sz="12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05D02-7B61-428B-8115-C3383CE811F4}"/>
              </a:ext>
            </a:extLst>
          </p:cNvPr>
          <p:cNvSpPr txBox="1"/>
          <p:nvPr/>
        </p:nvSpPr>
        <p:spPr>
          <a:xfrm>
            <a:off x="10039714" y="4280260"/>
            <a:ext cx="145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Зиновій Книш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C6FF71-18EC-4ED6-849A-B9ABF3E503AC}"/>
              </a:ext>
            </a:extLst>
          </p:cNvPr>
          <p:cNvSpPr/>
          <p:nvPr/>
        </p:nvSpPr>
        <p:spPr>
          <a:xfrm>
            <a:off x="5707820" y="1619845"/>
            <a:ext cx="166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Червень</a:t>
            </a:r>
            <a:endParaRPr lang="ru-RU" sz="3200" b="1" i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47F409-00B0-4B3A-8A27-A66AF31093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219" b="95691" l="59513" r="95501"/>
                    </a14:imgEffect>
                  </a14:imgLayer>
                </a14:imgProps>
              </a:ext>
            </a:extLst>
          </a:blip>
          <a:srcRect l="55015" t="56910"/>
          <a:stretch/>
        </p:blipFill>
        <p:spPr>
          <a:xfrm>
            <a:off x="2157118" y="2517672"/>
            <a:ext cx="1236716" cy="8404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05B279-93E5-487F-B30C-DA5D7A498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218232">
            <a:off x="8758367" y="4760741"/>
            <a:ext cx="3635746" cy="20385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D36AD7-9422-4D55-9FE8-A7CA146088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4266" y="1603786"/>
            <a:ext cx="1302890" cy="162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7A0B0-F1F7-495A-9031-48D6AEC196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3052" y="3608311"/>
            <a:ext cx="1220516" cy="146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1E7845-C695-48E4-B035-F0A77493D2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1131" y="1681970"/>
            <a:ext cx="1139913" cy="1484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F6B8B4-7C94-428C-A823-1106A3FA31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9544" y="4036038"/>
            <a:ext cx="1352911" cy="1432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53C996-8C8D-45F5-A1F1-EA3ABB61F2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3436" y="4039902"/>
            <a:ext cx="1173191" cy="146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7884BD-8100-4ED4-BFAB-470CFEDF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7789" y="2217232"/>
            <a:ext cx="1456901" cy="1818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2062D-A338-487E-8873-C15C455967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87824" y="3590700"/>
            <a:ext cx="1173192" cy="14646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A8FC2DB-0AF0-4D5B-B6FD-CCD792A1633F}"/>
              </a:ext>
            </a:extLst>
          </p:cNvPr>
          <p:cNvSpPr txBox="1"/>
          <p:nvPr/>
        </p:nvSpPr>
        <p:spPr>
          <a:xfrm>
            <a:off x="7195134" y="5582257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Гавриїл </a:t>
            </a:r>
            <a:r>
              <a:rPr lang="uk-UA" sz="1400" b="1" i="1" dirty="0" err="1"/>
              <a:t>Костельник</a:t>
            </a:r>
            <a:endParaRPr lang="uk-UA" sz="14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F0737E-B3CA-44FC-B81F-51325CF4669A}"/>
              </a:ext>
            </a:extLst>
          </p:cNvPr>
          <p:cNvSpPr txBox="1"/>
          <p:nvPr/>
        </p:nvSpPr>
        <p:spPr>
          <a:xfrm>
            <a:off x="8231002" y="5100822"/>
            <a:ext cx="145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Тихін Осадчий</a:t>
            </a:r>
          </a:p>
        </p:txBody>
      </p:sp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7DAB1-9D66-4BEB-857D-AF94A729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46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38BB26-8A17-4260-9DFE-E32D337DFD8D}"/>
              </a:ext>
            </a:extLst>
          </p:cNvPr>
          <p:cNvSpPr/>
          <p:nvPr/>
        </p:nvSpPr>
        <p:spPr>
          <a:xfrm>
            <a:off x="4019487" y="46343"/>
            <a:ext cx="6098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Алексєєв Михайло Павлович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366C5-8071-4A2C-8FA7-5985AD7A77F1}"/>
              </a:ext>
            </a:extLst>
          </p:cNvPr>
          <p:cNvSpPr/>
          <p:nvPr/>
        </p:nvSpPr>
        <p:spPr>
          <a:xfrm>
            <a:off x="496846" y="3566449"/>
            <a:ext cx="33275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червня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- 130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Михайла Алексєєва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(1896-1981)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B603D-92E5-41D8-B403-87ABEDD0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7" y="4968076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67735-BA13-413C-B16B-AB245BA1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" y="-1"/>
            <a:ext cx="438912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C9AB2F-36A8-456F-ADDF-B118BAC47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406" y="900776"/>
            <a:ext cx="1914525" cy="23907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AC1C55-6E4A-4093-AB3E-48ADABB199E6}"/>
              </a:ext>
            </a:extLst>
          </p:cNvPr>
          <p:cNvSpPr/>
          <p:nvPr/>
        </p:nvSpPr>
        <p:spPr>
          <a:xfrm>
            <a:off x="3798213" y="988198"/>
            <a:ext cx="83154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АЛЕКСЄЄВ МИХАЙЛО ПАВЛОВИЧ </a:t>
            </a:r>
            <a:r>
              <a:rPr lang="ru-RU" dirty="0"/>
              <a:t>(24. 05(05. 06). 1896, </a:t>
            </a:r>
            <a:r>
              <a:rPr lang="ru-RU" dirty="0" err="1"/>
              <a:t>Київ</a:t>
            </a:r>
            <a:r>
              <a:rPr lang="ru-RU" dirty="0"/>
              <a:t>— 19. 09. 1981, </a:t>
            </a:r>
            <a:r>
              <a:rPr lang="ru-RU" dirty="0" err="1"/>
              <a:t>Ленінград</a:t>
            </a:r>
            <a:r>
              <a:rPr lang="ru-RU" dirty="0"/>
              <a:t>, </a:t>
            </a:r>
            <a:r>
              <a:rPr lang="ru-RU" dirty="0" err="1"/>
              <a:t>нині</a:t>
            </a:r>
            <a:r>
              <a:rPr lang="ru-RU" dirty="0"/>
              <a:t> Санкт-Петербург)— </a:t>
            </a:r>
            <a:r>
              <a:rPr lang="ru-RU" dirty="0" err="1"/>
              <a:t>літературо</a:t>
            </a:r>
            <a:r>
              <a:rPr lang="ru-RU" dirty="0"/>
              <a:t>-, </a:t>
            </a:r>
            <a:r>
              <a:rPr lang="ru-RU" dirty="0" err="1"/>
              <a:t>мистецтвознавець</a:t>
            </a:r>
            <a:r>
              <a:rPr lang="ru-RU" dirty="0"/>
              <a:t>, фольклорист. </a:t>
            </a:r>
            <a:r>
              <a:rPr lang="ru-RU" dirty="0" err="1"/>
              <a:t>Академік</a:t>
            </a:r>
            <a:r>
              <a:rPr lang="ru-RU" dirty="0"/>
              <a:t> АН СРСР (1958).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(1918),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стипендіатом</a:t>
            </a:r>
            <a:r>
              <a:rPr lang="ru-RU" dirty="0"/>
              <a:t> </a:t>
            </a:r>
            <a:r>
              <a:rPr lang="ru-RU" dirty="0" err="1"/>
              <a:t>Новоросійського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(Одеса, 1920–24), </a:t>
            </a:r>
            <a:r>
              <a:rPr lang="ru-RU" dirty="0" err="1"/>
              <a:t>завідуючим</a:t>
            </a:r>
            <a:r>
              <a:rPr lang="ru-RU" dirty="0"/>
              <a:t> </a:t>
            </a:r>
            <a:r>
              <a:rPr lang="ru-RU" dirty="0" err="1"/>
              <a:t>науково-бібліографічного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Одеської</a:t>
            </a:r>
            <a:r>
              <a:rPr lang="ru-RU" dirty="0"/>
              <a:t> </a:t>
            </a:r>
            <a:r>
              <a:rPr lang="ru-RU" dirty="0" err="1"/>
              <a:t>публічної</a:t>
            </a:r>
            <a:r>
              <a:rPr lang="ru-RU" dirty="0"/>
              <a:t> б-ки (1924–27). Брав участь 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Одеського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Всеукраїнської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сходознавства</a:t>
            </a:r>
            <a:r>
              <a:rPr lang="ru-RU" dirty="0"/>
              <a:t>.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Пушкінську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при </a:t>
            </a:r>
            <a:r>
              <a:rPr lang="ru-RU" dirty="0" err="1"/>
              <a:t>Одеському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.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Іркутського</a:t>
            </a:r>
            <a:r>
              <a:rPr lang="ru-RU" dirty="0"/>
              <a:t> (1928–32),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Ленінградського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, </a:t>
            </a:r>
            <a:r>
              <a:rPr lang="ru-RU" dirty="0" err="1"/>
              <a:t>керівник</a:t>
            </a:r>
            <a:r>
              <a:rPr lang="ru-RU" dirty="0"/>
              <a:t> сектору </a:t>
            </a:r>
            <a:r>
              <a:rPr lang="ru-RU" dirty="0" err="1"/>
              <a:t>взаємозвʼязків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і </a:t>
            </a:r>
            <a:r>
              <a:rPr lang="ru-RU" dirty="0" err="1"/>
              <a:t>зарубіжної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АН СРСР, голова </a:t>
            </a:r>
            <a:r>
              <a:rPr lang="ru-RU" dirty="0" err="1"/>
              <a:t>Пушкінської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АН СРСР (1959), голова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славістів</a:t>
            </a:r>
            <a:r>
              <a:rPr lang="ru-RU" dirty="0"/>
              <a:t> (1978– 81). Автор </a:t>
            </a:r>
            <a:r>
              <a:rPr lang="ru-RU" dirty="0" err="1"/>
              <a:t>праць</a:t>
            </a:r>
            <a:r>
              <a:rPr lang="ru-RU" dirty="0"/>
              <a:t> з </a:t>
            </a:r>
            <a:r>
              <a:rPr lang="ru-RU" dirty="0" err="1"/>
              <a:t>порівняльного</a:t>
            </a:r>
            <a:r>
              <a:rPr lang="ru-RU" dirty="0"/>
              <a:t> </a:t>
            </a:r>
            <a:r>
              <a:rPr lang="ru-RU" dirty="0" err="1"/>
              <a:t>літературознавства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словʼянських</a:t>
            </a:r>
            <a:r>
              <a:rPr lang="ru-RU" dirty="0"/>
              <a:t> та </a:t>
            </a:r>
            <a:r>
              <a:rPr lang="ru-RU" dirty="0" err="1"/>
              <a:t>західно-європейських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письменство</a:t>
            </a:r>
            <a:r>
              <a:rPr lang="ru-RU" dirty="0"/>
              <a:t> як </a:t>
            </a:r>
            <a:r>
              <a:rPr lang="ru-RU" dirty="0" err="1"/>
              <a:t>складову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У 1916–27 </a:t>
            </a:r>
            <a:r>
              <a:rPr lang="ru-RU" dirty="0" err="1"/>
              <a:t>виступав</a:t>
            </a:r>
            <a:r>
              <a:rPr lang="ru-RU" dirty="0"/>
              <a:t> у </a:t>
            </a:r>
            <a:r>
              <a:rPr lang="ru-RU" dirty="0" err="1"/>
              <a:t>київських</a:t>
            </a:r>
            <a:r>
              <a:rPr lang="ru-RU" dirty="0"/>
              <a:t> і </a:t>
            </a:r>
            <a:r>
              <a:rPr lang="ru-RU" dirty="0" err="1"/>
              <a:t>одеських</a:t>
            </a:r>
            <a:r>
              <a:rPr lang="ru-RU" dirty="0"/>
              <a:t>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 як </a:t>
            </a:r>
            <a:r>
              <a:rPr lang="ru-RU" dirty="0" err="1"/>
              <a:t>музичний</a:t>
            </a:r>
            <a:r>
              <a:rPr lang="ru-RU" dirty="0"/>
              <a:t> критик, </a:t>
            </a:r>
            <a:r>
              <a:rPr lang="ru-RU" dirty="0" err="1"/>
              <a:t>книгознавець</a:t>
            </a:r>
            <a:r>
              <a:rPr lang="ru-RU" dirty="0"/>
              <a:t>,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бібліограф</a:t>
            </a:r>
            <a:r>
              <a:rPr lang="ru-RU" dirty="0"/>
              <a:t>, </a:t>
            </a:r>
            <a:r>
              <a:rPr lang="ru-RU" dirty="0" err="1"/>
              <a:t>публікував</a:t>
            </a:r>
            <a:r>
              <a:rPr lang="ru-RU" dirty="0"/>
              <a:t> </a:t>
            </a:r>
            <a:r>
              <a:rPr lang="ru-RU" dirty="0" err="1"/>
              <a:t>архівні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 </a:t>
            </a:r>
          </a:p>
          <a:p>
            <a:r>
              <a:rPr lang="ru-RU" i="1" dirty="0" err="1"/>
              <a:t>Праці</a:t>
            </a:r>
            <a:r>
              <a:rPr lang="ru-RU" i="1" dirty="0"/>
              <a:t> </a:t>
            </a:r>
            <a:r>
              <a:rPr lang="ru-RU" i="1" dirty="0" err="1"/>
              <a:t>Алексєєва</a:t>
            </a:r>
            <a:r>
              <a:rPr lang="ru-RU" i="1" dirty="0"/>
              <a:t> «</a:t>
            </a:r>
            <a:r>
              <a:rPr lang="ru-RU" i="1" dirty="0" err="1"/>
              <a:t>Українські</a:t>
            </a:r>
            <a:r>
              <a:rPr lang="ru-RU" i="1" dirty="0"/>
              <a:t> </a:t>
            </a:r>
            <a:r>
              <a:rPr lang="ru-RU" i="1" dirty="0" err="1"/>
              <a:t>козаки</a:t>
            </a:r>
            <a:r>
              <a:rPr lang="ru-RU" i="1" dirty="0"/>
              <a:t>, як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змальовує</a:t>
            </a:r>
            <a:r>
              <a:rPr lang="ru-RU" i="1" dirty="0"/>
              <a:t> </a:t>
            </a:r>
            <a:r>
              <a:rPr lang="ru-RU" i="1" dirty="0" err="1"/>
              <a:t>французький</a:t>
            </a:r>
            <a:r>
              <a:rPr lang="ru-RU" i="1" dirty="0"/>
              <a:t> поет 17 </a:t>
            </a:r>
            <a:r>
              <a:rPr lang="ru-RU" i="1" dirty="0" err="1"/>
              <a:t>віку</a:t>
            </a:r>
            <a:r>
              <a:rPr lang="ru-RU" i="1" dirty="0"/>
              <a:t>» (1927), «Лист князя </a:t>
            </a:r>
            <a:r>
              <a:rPr lang="ru-RU" i="1" dirty="0" err="1"/>
              <a:t>Рєпніна</a:t>
            </a:r>
            <a:r>
              <a:rPr lang="ru-RU" i="1" dirty="0"/>
              <a:t> до А. Шлегеля» (1930), «Беранже і </a:t>
            </a:r>
            <a:r>
              <a:rPr lang="ru-RU" i="1" dirty="0" err="1"/>
              <a:t>французька</a:t>
            </a:r>
            <a:r>
              <a:rPr lang="ru-RU" i="1" dirty="0"/>
              <a:t> </a:t>
            </a:r>
            <a:r>
              <a:rPr lang="ru-RU" i="1" dirty="0" err="1"/>
              <a:t>пісня</a:t>
            </a:r>
            <a:r>
              <a:rPr lang="ru-RU" i="1" dirty="0"/>
              <a:t>» (1933) </a:t>
            </a:r>
            <a:r>
              <a:rPr lang="ru-RU" i="1" dirty="0" err="1"/>
              <a:t>опубліковані</a:t>
            </a:r>
            <a:r>
              <a:rPr lang="ru-RU" i="1" dirty="0"/>
              <a:t> </a:t>
            </a:r>
            <a:r>
              <a:rPr lang="ru-RU" i="1" dirty="0" err="1"/>
              <a:t>українською</a:t>
            </a:r>
            <a:r>
              <a:rPr lang="ru-RU" i="1" dirty="0"/>
              <a:t> </a:t>
            </a:r>
            <a:r>
              <a:rPr lang="ru-RU" i="1" dirty="0" err="1"/>
              <a:t>мовою</a:t>
            </a:r>
            <a:r>
              <a:rPr lang="ru-RU" i="1" dirty="0"/>
              <a:t>. Автор статей про О. </a:t>
            </a:r>
            <a:r>
              <a:rPr lang="ru-RU" i="1" dirty="0" err="1"/>
              <a:t>Білецького</a:t>
            </a:r>
            <a:r>
              <a:rPr lang="ru-RU" i="1" dirty="0"/>
              <a:t>. З ним та М. </a:t>
            </a:r>
            <a:r>
              <a:rPr lang="ru-RU" i="1" dirty="0" err="1"/>
              <a:t>Рильським</a:t>
            </a:r>
            <a:r>
              <a:rPr lang="ru-RU" i="1" dirty="0"/>
              <a:t> </a:t>
            </a:r>
            <a:r>
              <a:rPr lang="ru-RU" i="1" dirty="0" err="1"/>
              <a:t>підтримував</a:t>
            </a:r>
            <a:r>
              <a:rPr lang="ru-RU" i="1" dirty="0"/>
              <a:t> </a:t>
            </a:r>
            <a:r>
              <a:rPr lang="ru-RU" i="1" dirty="0" err="1"/>
              <a:t>особисті</a:t>
            </a:r>
            <a:r>
              <a:rPr lang="ru-RU" i="1" dirty="0"/>
              <a:t> </a:t>
            </a:r>
            <a:r>
              <a:rPr lang="ru-RU" i="1" dirty="0" err="1"/>
              <a:t>контакти</a:t>
            </a:r>
            <a:r>
              <a:rPr lang="ru-RU" i="1" dirty="0"/>
              <a:t>. </a:t>
            </a:r>
            <a:r>
              <a:rPr lang="ru-RU" i="1" dirty="0" err="1"/>
              <a:t>Залишив</a:t>
            </a:r>
            <a:r>
              <a:rPr lang="ru-RU" i="1" dirty="0"/>
              <a:t> </a:t>
            </a:r>
            <a:r>
              <a:rPr lang="ru-RU" i="1" dirty="0" err="1"/>
              <a:t>спогади</a:t>
            </a:r>
            <a:r>
              <a:rPr lang="ru-RU" i="1" dirty="0"/>
              <a:t> про М. </a:t>
            </a:r>
            <a:r>
              <a:rPr lang="ru-RU" i="1" dirty="0" err="1"/>
              <a:t>Гудзія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9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FFD4C4-DB3D-4B13-B673-F149B274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CE1097-FED1-4FAF-A0E4-9A16681982AD}"/>
              </a:ext>
            </a:extLst>
          </p:cNvPr>
          <p:cNvSpPr/>
          <p:nvPr/>
        </p:nvSpPr>
        <p:spPr>
          <a:xfrm>
            <a:off x="219456" y="3406481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7 черв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- 11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Петра Дужого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(1916-1997)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5264EC-A589-4CCB-8520-18D339F5CF1B}"/>
              </a:ext>
            </a:extLst>
          </p:cNvPr>
          <p:cNvSpPr/>
          <p:nvPr/>
        </p:nvSpPr>
        <p:spPr>
          <a:xfrm>
            <a:off x="4498613" y="100160"/>
            <a:ext cx="53976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Дужий Петро Атанасович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D01E9-4B24-40E6-A343-864D31A0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7" y="472992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40B39-E087-4DEB-8977-B9492E5B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" y="22519"/>
            <a:ext cx="438912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79B467-7839-4088-90AC-B049B7421B58}"/>
              </a:ext>
            </a:extLst>
          </p:cNvPr>
          <p:cNvSpPr/>
          <p:nvPr/>
        </p:nvSpPr>
        <p:spPr>
          <a:xfrm>
            <a:off x="3183475" y="1146788"/>
            <a:ext cx="82355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ДУЖИЙ ПЕТРО АТАНАСОВИЧ </a:t>
            </a:r>
            <a:r>
              <a:rPr lang="ru-RU" sz="1600" dirty="0" err="1"/>
              <a:t>народився</a:t>
            </a:r>
            <a:r>
              <a:rPr lang="ru-RU" sz="1600" dirty="0"/>
              <a:t> 07. 06. 1916, с. </a:t>
            </a:r>
            <a:r>
              <a:rPr lang="ru-RU" sz="1600" dirty="0" err="1"/>
              <a:t>Карів</a:t>
            </a:r>
            <a:r>
              <a:rPr lang="ru-RU" sz="1600" dirty="0"/>
              <a:t> Рава-</a:t>
            </a:r>
            <a:r>
              <a:rPr lang="ru-RU" sz="1600" dirty="0" err="1"/>
              <a:t>Руського</a:t>
            </a:r>
            <a:r>
              <a:rPr lang="ru-RU" sz="1600" dirty="0"/>
              <a:t> </a:t>
            </a:r>
            <a:r>
              <a:rPr lang="ru-RU" sz="1600" dirty="0" err="1"/>
              <a:t>повіту</a:t>
            </a:r>
            <a:r>
              <a:rPr lang="ru-RU" sz="1600" dirty="0"/>
              <a:t>,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Сокальського</a:t>
            </a:r>
            <a:r>
              <a:rPr lang="ru-RU" sz="1600" dirty="0"/>
              <a:t> р-ну </a:t>
            </a:r>
            <a:r>
              <a:rPr lang="ru-RU" sz="1600" dirty="0" err="1"/>
              <a:t>Львівської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— 24. 10. 1997, </a:t>
            </a:r>
            <a:r>
              <a:rPr lang="ru-RU" sz="1600" dirty="0" err="1"/>
              <a:t>Львів</a:t>
            </a:r>
            <a:r>
              <a:rPr lang="ru-RU" sz="1600" dirty="0"/>
              <a:t>)— </a:t>
            </a:r>
            <a:r>
              <a:rPr lang="ru-RU" sz="1600" dirty="0" err="1"/>
              <a:t>політичний</a:t>
            </a:r>
            <a:r>
              <a:rPr lang="ru-RU" sz="1600" dirty="0"/>
              <a:t> </a:t>
            </a:r>
            <a:r>
              <a:rPr lang="ru-RU" sz="1600" dirty="0" err="1"/>
              <a:t>діяч</a:t>
            </a:r>
            <a:r>
              <a:rPr lang="ru-RU" sz="1600" dirty="0"/>
              <a:t>, </a:t>
            </a:r>
            <a:r>
              <a:rPr lang="ru-RU" sz="1600" dirty="0" err="1"/>
              <a:t>публіцист</a:t>
            </a:r>
            <a:r>
              <a:rPr lang="ru-RU" sz="1600" dirty="0"/>
              <a:t>. </a:t>
            </a:r>
            <a:r>
              <a:rPr lang="ru-RU" sz="1600" dirty="0" err="1"/>
              <a:t>Навчався</a:t>
            </a:r>
            <a:r>
              <a:rPr lang="ru-RU" sz="1600" dirty="0"/>
              <a:t> у Рава-</a:t>
            </a:r>
            <a:r>
              <a:rPr lang="ru-RU" sz="1600" dirty="0" err="1"/>
              <a:t>Руській</a:t>
            </a:r>
            <a:r>
              <a:rPr lang="ru-RU" sz="1600" dirty="0"/>
              <a:t> і </a:t>
            </a:r>
            <a:r>
              <a:rPr lang="ru-RU" sz="1600" dirty="0" err="1"/>
              <a:t>Львівській</a:t>
            </a:r>
            <a:r>
              <a:rPr lang="ru-RU" sz="1600" dirty="0"/>
              <a:t> </a:t>
            </a:r>
            <a:r>
              <a:rPr lang="ru-RU" sz="1600" dirty="0" err="1"/>
              <a:t>гімназіях</a:t>
            </a:r>
            <a:r>
              <a:rPr lang="ru-RU" sz="1600" dirty="0"/>
              <a:t>,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закордонної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 у </a:t>
            </a:r>
            <a:r>
              <a:rPr lang="ru-RU" sz="1600" dirty="0" err="1"/>
              <a:t>Львові</a:t>
            </a:r>
            <a:r>
              <a:rPr lang="ru-RU" sz="1600" dirty="0"/>
              <a:t>. </a:t>
            </a:r>
            <a:r>
              <a:rPr lang="ru-RU" sz="1600" dirty="0" err="1"/>
              <a:t>Від</a:t>
            </a:r>
            <a:r>
              <a:rPr lang="ru-RU" sz="1600" dirty="0"/>
              <a:t> 1932— член </a:t>
            </a:r>
            <a:r>
              <a:rPr lang="ru-RU" sz="1600" dirty="0" err="1"/>
              <a:t>Юнацтва</a:t>
            </a:r>
            <a:r>
              <a:rPr lang="ru-RU" sz="1600" dirty="0"/>
              <a:t> ОУН. За </a:t>
            </a:r>
            <a:r>
              <a:rPr lang="ru-RU" sz="1600" dirty="0" err="1"/>
              <a:t>політичну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увʼязнений</a:t>
            </a:r>
            <a:r>
              <a:rPr lang="ru-RU" sz="1600" dirty="0"/>
              <a:t> у </a:t>
            </a:r>
            <a:r>
              <a:rPr lang="ru-RU" sz="1600" dirty="0" err="1"/>
              <a:t>польських</a:t>
            </a:r>
            <a:r>
              <a:rPr lang="ru-RU" sz="1600" dirty="0"/>
              <a:t> </a:t>
            </a:r>
            <a:r>
              <a:rPr lang="ru-RU" sz="1600" dirty="0" err="1"/>
              <a:t>тюрмах</a:t>
            </a:r>
            <a:r>
              <a:rPr lang="ru-RU" sz="1600" dirty="0"/>
              <a:t> (1934, 1938, 1939). У 1939–41 </a:t>
            </a:r>
            <a:r>
              <a:rPr lang="ru-RU" sz="1600" dirty="0" err="1"/>
              <a:t>вчителював</a:t>
            </a:r>
            <a:r>
              <a:rPr lang="ru-RU" sz="1600" dirty="0"/>
              <a:t> на </a:t>
            </a:r>
            <a:r>
              <a:rPr lang="ru-RU" sz="1600" dirty="0" err="1"/>
              <a:t>Холмщині</a:t>
            </a:r>
            <a:r>
              <a:rPr lang="ru-RU" sz="1600" dirty="0"/>
              <a:t>, входив до </a:t>
            </a:r>
            <a:r>
              <a:rPr lang="ru-RU" sz="1600" dirty="0" err="1"/>
              <a:t>Томашівського</a:t>
            </a:r>
            <a:r>
              <a:rPr lang="ru-RU" sz="1600" dirty="0"/>
              <a:t> </a:t>
            </a:r>
            <a:r>
              <a:rPr lang="ru-RU" sz="1600" dirty="0" err="1"/>
              <a:t>повітового</a:t>
            </a:r>
            <a:r>
              <a:rPr lang="ru-RU" sz="1600" dirty="0"/>
              <a:t> проводу ОУН. 1941–42— </a:t>
            </a:r>
            <a:r>
              <a:rPr lang="ru-RU" sz="1600" dirty="0" err="1"/>
              <a:t>учасник</a:t>
            </a:r>
            <a:r>
              <a:rPr lang="ru-RU" sz="1600" dirty="0"/>
              <a:t> </a:t>
            </a:r>
            <a:r>
              <a:rPr lang="ru-RU" sz="1600" dirty="0" err="1"/>
              <a:t>Північної</a:t>
            </a:r>
            <a:r>
              <a:rPr lang="ru-RU" sz="1600" dirty="0"/>
              <a:t> </a:t>
            </a:r>
            <a:r>
              <a:rPr lang="ru-RU" sz="1600" dirty="0" err="1"/>
              <a:t>похідної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ОУН(б), </a:t>
            </a:r>
            <a:r>
              <a:rPr lang="ru-RU" sz="1600" dirty="0" err="1"/>
              <a:t>організаційний</a:t>
            </a:r>
            <a:r>
              <a:rPr lang="ru-RU" sz="1600" dirty="0"/>
              <a:t> референт і заступник </a:t>
            </a:r>
            <a:r>
              <a:rPr lang="ru-RU" sz="1600" dirty="0" err="1"/>
              <a:t>провідника</a:t>
            </a:r>
            <a:r>
              <a:rPr lang="ru-RU" sz="1600" dirty="0"/>
              <a:t> ОУН(б) </a:t>
            </a:r>
            <a:r>
              <a:rPr lang="ru-RU" sz="1600" dirty="0" err="1"/>
              <a:t>Південно-східних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земель. 1943 </a:t>
            </a:r>
            <a:r>
              <a:rPr lang="ru-RU" sz="1600" dirty="0" err="1"/>
              <a:t>заарештований</a:t>
            </a:r>
            <a:r>
              <a:rPr lang="ru-RU" sz="1600" dirty="0"/>
              <a:t> </a:t>
            </a:r>
            <a:r>
              <a:rPr lang="ru-RU" sz="1600" dirty="0" err="1"/>
              <a:t>ґестапо</a:t>
            </a:r>
            <a:r>
              <a:rPr lang="ru-RU" sz="1600" dirty="0"/>
              <a:t> та </a:t>
            </a:r>
            <a:r>
              <a:rPr lang="ru-RU" sz="1600" dirty="0" err="1"/>
              <a:t>засуджений</a:t>
            </a:r>
            <a:r>
              <a:rPr lang="ru-RU" sz="1600" dirty="0"/>
              <a:t> до </a:t>
            </a:r>
            <a:r>
              <a:rPr lang="ru-RU" sz="1600" dirty="0" err="1"/>
              <a:t>страти</a:t>
            </a:r>
            <a:r>
              <a:rPr lang="ru-RU" sz="1600" dirty="0"/>
              <a:t>,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втік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вʼязниці</a:t>
            </a:r>
            <a:r>
              <a:rPr lang="ru-RU" sz="1600" dirty="0"/>
              <a:t>. </a:t>
            </a:r>
            <a:r>
              <a:rPr lang="ru-RU" sz="1600" dirty="0" err="1"/>
              <a:t>Від</a:t>
            </a:r>
            <a:r>
              <a:rPr lang="ru-RU" sz="1600" dirty="0"/>
              <a:t> 1944— референт </a:t>
            </a:r>
            <a:r>
              <a:rPr lang="ru-RU" sz="1600" dirty="0" err="1"/>
              <a:t>пропаганди</a:t>
            </a:r>
            <a:r>
              <a:rPr lang="ru-RU" sz="1600" dirty="0"/>
              <a:t> Проводу ОУН </a:t>
            </a:r>
            <a:r>
              <a:rPr lang="ru-RU" sz="1600" dirty="0" err="1"/>
              <a:t>самостійників-державників</a:t>
            </a:r>
            <a:r>
              <a:rPr lang="ru-RU" sz="1600" dirty="0"/>
              <a:t> (СД) на </a:t>
            </a:r>
            <a:r>
              <a:rPr lang="ru-RU" sz="1600" dirty="0" err="1"/>
              <a:t>Західно-українських</a:t>
            </a:r>
            <a:r>
              <a:rPr lang="ru-RU" sz="1600" dirty="0"/>
              <a:t> землях, </a:t>
            </a:r>
            <a:r>
              <a:rPr lang="ru-RU" sz="1600" dirty="0" err="1"/>
              <a:t>від</a:t>
            </a:r>
            <a:r>
              <a:rPr lang="ru-RU" sz="1600" dirty="0"/>
              <a:t> 1945— референт </a:t>
            </a:r>
            <a:r>
              <a:rPr lang="ru-RU" sz="1600" dirty="0" err="1"/>
              <a:t>пропаганди</a:t>
            </a:r>
            <a:r>
              <a:rPr lang="ru-RU" sz="1600" dirty="0"/>
              <a:t> Проводу ОУН СД. </a:t>
            </a:r>
            <a:r>
              <a:rPr lang="ru-RU" sz="1600" dirty="0" err="1"/>
              <a:t>Організатор</a:t>
            </a:r>
            <a:r>
              <a:rPr lang="ru-RU" sz="1600" dirty="0"/>
              <a:t> </a:t>
            </a:r>
            <a:r>
              <a:rPr lang="ru-RU" sz="1600" dirty="0" err="1"/>
              <a:t>підпільного</a:t>
            </a:r>
            <a:r>
              <a:rPr lang="ru-RU" sz="1600" dirty="0"/>
              <a:t> </a:t>
            </a:r>
            <a:r>
              <a:rPr lang="ru-RU" sz="1600" dirty="0" err="1"/>
              <a:t>видавничого</a:t>
            </a:r>
            <a:r>
              <a:rPr lang="ru-RU" sz="1600" dirty="0"/>
              <a:t> </a:t>
            </a:r>
            <a:r>
              <a:rPr lang="ru-RU" sz="1600" dirty="0" err="1"/>
              <a:t>осередку</a:t>
            </a:r>
            <a:r>
              <a:rPr lang="ru-RU" sz="1600" dirty="0"/>
              <a:t> «</a:t>
            </a:r>
            <a:r>
              <a:rPr lang="ru-RU" sz="1600" dirty="0" err="1"/>
              <a:t>Зелений</a:t>
            </a:r>
            <a:r>
              <a:rPr lang="ru-RU" sz="1600" dirty="0"/>
              <a:t> гай» на </a:t>
            </a:r>
            <a:r>
              <a:rPr lang="ru-RU" sz="1600" dirty="0" err="1"/>
              <a:t>Львівщині</a:t>
            </a:r>
            <a:r>
              <a:rPr lang="ru-RU" sz="1600" dirty="0"/>
              <a:t>. Член </a:t>
            </a:r>
            <a:r>
              <a:rPr lang="ru-RU" sz="1600" dirty="0" err="1"/>
              <a:t>редколегій</a:t>
            </a:r>
            <a:r>
              <a:rPr lang="ru-RU" sz="1600" dirty="0"/>
              <a:t> </a:t>
            </a:r>
            <a:r>
              <a:rPr lang="ru-RU" sz="1600" dirty="0" err="1"/>
              <a:t>центральних</a:t>
            </a:r>
            <a:r>
              <a:rPr lang="ru-RU" sz="1600" dirty="0"/>
              <a:t> </a:t>
            </a:r>
            <a:r>
              <a:rPr lang="ru-RU" sz="1600" dirty="0" err="1"/>
              <a:t>видань</a:t>
            </a:r>
            <a:r>
              <a:rPr lang="ru-RU" sz="1600" dirty="0"/>
              <a:t> ОУН і УПА, </a:t>
            </a:r>
            <a:r>
              <a:rPr lang="ru-RU" sz="1600" dirty="0" err="1"/>
              <a:t>зокрема</a:t>
            </a:r>
            <a:r>
              <a:rPr lang="ru-RU" sz="1600" dirty="0"/>
              <a:t> «</a:t>
            </a:r>
            <a:r>
              <a:rPr lang="ru-RU" sz="1600" dirty="0" err="1"/>
              <a:t>Вісті</a:t>
            </a:r>
            <a:r>
              <a:rPr lang="ru-RU" sz="1600" dirty="0"/>
              <a:t>», «</a:t>
            </a:r>
            <a:r>
              <a:rPr lang="ru-RU" sz="1600" dirty="0" err="1"/>
              <a:t>Повстанець</a:t>
            </a:r>
            <a:r>
              <a:rPr lang="ru-RU" sz="1600" dirty="0"/>
              <a:t>», «</a:t>
            </a:r>
            <a:r>
              <a:rPr lang="ru-RU" sz="1600" dirty="0" err="1"/>
              <a:t>Вісті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Інформаційної</a:t>
            </a:r>
            <a:r>
              <a:rPr lang="ru-RU" sz="1600" dirty="0"/>
              <a:t> </a:t>
            </a:r>
            <a:r>
              <a:rPr lang="ru-RU" sz="1600" dirty="0" err="1"/>
              <a:t>Служби</a:t>
            </a:r>
            <a:r>
              <a:rPr lang="ru-RU" sz="1600" dirty="0"/>
              <a:t>», </a:t>
            </a:r>
            <a:r>
              <a:rPr lang="ru-RU" sz="1600" dirty="0" err="1"/>
              <a:t>головний</a:t>
            </a:r>
            <a:r>
              <a:rPr lang="ru-RU" sz="1600" dirty="0"/>
              <a:t> редактор журналу «</a:t>
            </a:r>
            <a:r>
              <a:rPr lang="ru-RU" sz="1600" dirty="0" err="1"/>
              <a:t>Ідея</a:t>
            </a:r>
            <a:r>
              <a:rPr lang="ru-RU" sz="1600" dirty="0"/>
              <a:t> і Чин». 4 червня 1945 </a:t>
            </a:r>
            <a:r>
              <a:rPr lang="ru-RU" sz="1600" dirty="0" err="1"/>
              <a:t>заарештований</a:t>
            </a:r>
            <a:r>
              <a:rPr lang="ru-RU" sz="1600" dirty="0"/>
              <a:t> і </a:t>
            </a:r>
            <a:r>
              <a:rPr lang="ru-RU" sz="1600" dirty="0" err="1"/>
              <a:t>засуджений</a:t>
            </a:r>
            <a:r>
              <a:rPr lang="ru-RU" sz="1600" dirty="0"/>
              <a:t> до </a:t>
            </a:r>
            <a:r>
              <a:rPr lang="ru-RU" sz="1600" dirty="0" err="1"/>
              <a:t>розстрілу</a:t>
            </a:r>
            <a:r>
              <a:rPr lang="ru-RU" sz="1600" dirty="0"/>
              <a:t>, </a:t>
            </a:r>
            <a:r>
              <a:rPr lang="ru-RU" sz="1600" dirty="0" err="1"/>
              <a:t>заміненого</a:t>
            </a:r>
            <a:r>
              <a:rPr lang="ru-RU" sz="1600" dirty="0"/>
              <a:t> на 25 р. </a:t>
            </a:r>
            <a:r>
              <a:rPr lang="ru-RU" sz="1600" dirty="0" err="1"/>
              <a:t>увʼязнення</a:t>
            </a:r>
            <a:r>
              <a:rPr lang="ru-RU" sz="1600" dirty="0"/>
              <a:t>. </a:t>
            </a:r>
            <a:r>
              <a:rPr lang="ru-RU" sz="1600" dirty="0" err="1"/>
              <a:t>Покарання</a:t>
            </a:r>
            <a:r>
              <a:rPr lang="ru-RU" sz="1600" dirty="0"/>
              <a:t> </a:t>
            </a:r>
            <a:r>
              <a:rPr lang="ru-RU" sz="1600" dirty="0" err="1"/>
              <a:t>відбував</a:t>
            </a:r>
            <a:r>
              <a:rPr lang="ru-RU" sz="1600" dirty="0"/>
              <a:t> у </a:t>
            </a:r>
            <a:r>
              <a:rPr lang="ru-RU" sz="1600" dirty="0" err="1"/>
              <a:t>Воркутинських</a:t>
            </a:r>
            <a:r>
              <a:rPr lang="ru-RU" sz="1600" dirty="0"/>
              <a:t> таборах.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звільнення</a:t>
            </a:r>
            <a:r>
              <a:rPr lang="ru-RU" sz="1600" dirty="0"/>
              <a:t> жив у </a:t>
            </a:r>
            <a:r>
              <a:rPr lang="ru-RU" sz="1600" dirty="0" err="1"/>
              <a:t>Запоріжжі</a:t>
            </a:r>
            <a:r>
              <a:rPr lang="ru-RU" sz="1600" dirty="0"/>
              <a:t>, </a:t>
            </a:r>
            <a:r>
              <a:rPr lang="ru-RU" sz="1600" dirty="0" err="1"/>
              <a:t>згодом</a:t>
            </a:r>
            <a:r>
              <a:rPr lang="ru-RU" sz="1600" dirty="0"/>
              <a:t>— у </a:t>
            </a:r>
            <a:r>
              <a:rPr lang="ru-RU" sz="1600" dirty="0" err="1"/>
              <a:t>Львові</a:t>
            </a:r>
            <a:r>
              <a:rPr lang="ru-RU" sz="1600" dirty="0"/>
              <a:t> (</a:t>
            </a:r>
            <a:r>
              <a:rPr lang="ru-RU" sz="1600" dirty="0" err="1"/>
              <a:t>працював</a:t>
            </a:r>
            <a:r>
              <a:rPr lang="ru-RU" sz="1600" dirty="0"/>
              <a:t> на </a:t>
            </a:r>
            <a:r>
              <a:rPr lang="ru-RU" sz="1600" dirty="0" err="1"/>
              <a:t>виробництві</a:t>
            </a:r>
            <a:r>
              <a:rPr lang="ru-RU" sz="1600" dirty="0"/>
              <a:t>). На початку 90-х </a:t>
            </a:r>
            <a:r>
              <a:rPr lang="ru-RU" sz="1600" dirty="0" err="1"/>
              <a:t>рр</a:t>
            </a:r>
            <a:r>
              <a:rPr lang="ru-RU" sz="1600" dirty="0"/>
              <a:t>. </a:t>
            </a:r>
            <a:r>
              <a:rPr lang="ru-RU" sz="1600" dirty="0" err="1"/>
              <a:t>включився</a:t>
            </a:r>
            <a:r>
              <a:rPr lang="ru-RU" sz="1600" dirty="0"/>
              <a:t> у </a:t>
            </a:r>
            <a:r>
              <a:rPr lang="ru-RU" sz="1600" dirty="0" err="1"/>
              <a:t>громадсько-політичне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став </a:t>
            </a:r>
            <a:r>
              <a:rPr lang="ru-RU" sz="1600" dirty="0" err="1"/>
              <a:t>ініціатором</a:t>
            </a:r>
            <a:r>
              <a:rPr lang="ru-RU" sz="1600" dirty="0"/>
              <a:t> </a:t>
            </a:r>
            <a:r>
              <a:rPr lang="ru-RU" sz="1600" dirty="0" err="1"/>
              <a:t>видання</a:t>
            </a:r>
            <a:r>
              <a:rPr lang="ru-RU" sz="1600" dirty="0"/>
              <a:t> </a:t>
            </a:r>
            <a:r>
              <a:rPr lang="ru-RU" sz="1600" dirty="0" err="1"/>
              <a:t>часопису</a:t>
            </a:r>
            <a:r>
              <a:rPr lang="ru-RU" sz="1600" dirty="0"/>
              <a:t> «</a:t>
            </a:r>
            <a:r>
              <a:rPr lang="ru-RU" sz="1600" dirty="0" err="1"/>
              <a:t>Українська</a:t>
            </a:r>
            <a:r>
              <a:rPr lang="ru-RU" sz="1600" dirty="0"/>
              <a:t> </a:t>
            </a:r>
            <a:r>
              <a:rPr lang="ru-RU" sz="1600" dirty="0" err="1"/>
              <a:t>ідея</a:t>
            </a:r>
            <a:r>
              <a:rPr lang="ru-RU" sz="1600" dirty="0"/>
              <a:t> і чин» (1998). </a:t>
            </a:r>
          </a:p>
          <a:p>
            <a:r>
              <a:rPr lang="ru-RU" sz="1600" i="1" dirty="0"/>
              <a:t>Автор </a:t>
            </a:r>
            <a:r>
              <a:rPr lang="ru-RU" sz="1600" i="1" dirty="0" err="1"/>
              <a:t>монографій</a:t>
            </a:r>
            <a:r>
              <a:rPr lang="ru-RU" sz="1600" i="1" dirty="0"/>
              <a:t> «Степан Бандера— символ </a:t>
            </a:r>
            <a:r>
              <a:rPr lang="ru-RU" sz="1600" i="1" dirty="0" err="1"/>
              <a:t>нації</a:t>
            </a:r>
            <a:r>
              <a:rPr lang="ru-RU" sz="1600" i="1" dirty="0"/>
              <a:t>: </a:t>
            </a:r>
            <a:r>
              <a:rPr lang="ru-RU" sz="1600" i="1" dirty="0" err="1"/>
              <a:t>Ескізний</a:t>
            </a:r>
            <a:r>
              <a:rPr lang="ru-RU" sz="1600" i="1" dirty="0"/>
              <a:t> </a:t>
            </a:r>
            <a:r>
              <a:rPr lang="ru-RU" sz="1600" i="1" dirty="0" err="1"/>
              <a:t>нарис</a:t>
            </a:r>
            <a:r>
              <a:rPr lang="ru-RU" sz="1600" i="1" dirty="0"/>
              <a:t> про </a:t>
            </a:r>
            <a:r>
              <a:rPr lang="ru-RU" sz="1600" i="1" dirty="0" err="1"/>
              <a:t>життя</a:t>
            </a:r>
            <a:r>
              <a:rPr lang="ru-RU" sz="1600" i="1" dirty="0"/>
              <a:t> та </a:t>
            </a:r>
            <a:r>
              <a:rPr lang="ru-RU" sz="1600" i="1" dirty="0" err="1"/>
              <a:t>діяльність</a:t>
            </a:r>
            <a:r>
              <a:rPr lang="ru-RU" sz="1600" i="1" dirty="0"/>
              <a:t> </a:t>
            </a:r>
            <a:r>
              <a:rPr lang="ru-RU" sz="1600" i="1" dirty="0" err="1"/>
              <a:t>провідника</a:t>
            </a:r>
            <a:r>
              <a:rPr lang="ru-RU" sz="1600" i="1" dirty="0"/>
              <a:t> ОУН» (у 2-х т., 1996–97), «Генерал Тарас Чупринка» (1997), «Роман Шухевич— </a:t>
            </a:r>
            <a:r>
              <a:rPr lang="ru-RU" sz="1600" i="1" dirty="0" err="1"/>
              <a:t>політик</a:t>
            </a:r>
            <a:r>
              <a:rPr lang="ru-RU" sz="1600" i="1" dirty="0"/>
              <a:t>, </a:t>
            </a:r>
            <a:r>
              <a:rPr lang="ru-RU" sz="1600" i="1" dirty="0" err="1"/>
              <a:t>воїн</a:t>
            </a:r>
            <a:r>
              <a:rPr lang="ru-RU" sz="1600" i="1" dirty="0"/>
              <a:t>, </a:t>
            </a:r>
            <a:r>
              <a:rPr lang="ru-RU" sz="1600" i="1" dirty="0" err="1"/>
              <a:t>громадянин</a:t>
            </a:r>
            <a:r>
              <a:rPr lang="ru-RU" sz="1600" i="1" dirty="0"/>
              <a:t>» (1998), </a:t>
            </a:r>
            <a:r>
              <a:rPr lang="ru-RU" sz="1600" i="1" dirty="0" err="1"/>
              <a:t>зб</a:t>
            </a:r>
            <a:r>
              <a:rPr lang="ru-RU" sz="1600" i="1" dirty="0"/>
              <a:t>. </a:t>
            </a:r>
            <a:r>
              <a:rPr lang="ru-RU" sz="1600" i="1" dirty="0" err="1"/>
              <a:t>поезій</a:t>
            </a:r>
            <a:r>
              <a:rPr lang="ru-RU" sz="1600" i="1" dirty="0"/>
              <a:t> «</a:t>
            </a:r>
            <a:r>
              <a:rPr lang="ru-RU" sz="1600" i="1" dirty="0" err="1"/>
              <a:t>Біль</a:t>
            </a:r>
            <a:r>
              <a:rPr lang="ru-RU" sz="1600" i="1" dirty="0"/>
              <a:t> і </a:t>
            </a:r>
            <a:r>
              <a:rPr lang="ru-RU" sz="1600" i="1" dirty="0" err="1"/>
              <a:t>гнів</a:t>
            </a:r>
            <a:r>
              <a:rPr lang="ru-RU" sz="1600" i="1" dirty="0"/>
              <a:t>» (1999), </a:t>
            </a:r>
            <a:r>
              <a:rPr lang="ru-RU" sz="1600" i="1" dirty="0" err="1"/>
              <a:t>двотомника</a:t>
            </a:r>
            <a:r>
              <a:rPr lang="ru-RU" sz="1600" i="1" dirty="0"/>
              <a:t> </a:t>
            </a:r>
            <a:r>
              <a:rPr lang="ru-RU" sz="1600" i="1" dirty="0" err="1"/>
              <a:t>публіцист</a:t>
            </a:r>
            <a:r>
              <a:rPr lang="ru-RU" sz="1600" i="1" dirty="0"/>
              <a:t>. </a:t>
            </a:r>
            <a:r>
              <a:rPr lang="ru-RU" sz="1600" i="1" dirty="0" err="1"/>
              <a:t>творів</a:t>
            </a:r>
            <a:r>
              <a:rPr lang="ru-RU" sz="1600" i="1" dirty="0"/>
              <a:t> «</a:t>
            </a:r>
            <a:r>
              <a:rPr lang="ru-RU" sz="1600" i="1" dirty="0" err="1"/>
              <a:t>Українська</a:t>
            </a:r>
            <a:r>
              <a:rPr lang="ru-RU" sz="1600" i="1" dirty="0"/>
              <a:t> справа </a:t>
            </a:r>
            <a:r>
              <a:rPr lang="ru-RU" sz="1600" i="1" dirty="0" err="1"/>
              <a:t>вчора</a:t>
            </a:r>
            <a:r>
              <a:rPr lang="ru-RU" sz="1600" i="1" dirty="0"/>
              <a:t> і </a:t>
            </a:r>
            <a:r>
              <a:rPr lang="ru-RU" sz="1600" i="1" dirty="0" err="1"/>
              <a:t>сьогодні</a:t>
            </a:r>
            <a:r>
              <a:rPr lang="ru-RU" sz="1600" i="1" dirty="0"/>
              <a:t>» (2002–03; </a:t>
            </a:r>
            <a:r>
              <a:rPr lang="ru-RU" sz="1600" i="1" dirty="0" err="1"/>
              <a:t>усі</a:t>
            </a:r>
            <a:r>
              <a:rPr lang="ru-RU" sz="1600" i="1" dirty="0"/>
              <a:t>— </a:t>
            </a:r>
            <a:r>
              <a:rPr lang="ru-RU" sz="1600" i="1" dirty="0" err="1"/>
              <a:t>Львів</a:t>
            </a:r>
            <a:r>
              <a:rPr lang="ru-RU" sz="1600" i="1" dirty="0"/>
              <a:t>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5B6E41-6741-42EA-88AF-CC99CDBFF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02" y="1040811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280F8-9478-4036-8B86-BF19BFBC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44" y="-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C8DF7-B4EA-473C-94F5-7F521222859C}"/>
              </a:ext>
            </a:extLst>
          </p:cNvPr>
          <p:cNvSpPr/>
          <p:nvPr/>
        </p:nvSpPr>
        <p:spPr>
          <a:xfrm>
            <a:off x="5585388" y="106162"/>
            <a:ext cx="2712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Сеник Ірина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68DDEF-4969-45DA-A9ED-9608AE3564D0}"/>
              </a:ext>
            </a:extLst>
          </p:cNvPr>
          <p:cNvSpPr/>
          <p:nvPr/>
        </p:nvSpPr>
        <p:spPr>
          <a:xfrm>
            <a:off x="234300" y="3236457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8 черв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- 100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Ірини Сеник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(1926-2009)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1791D-D8A3-467F-A0FE-E68EA3A2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39" y="4611814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95C2D-F93C-4F35-91E5-DA8820CE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" y="-1"/>
            <a:ext cx="438912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0D9A76-717C-47F3-8F0D-C2A2840C30FD}"/>
              </a:ext>
            </a:extLst>
          </p:cNvPr>
          <p:cNvSpPr/>
          <p:nvPr/>
        </p:nvSpPr>
        <p:spPr>
          <a:xfrm>
            <a:off x="3157453" y="752493"/>
            <a:ext cx="857781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СЕНИК ІРИНА НАРОДИЛАСЯ </a:t>
            </a:r>
            <a:r>
              <a:rPr lang="ru-RU" sz="1400" dirty="0" err="1"/>
              <a:t>народилася</a:t>
            </a:r>
            <a:r>
              <a:rPr lang="ru-RU" sz="1400" dirty="0"/>
              <a:t> 8 червня 1926 року </a:t>
            </a:r>
            <a:r>
              <a:rPr lang="ru-RU" sz="1400" dirty="0">
                <a:solidFill>
                  <a:srgbClr val="333333"/>
                </a:solidFill>
              </a:rPr>
              <a:t>в </a:t>
            </a:r>
            <a:r>
              <a:rPr lang="ru-RU" sz="1400" dirty="0" err="1">
                <a:solidFill>
                  <a:srgbClr val="333333"/>
                </a:solidFill>
              </a:rPr>
              <a:t>родині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січового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стрільця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Михайла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Сеника</a:t>
            </a:r>
            <a:r>
              <a:rPr lang="ru-RU" sz="1400" dirty="0">
                <a:solidFill>
                  <a:srgbClr val="333333"/>
                </a:solidFill>
              </a:rPr>
              <a:t> та </a:t>
            </a:r>
            <a:r>
              <a:rPr lang="ru-RU" sz="1400" dirty="0" err="1">
                <a:solidFill>
                  <a:srgbClr val="333333"/>
                </a:solidFill>
              </a:rPr>
              <a:t>Марії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Сеник</a:t>
            </a:r>
            <a:r>
              <a:rPr lang="ru-RU" sz="1400" dirty="0">
                <a:solidFill>
                  <a:srgbClr val="333333"/>
                </a:solidFill>
              </a:rPr>
              <a:t>.</a:t>
            </a:r>
            <a:r>
              <a:rPr lang="ru-RU" sz="1400" dirty="0"/>
              <a:t> Член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націоналістів</a:t>
            </a:r>
            <a:r>
              <a:rPr lang="ru-RU" sz="1400" dirty="0"/>
              <a:t>, член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гельсінської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, </a:t>
            </a:r>
            <a:r>
              <a:rPr lang="ru-RU" sz="1400" dirty="0" err="1"/>
              <a:t>політв’язень</a:t>
            </a:r>
            <a:r>
              <a:rPr lang="ru-RU" sz="1400" dirty="0"/>
              <a:t> </a:t>
            </a:r>
            <a:r>
              <a:rPr lang="ru-RU" sz="1400" dirty="0" err="1"/>
              <a:t>радянських</a:t>
            </a:r>
            <a:r>
              <a:rPr lang="ru-RU" sz="1400" dirty="0"/>
              <a:t> </a:t>
            </a:r>
            <a:r>
              <a:rPr lang="ru-RU" sz="1400" dirty="0" err="1"/>
              <a:t>концтаборів</a:t>
            </a:r>
            <a:r>
              <a:rPr lang="ru-RU" sz="1400" dirty="0"/>
              <a:t>, </a:t>
            </a:r>
            <a:r>
              <a:rPr lang="ru-RU" sz="1400" dirty="0" err="1"/>
              <a:t>поетеса</a:t>
            </a:r>
            <a:r>
              <a:rPr lang="ru-RU" sz="1400" dirty="0"/>
              <a:t>, медсестра, </a:t>
            </a:r>
            <a:r>
              <a:rPr lang="ru-RU" sz="1400" dirty="0" err="1"/>
              <a:t>талановита</a:t>
            </a:r>
            <a:r>
              <a:rPr lang="ru-RU" sz="1400" dirty="0"/>
              <a:t> </a:t>
            </a:r>
            <a:r>
              <a:rPr lang="ru-RU" sz="1400" dirty="0" err="1"/>
              <a:t>вишивальниця</a:t>
            </a:r>
            <a:r>
              <a:rPr lang="ru-RU" sz="1400" dirty="0"/>
              <a:t>, </a:t>
            </a:r>
            <a:r>
              <a:rPr lang="ru-RU" sz="1400" dirty="0" err="1"/>
              <a:t>громадська</a:t>
            </a:r>
            <a:r>
              <a:rPr lang="ru-RU" sz="1400" dirty="0"/>
              <a:t> </a:t>
            </a:r>
            <a:r>
              <a:rPr lang="ru-RU" sz="1400" dirty="0" err="1"/>
              <a:t>діячка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Освіту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здобувала</a:t>
            </a:r>
            <a:r>
              <a:rPr lang="ru-RU" sz="1400" dirty="0">
                <a:solidFill>
                  <a:srgbClr val="333333"/>
                </a:solidFill>
              </a:rPr>
              <a:t> у </a:t>
            </a:r>
            <a:r>
              <a:rPr lang="ru-RU" sz="1400" dirty="0" err="1">
                <a:solidFill>
                  <a:srgbClr val="333333"/>
                </a:solidFill>
              </a:rPr>
              <a:t>приватних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гімназіях</a:t>
            </a:r>
            <a:r>
              <a:rPr lang="ru-RU" sz="1400" dirty="0">
                <a:solidFill>
                  <a:srgbClr val="333333"/>
                </a:solidFill>
              </a:rPr>
              <a:t>, а </a:t>
            </a:r>
            <a:r>
              <a:rPr lang="ru-RU" sz="1400" dirty="0" err="1">
                <a:solidFill>
                  <a:srgbClr val="333333"/>
                </a:solidFill>
              </a:rPr>
              <a:t>вищу</a:t>
            </a:r>
            <a:r>
              <a:rPr lang="ru-RU" sz="1400" dirty="0">
                <a:solidFill>
                  <a:srgbClr val="333333"/>
                </a:solidFill>
              </a:rPr>
              <a:t> – на </a:t>
            </a:r>
            <a:r>
              <a:rPr lang="ru-RU" sz="1400" dirty="0" err="1">
                <a:solidFill>
                  <a:srgbClr val="333333"/>
                </a:solidFill>
              </a:rPr>
              <a:t>факультеті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іноземних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мов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Львівського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університету</a:t>
            </a:r>
            <a:r>
              <a:rPr lang="ru-RU" sz="1400" dirty="0">
                <a:solidFill>
                  <a:srgbClr val="333333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</a:rPr>
              <a:t>1939-го </a:t>
            </a:r>
            <a:r>
              <a:rPr lang="ru-RU" sz="1400" dirty="0" err="1">
                <a:solidFill>
                  <a:srgbClr val="333333"/>
                </a:solidFill>
              </a:rPr>
              <a:t>Ірина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Сеник</a:t>
            </a:r>
            <a:r>
              <a:rPr lang="ru-RU" sz="1400" dirty="0">
                <a:solidFill>
                  <a:srgbClr val="333333"/>
                </a:solidFill>
              </a:rPr>
              <a:t> вступила в </a:t>
            </a:r>
            <a:r>
              <a:rPr lang="ru-RU" sz="1400" dirty="0" err="1">
                <a:solidFill>
                  <a:srgbClr val="333333"/>
                </a:solidFill>
              </a:rPr>
              <a:t>юнацтво</a:t>
            </a:r>
            <a:r>
              <a:rPr lang="ru-RU" sz="1400" dirty="0">
                <a:solidFill>
                  <a:srgbClr val="333333"/>
                </a:solidFill>
              </a:rPr>
              <a:t> ОУН, а 1941-го стала членом </a:t>
            </a:r>
            <a:r>
              <a:rPr lang="ru-RU" sz="1400" dirty="0" err="1">
                <a:solidFill>
                  <a:srgbClr val="333333"/>
                </a:solidFill>
              </a:rPr>
              <a:t>організації</a:t>
            </a:r>
            <a:r>
              <a:rPr lang="ru-RU" sz="1400" dirty="0">
                <a:solidFill>
                  <a:srgbClr val="333333"/>
                </a:solidFill>
              </a:rPr>
              <a:t>, </a:t>
            </a:r>
            <a:r>
              <a:rPr lang="ru-RU" sz="1400" dirty="0" err="1">
                <a:solidFill>
                  <a:srgbClr val="333333"/>
                </a:solidFill>
              </a:rPr>
              <a:t>була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зв'язковою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Крайового</a:t>
            </a:r>
            <a:r>
              <a:rPr lang="ru-RU" sz="1400" dirty="0">
                <a:solidFill>
                  <a:srgbClr val="333333"/>
                </a:solidFill>
              </a:rPr>
              <a:t> проводу </a:t>
            </a:r>
            <a:r>
              <a:rPr lang="ru-RU" sz="1400" dirty="0" err="1">
                <a:solidFill>
                  <a:srgbClr val="333333"/>
                </a:solidFill>
              </a:rPr>
              <a:t>під</a:t>
            </a:r>
            <a:r>
              <a:rPr lang="ru-RU" sz="1400" dirty="0">
                <a:solidFill>
                  <a:srgbClr val="333333"/>
                </a:solidFill>
              </a:rPr>
              <a:t> псевдо «Леся». 1945-го </a:t>
            </a:r>
            <a:r>
              <a:rPr lang="ru-RU" sz="1400" dirty="0" err="1">
                <a:solidFill>
                  <a:srgbClr val="333333"/>
                </a:solidFill>
              </a:rPr>
              <a:t>НКВДисти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запроторили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її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тюрму</a:t>
            </a:r>
            <a:r>
              <a:rPr lang="ru-RU" sz="1400" dirty="0">
                <a:solidFill>
                  <a:srgbClr val="333333"/>
                </a:solidFill>
              </a:rPr>
              <a:t> на </a:t>
            </a:r>
            <a:r>
              <a:rPr lang="ru-RU" sz="1400" dirty="0" err="1">
                <a:solidFill>
                  <a:srgbClr val="333333"/>
                </a:solidFill>
              </a:rPr>
              <a:t>Лонцького</a:t>
            </a:r>
            <a:r>
              <a:rPr lang="ru-RU" sz="1400" dirty="0">
                <a:solidFill>
                  <a:srgbClr val="333333"/>
                </a:solidFill>
              </a:rPr>
              <a:t>, а за </a:t>
            </a:r>
            <a:r>
              <a:rPr lang="ru-RU" sz="1400" dirty="0" err="1">
                <a:solidFill>
                  <a:srgbClr val="333333"/>
                </a:solidFill>
              </a:rPr>
              <a:t>рік</a:t>
            </a:r>
            <a:r>
              <a:rPr lang="ru-RU" sz="1400" dirty="0">
                <a:solidFill>
                  <a:srgbClr val="333333"/>
                </a:solidFill>
              </a:rPr>
              <a:t> засудили на 10 </a:t>
            </a:r>
            <a:r>
              <a:rPr lang="ru-RU" sz="1400" dirty="0" err="1">
                <a:solidFill>
                  <a:srgbClr val="333333"/>
                </a:solidFill>
              </a:rPr>
              <a:t>років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позбавлення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волі</a:t>
            </a:r>
            <a:r>
              <a:rPr lang="ru-RU" sz="1400" dirty="0">
                <a:solidFill>
                  <a:srgbClr val="333333"/>
                </a:solidFill>
              </a:rPr>
              <a:t>. </a:t>
            </a:r>
            <a:r>
              <a:rPr lang="ru-RU" sz="1400" dirty="0" err="1">
                <a:solidFill>
                  <a:srgbClr val="333333"/>
                </a:solidFill>
              </a:rPr>
              <a:t>Ув’язнення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відбувала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Іркутській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тюрмі</a:t>
            </a:r>
            <a:r>
              <a:rPr lang="ru-RU" sz="1400" dirty="0">
                <a:solidFill>
                  <a:srgbClr val="333333"/>
                </a:solidFill>
              </a:rPr>
              <a:t>, </a:t>
            </a:r>
            <a:r>
              <a:rPr lang="ru-RU" sz="1400" dirty="0" err="1">
                <a:solidFill>
                  <a:srgbClr val="333333"/>
                </a:solidFill>
              </a:rPr>
              <a:t>заслання</a:t>
            </a:r>
            <a:r>
              <a:rPr lang="ru-RU" sz="1400" dirty="0">
                <a:solidFill>
                  <a:srgbClr val="333333"/>
                </a:solidFill>
              </a:rPr>
              <a:t> (13 </a:t>
            </a:r>
            <a:r>
              <a:rPr lang="ru-RU" sz="1400" dirty="0" err="1">
                <a:solidFill>
                  <a:srgbClr val="333333"/>
                </a:solidFill>
              </a:rPr>
              <a:t>років</a:t>
            </a:r>
            <a:r>
              <a:rPr lang="ru-RU" sz="1400" dirty="0">
                <a:solidFill>
                  <a:srgbClr val="333333"/>
                </a:solidFill>
              </a:rPr>
              <a:t>) – у </a:t>
            </a:r>
            <a:r>
              <a:rPr lang="ru-RU" sz="1400" dirty="0" err="1">
                <a:solidFill>
                  <a:srgbClr val="333333"/>
                </a:solidFill>
              </a:rPr>
              <a:t>Кемеровській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області</a:t>
            </a:r>
            <a:r>
              <a:rPr lang="ru-RU" sz="1400" dirty="0">
                <a:solidFill>
                  <a:srgbClr val="333333"/>
                </a:solidFill>
              </a:rPr>
              <a:t> СРСР. Заочно </a:t>
            </a:r>
            <a:r>
              <a:rPr lang="ru-RU" sz="1400" dirty="0" err="1">
                <a:solidFill>
                  <a:srgbClr val="333333"/>
                </a:solidFill>
              </a:rPr>
              <a:t>закінчила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Новокузнецьке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медичне</a:t>
            </a:r>
            <a:r>
              <a:rPr lang="ru-RU" sz="1400" dirty="0">
                <a:solidFill>
                  <a:srgbClr val="333333"/>
                </a:solidFill>
              </a:rPr>
              <a:t> училище, </a:t>
            </a:r>
            <a:r>
              <a:rPr lang="ru-RU" sz="1400" dirty="0" err="1">
                <a:solidFill>
                  <a:srgbClr val="333333"/>
                </a:solidFill>
              </a:rPr>
              <a:t>працювала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лікарнях</a:t>
            </a:r>
            <a:r>
              <a:rPr lang="ru-RU" sz="1400" dirty="0">
                <a:solidFill>
                  <a:srgbClr val="333333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333333"/>
                </a:solidFill>
              </a:rPr>
              <a:t>Повернулася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Україну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Ірина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Сеник</a:t>
            </a:r>
            <a:r>
              <a:rPr lang="ru-RU" sz="1400" dirty="0">
                <a:solidFill>
                  <a:srgbClr val="333333"/>
                </a:solidFill>
              </a:rPr>
              <a:t> 1968-го, але без права </a:t>
            </a:r>
            <a:r>
              <a:rPr lang="ru-RU" sz="1400" dirty="0" err="1">
                <a:solidFill>
                  <a:srgbClr val="333333"/>
                </a:solidFill>
              </a:rPr>
              <a:t>проживання</a:t>
            </a:r>
            <a:r>
              <a:rPr lang="ru-RU" sz="1400" dirty="0">
                <a:solidFill>
                  <a:srgbClr val="333333"/>
                </a:solidFill>
              </a:rPr>
              <a:t> у </a:t>
            </a:r>
            <a:r>
              <a:rPr lang="ru-RU" sz="1400" dirty="0" err="1">
                <a:solidFill>
                  <a:srgbClr val="333333"/>
                </a:solidFill>
              </a:rPr>
              <a:t>Львові</a:t>
            </a:r>
            <a:r>
              <a:rPr lang="ru-RU" sz="1400" dirty="0">
                <a:solidFill>
                  <a:srgbClr val="333333"/>
                </a:solidFill>
              </a:rPr>
              <a:t> й </a:t>
            </a:r>
            <a:r>
              <a:rPr lang="ru-RU" sz="1400" dirty="0" err="1">
                <a:solidFill>
                  <a:srgbClr val="333333"/>
                </a:solidFill>
              </a:rPr>
              <a:t>області</a:t>
            </a:r>
            <a:r>
              <a:rPr lang="ru-RU" sz="1400" dirty="0">
                <a:solidFill>
                  <a:srgbClr val="333333"/>
                </a:solidFill>
              </a:rPr>
              <a:t>. </a:t>
            </a:r>
            <a:r>
              <a:rPr lang="ru-RU" sz="1400" dirty="0" err="1">
                <a:solidFill>
                  <a:srgbClr val="333333"/>
                </a:solidFill>
              </a:rPr>
              <a:t>Влаштувалася</a:t>
            </a:r>
            <a:r>
              <a:rPr lang="ru-RU" sz="1400" dirty="0">
                <a:solidFill>
                  <a:srgbClr val="333333"/>
                </a:solidFill>
              </a:rPr>
              <a:t> медсестрою в </a:t>
            </a:r>
            <a:r>
              <a:rPr lang="ru-RU" sz="1400" dirty="0" err="1">
                <a:solidFill>
                  <a:srgbClr val="333333"/>
                </a:solidFill>
              </a:rPr>
              <a:t>Івано-Франківську</a:t>
            </a:r>
            <a:r>
              <a:rPr lang="ru-RU" sz="1400" dirty="0">
                <a:solidFill>
                  <a:srgbClr val="333333"/>
                </a:solidFill>
              </a:rPr>
              <a:t>. Там </a:t>
            </a:r>
            <a:r>
              <a:rPr lang="ru-RU" sz="1400" dirty="0" err="1">
                <a:solidFill>
                  <a:srgbClr val="333333"/>
                </a:solidFill>
              </a:rPr>
              <a:t>увійшла</a:t>
            </a:r>
            <a:r>
              <a:rPr lang="ru-RU" sz="1400" dirty="0">
                <a:solidFill>
                  <a:srgbClr val="333333"/>
                </a:solidFill>
              </a:rPr>
              <a:t> до </a:t>
            </a:r>
            <a:r>
              <a:rPr lang="ru-RU" sz="1400" dirty="0" err="1">
                <a:solidFill>
                  <a:srgbClr val="333333"/>
                </a:solidFill>
              </a:rPr>
              <a:t>Івано-Франківської</a:t>
            </a:r>
            <a:r>
              <a:rPr lang="ru-RU" sz="1400" dirty="0">
                <a:solidFill>
                  <a:srgbClr val="333333"/>
                </a:solidFill>
              </a:rPr>
              <a:t> та </a:t>
            </a:r>
            <a:r>
              <a:rPr lang="ru-RU" sz="1400" dirty="0" err="1">
                <a:solidFill>
                  <a:srgbClr val="333333"/>
                </a:solidFill>
              </a:rPr>
              <a:t>Львівської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груп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захисту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політв’язнів</a:t>
            </a:r>
            <a:r>
              <a:rPr lang="ru-RU" sz="1400" dirty="0">
                <a:solidFill>
                  <a:srgbClr val="333333"/>
                </a:solidFill>
              </a:rPr>
              <a:t>, подавала </a:t>
            </a:r>
            <a:r>
              <a:rPr lang="ru-RU" sz="1400" dirty="0" err="1">
                <a:solidFill>
                  <a:srgbClr val="333333"/>
                </a:solidFill>
              </a:rPr>
              <a:t>скарги</a:t>
            </a:r>
            <a:r>
              <a:rPr lang="ru-RU" sz="1400" dirty="0">
                <a:solidFill>
                  <a:srgbClr val="333333"/>
                </a:solidFill>
              </a:rPr>
              <a:t> й </a:t>
            </a:r>
            <a:r>
              <a:rPr lang="ru-RU" sz="1400" dirty="0" err="1">
                <a:solidFill>
                  <a:srgbClr val="333333"/>
                </a:solidFill>
              </a:rPr>
              <a:t>протести</a:t>
            </a:r>
            <a:r>
              <a:rPr lang="ru-RU" sz="1400" dirty="0">
                <a:solidFill>
                  <a:srgbClr val="333333"/>
                </a:solidFill>
              </a:rPr>
              <a:t> на </a:t>
            </a:r>
            <a:r>
              <a:rPr lang="ru-RU" sz="1400" dirty="0" err="1">
                <a:solidFill>
                  <a:srgbClr val="333333"/>
                </a:solidFill>
              </a:rPr>
              <a:t>захист</a:t>
            </a:r>
            <a:r>
              <a:rPr lang="ru-RU" sz="1400" dirty="0">
                <a:solidFill>
                  <a:srgbClr val="333333"/>
                </a:solidFill>
              </a:rPr>
              <a:t> Валентина Мороза, Святослава </a:t>
            </a:r>
            <a:r>
              <a:rPr lang="ru-RU" sz="1400" dirty="0" err="1">
                <a:solidFill>
                  <a:srgbClr val="333333"/>
                </a:solidFill>
              </a:rPr>
              <a:t>Караванського</a:t>
            </a:r>
            <a:r>
              <a:rPr lang="ru-RU" sz="1400" dirty="0">
                <a:solidFill>
                  <a:srgbClr val="333333"/>
                </a:solidFill>
              </a:rPr>
              <a:t> та </a:t>
            </a:r>
            <a:r>
              <a:rPr lang="ru-RU" sz="1400" dirty="0" err="1">
                <a:solidFill>
                  <a:srgbClr val="333333"/>
                </a:solidFill>
              </a:rPr>
              <a:t>ін</a:t>
            </a:r>
            <a:r>
              <a:rPr lang="ru-RU" sz="1400" dirty="0">
                <a:solidFill>
                  <a:srgbClr val="333333"/>
                </a:solidFill>
              </a:rPr>
              <a:t>., </a:t>
            </a:r>
            <a:r>
              <a:rPr lang="ru-RU" sz="1400" dirty="0" err="1">
                <a:solidFill>
                  <a:srgbClr val="333333"/>
                </a:solidFill>
              </a:rPr>
              <a:t>збирала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кошти</a:t>
            </a:r>
            <a:r>
              <a:rPr lang="ru-RU" sz="1400" dirty="0">
                <a:solidFill>
                  <a:srgbClr val="333333"/>
                </a:solidFill>
              </a:rPr>
              <a:t> на </a:t>
            </a:r>
            <a:r>
              <a:rPr lang="ru-RU" sz="1400" dirty="0" err="1">
                <a:solidFill>
                  <a:srgbClr val="333333"/>
                </a:solidFill>
              </a:rPr>
              <a:t>підтримку</a:t>
            </a:r>
            <a:r>
              <a:rPr lang="ru-RU" sz="1400" dirty="0">
                <a:solidFill>
                  <a:srgbClr val="333333"/>
                </a:solidFill>
              </a:rPr>
              <a:t> родин </a:t>
            </a:r>
            <a:r>
              <a:rPr lang="ru-RU" sz="1400" dirty="0" err="1">
                <a:solidFill>
                  <a:srgbClr val="333333"/>
                </a:solidFill>
              </a:rPr>
              <a:t>політв’язнів</a:t>
            </a:r>
            <a:r>
              <a:rPr lang="ru-RU" sz="1400" dirty="0">
                <a:solidFill>
                  <a:srgbClr val="333333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</a:rPr>
              <a:t>1973-го за </a:t>
            </a:r>
            <a:r>
              <a:rPr lang="ru-RU" sz="1400" dirty="0" err="1">
                <a:solidFill>
                  <a:srgbClr val="333333"/>
                </a:solidFill>
              </a:rPr>
              <a:t>політичні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переконання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була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знову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засуджена</a:t>
            </a:r>
            <a:r>
              <a:rPr lang="ru-RU" sz="1400" dirty="0">
                <a:solidFill>
                  <a:srgbClr val="333333"/>
                </a:solidFill>
              </a:rPr>
              <a:t> на 6 </a:t>
            </a:r>
            <a:r>
              <a:rPr lang="ru-RU" sz="1400" dirty="0" err="1">
                <a:solidFill>
                  <a:srgbClr val="333333"/>
                </a:solidFill>
              </a:rPr>
              <a:t>років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позбавлення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волі</a:t>
            </a:r>
            <a:r>
              <a:rPr lang="ru-RU" sz="1400" dirty="0">
                <a:solidFill>
                  <a:srgbClr val="333333"/>
                </a:solidFill>
              </a:rPr>
              <a:t> у </a:t>
            </a:r>
            <a:r>
              <a:rPr lang="ru-RU" sz="1400" dirty="0" err="1">
                <a:solidFill>
                  <a:srgbClr val="333333"/>
                </a:solidFill>
              </a:rPr>
              <a:t>виправно-трудовій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колонії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суворого</a:t>
            </a:r>
            <a:r>
              <a:rPr lang="ru-RU" sz="1400" dirty="0">
                <a:solidFill>
                  <a:srgbClr val="333333"/>
                </a:solidFill>
              </a:rPr>
              <a:t> режиму </a:t>
            </a:r>
            <a:r>
              <a:rPr lang="ru-RU" sz="1400" dirty="0" err="1">
                <a:solidFill>
                  <a:srgbClr val="333333"/>
                </a:solidFill>
              </a:rPr>
              <a:t>із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засланням</a:t>
            </a:r>
            <a:r>
              <a:rPr lang="ru-RU" sz="1400" dirty="0">
                <a:solidFill>
                  <a:srgbClr val="333333"/>
                </a:solidFill>
              </a:rPr>
              <a:t> на 5 </a:t>
            </a:r>
            <a:r>
              <a:rPr lang="ru-RU" sz="1400" dirty="0" err="1">
                <a:solidFill>
                  <a:srgbClr val="333333"/>
                </a:solidFill>
              </a:rPr>
              <a:t>років</a:t>
            </a:r>
            <a:r>
              <a:rPr lang="ru-RU" sz="1400" dirty="0">
                <a:solidFill>
                  <a:srgbClr val="333333"/>
                </a:solidFill>
              </a:rPr>
              <a:t>. </a:t>
            </a:r>
            <a:r>
              <a:rPr lang="ru-RU" sz="1400" dirty="0" err="1">
                <a:solidFill>
                  <a:srgbClr val="333333"/>
                </a:solidFill>
              </a:rPr>
              <a:t>Ув'язнення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відбувала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Мордовії</a:t>
            </a:r>
            <a:r>
              <a:rPr lang="ru-RU" sz="1400" dirty="0">
                <a:solidFill>
                  <a:srgbClr val="333333"/>
                </a:solidFill>
              </a:rPr>
              <a:t>, </a:t>
            </a:r>
            <a:r>
              <a:rPr lang="ru-RU" sz="1400" dirty="0" err="1">
                <a:solidFill>
                  <a:srgbClr val="333333"/>
                </a:solidFill>
              </a:rPr>
              <a:t>заслання</a:t>
            </a:r>
            <a:r>
              <a:rPr lang="ru-RU" sz="1400" dirty="0">
                <a:solidFill>
                  <a:srgbClr val="333333"/>
                </a:solidFill>
              </a:rPr>
              <a:t> – в </a:t>
            </a:r>
            <a:r>
              <a:rPr lang="ru-RU" sz="1400" dirty="0" err="1">
                <a:solidFill>
                  <a:srgbClr val="333333"/>
                </a:solidFill>
              </a:rPr>
              <a:t>Казахстані</a:t>
            </a:r>
            <a:r>
              <a:rPr lang="ru-RU" sz="1400" dirty="0">
                <a:solidFill>
                  <a:srgbClr val="333333"/>
                </a:solidFill>
              </a:rPr>
              <a:t>. 1979-го </a:t>
            </a:r>
            <a:r>
              <a:rPr lang="ru-RU" sz="1400" dirty="0" err="1">
                <a:solidFill>
                  <a:srgbClr val="333333"/>
                </a:solidFill>
              </a:rPr>
              <a:t>увійшла</a:t>
            </a:r>
            <a:r>
              <a:rPr lang="ru-RU" sz="1400" dirty="0">
                <a:solidFill>
                  <a:srgbClr val="333333"/>
                </a:solidFill>
              </a:rPr>
              <a:t> до </a:t>
            </a:r>
            <a:r>
              <a:rPr lang="ru-RU" sz="1400" dirty="0" err="1">
                <a:solidFill>
                  <a:srgbClr val="333333"/>
                </a:solidFill>
              </a:rPr>
              <a:t>Української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гельсінської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групи</a:t>
            </a:r>
            <a:r>
              <a:rPr lang="ru-RU" sz="1400" dirty="0">
                <a:solidFill>
                  <a:srgbClr val="333333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</a:rPr>
              <a:t>1983-го </a:t>
            </a:r>
            <a:r>
              <a:rPr lang="ru-RU" sz="1400" dirty="0" err="1">
                <a:solidFill>
                  <a:srgbClr val="333333"/>
                </a:solidFill>
              </a:rPr>
              <a:t>повернулася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Україну</a:t>
            </a:r>
            <a:r>
              <a:rPr lang="ru-RU" sz="1400" dirty="0">
                <a:solidFill>
                  <a:srgbClr val="333333"/>
                </a:solidFill>
              </a:rPr>
              <a:t>. Як «особливо </a:t>
            </a:r>
            <a:r>
              <a:rPr lang="ru-RU" sz="1400" dirty="0" err="1">
                <a:solidFill>
                  <a:srgbClr val="333333"/>
                </a:solidFill>
              </a:rPr>
              <a:t>небезпечна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рецидивістка</a:t>
            </a:r>
            <a:r>
              <a:rPr lang="ru-RU" sz="1400" dirty="0">
                <a:solidFill>
                  <a:srgbClr val="333333"/>
                </a:solidFill>
              </a:rPr>
              <a:t>» могла </a:t>
            </a:r>
            <a:r>
              <a:rPr lang="ru-RU" sz="1400" dirty="0" err="1">
                <a:solidFill>
                  <a:srgbClr val="333333"/>
                </a:solidFill>
              </a:rPr>
              <a:t>проживати</a:t>
            </a:r>
            <a:r>
              <a:rPr lang="ru-RU" sz="1400" dirty="0">
                <a:solidFill>
                  <a:srgbClr val="333333"/>
                </a:solidFill>
              </a:rPr>
              <a:t> не </a:t>
            </a:r>
            <a:r>
              <a:rPr lang="ru-RU" sz="1400" dirty="0" err="1">
                <a:solidFill>
                  <a:srgbClr val="333333"/>
                </a:solidFill>
              </a:rPr>
              <a:t>ближче</a:t>
            </a:r>
            <a:r>
              <a:rPr lang="ru-RU" sz="1400" dirty="0">
                <a:solidFill>
                  <a:srgbClr val="333333"/>
                </a:solidFill>
              </a:rPr>
              <a:t> 101 </a:t>
            </a:r>
            <a:r>
              <a:rPr lang="ru-RU" sz="1400" dirty="0" err="1">
                <a:solidFill>
                  <a:srgbClr val="333333"/>
                </a:solidFill>
              </a:rPr>
              <a:t>кілометра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від</a:t>
            </a:r>
            <a:r>
              <a:rPr lang="ru-RU" sz="1400" dirty="0">
                <a:solidFill>
                  <a:srgbClr val="333333"/>
                </a:solidFill>
              </a:rPr>
              <a:t> Львова. Тому </a:t>
            </a:r>
            <a:r>
              <a:rPr lang="ru-RU" sz="1400" dirty="0" err="1">
                <a:solidFill>
                  <a:srgbClr val="333333"/>
                </a:solidFill>
              </a:rPr>
              <a:t>оселилася</a:t>
            </a:r>
            <a:r>
              <a:rPr lang="ru-RU" sz="1400" dirty="0">
                <a:solidFill>
                  <a:srgbClr val="333333"/>
                </a:solidFill>
              </a:rPr>
              <a:t> у м. Борислав на </a:t>
            </a:r>
            <a:r>
              <a:rPr lang="ru-RU" sz="1400" dirty="0" err="1">
                <a:solidFill>
                  <a:srgbClr val="333333"/>
                </a:solidFill>
              </a:rPr>
              <a:t>Львівщині</a:t>
            </a:r>
            <a:r>
              <a:rPr lang="ru-RU" sz="1400" dirty="0">
                <a:solidFill>
                  <a:srgbClr val="333333"/>
                </a:solidFill>
              </a:rPr>
              <a:t>. </a:t>
            </a:r>
            <a:r>
              <a:rPr lang="ru-RU" sz="1400" dirty="0" err="1">
                <a:solidFill>
                  <a:srgbClr val="333333"/>
                </a:solidFill>
              </a:rPr>
              <a:t>Цього</a:t>
            </a:r>
            <a:r>
              <a:rPr lang="ru-RU" sz="1400" dirty="0">
                <a:solidFill>
                  <a:srgbClr val="333333"/>
                </a:solidFill>
              </a:rPr>
              <a:t> ж року </a:t>
            </a:r>
            <a:r>
              <a:rPr lang="ru-RU" sz="1400" dirty="0" err="1">
                <a:solidFill>
                  <a:srgbClr val="333333"/>
                </a:solidFill>
              </a:rPr>
              <a:t>вийшла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заміж</a:t>
            </a:r>
            <a:r>
              <a:rPr lang="ru-RU" sz="1400" dirty="0">
                <a:solidFill>
                  <a:srgbClr val="333333"/>
                </a:solidFill>
              </a:rPr>
              <a:t> за </a:t>
            </a:r>
            <a:r>
              <a:rPr lang="ru-RU" sz="1400" dirty="0" err="1">
                <a:solidFill>
                  <a:srgbClr val="333333"/>
                </a:solidFill>
              </a:rPr>
              <a:t>колишнього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політичного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в’язня</a:t>
            </a:r>
            <a:r>
              <a:rPr lang="ru-RU" sz="1400" dirty="0">
                <a:solidFill>
                  <a:srgbClr val="333333"/>
                </a:solidFill>
              </a:rPr>
              <a:t> Василя Дейка.</a:t>
            </a:r>
          </a:p>
          <a:p>
            <a:pPr algn="just"/>
            <a:r>
              <a:rPr lang="ru-RU" sz="1400" dirty="0" err="1">
                <a:solidFill>
                  <a:srgbClr val="333333"/>
                </a:solidFill>
              </a:rPr>
              <a:t>Ірина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Сеник</a:t>
            </a:r>
            <a:r>
              <a:rPr lang="ru-RU" sz="1400" dirty="0">
                <a:solidFill>
                  <a:srgbClr val="333333"/>
                </a:solidFill>
              </a:rPr>
              <a:t> - </a:t>
            </a:r>
            <a:r>
              <a:rPr lang="ru-RU" sz="1400" dirty="0" err="1">
                <a:solidFill>
                  <a:srgbClr val="333333"/>
                </a:solidFill>
              </a:rPr>
              <a:t>засновниця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Товариства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української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мови</a:t>
            </a:r>
            <a:r>
              <a:rPr lang="ru-RU" sz="1400" dirty="0">
                <a:solidFill>
                  <a:srgbClr val="333333"/>
                </a:solidFill>
              </a:rPr>
              <a:t> та </a:t>
            </a:r>
            <a:r>
              <a:rPr lang="ru-RU" sz="1400" dirty="0" err="1">
                <a:solidFill>
                  <a:srgbClr val="333333"/>
                </a:solidFill>
              </a:rPr>
              <a:t>Української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гельсінської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спілки</a:t>
            </a:r>
            <a:r>
              <a:rPr lang="ru-RU" sz="1400" dirty="0">
                <a:solidFill>
                  <a:srgbClr val="333333"/>
                </a:solidFill>
              </a:rPr>
              <a:t> в </a:t>
            </a:r>
            <a:r>
              <a:rPr lang="ru-RU" sz="1400" dirty="0" err="1">
                <a:solidFill>
                  <a:srgbClr val="333333"/>
                </a:solidFill>
              </a:rPr>
              <a:t>Бориславі</a:t>
            </a:r>
            <a:r>
              <a:rPr lang="ru-RU" sz="1400" dirty="0">
                <a:solidFill>
                  <a:srgbClr val="333333"/>
                </a:solidFill>
              </a:rPr>
              <a:t>, голова </a:t>
            </a:r>
            <a:r>
              <a:rPr lang="ru-RU" sz="1400" dirty="0" err="1">
                <a:solidFill>
                  <a:srgbClr val="333333"/>
                </a:solidFill>
              </a:rPr>
              <a:t>місцевого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відділення</a:t>
            </a:r>
            <a:r>
              <a:rPr lang="ru-RU" sz="1400" dirty="0">
                <a:solidFill>
                  <a:srgbClr val="333333"/>
                </a:solidFill>
              </a:rPr>
              <a:t> Союзу </a:t>
            </a:r>
            <a:r>
              <a:rPr lang="ru-RU" sz="1400" dirty="0" err="1">
                <a:solidFill>
                  <a:srgbClr val="333333"/>
                </a:solidFill>
              </a:rPr>
              <a:t>українок</a:t>
            </a:r>
            <a:r>
              <a:rPr lang="ru-RU" sz="1400" dirty="0">
                <a:solidFill>
                  <a:srgbClr val="333333"/>
                </a:solidFill>
              </a:rPr>
              <a:t>, член </a:t>
            </a:r>
            <a:r>
              <a:rPr lang="ru-RU" sz="1400" dirty="0" err="1">
                <a:solidFill>
                  <a:srgbClr val="333333"/>
                </a:solidFill>
              </a:rPr>
              <a:t>Ліги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українських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жінок</a:t>
            </a:r>
            <a:r>
              <a:rPr lang="ru-RU" sz="1400" dirty="0">
                <a:solidFill>
                  <a:srgbClr val="333333"/>
                </a:solidFill>
              </a:rPr>
              <a:t>. У 1998 р. </a:t>
            </a:r>
            <a:r>
              <a:rPr lang="ru-RU" sz="1400" dirty="0" err="1">
                <a:solidFill>
                  <a:srgbClr val="333333"/>
                </a:solidFill>
              </a:rPr>
              <a:t>їздила</a:t>
            </a:r>
            <a:r>
              <a:rPr lang="ru-RU" sz="1400" dirty="0">
                <a:solidFill>
                  <a:srgbClr val="333333"/>
                </a:solidFill>
              </a:rPr>
              <a:t> до м. Рочестер (США), де </a:t>
            </a:r>
            <a:r>
              <a:rPr lang="ru-RU" sz="1400" dirty="0" err="1">
                <a:solidFill>
                  <a:srgbClr val="333333"/>
                </a:solidFill>
              </a:rPr>
              <a:t>її</a:t>
            </a:r>
            <a:r>
              <a:rPr lang="ru-RU" sz="1400" dirty="0">
                <a:solidFill>
                  <a:srgbClr val="333333"/>
                </a:solidFill>
              </a:rPr>
              <a:t> на </a:t>
            </a:r>
            <a:r>
              <a:rPr lang="ru-RU" sz="1400" dirty="0" err="1">
                <a:solidFill>
                  <a:srgbClr val="333333"/>
                </a:solidFill>
              </a:rPr>
              <a:t>з’їзді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Світової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федерації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українських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жіночих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організацій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визнано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однією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зі</a:t>
            </a:r>
            <a:r>
              <a:rPr lang="ru-RU" sz="1400" dirty="0">
                <a:solidFill>
                  <a:srgbClr val="333333"/>
                </a:solidFill>
              </a:rPr>
              <a:t> 100 </a:t>
            </a:r>
            <a:r>
              <a:rPr lang="ru-RU" sz="1400" dirty="0" err="1">
                <a:solidFill>
                  <a:srgbClr val="333333"/>
                </a:solidFill>
              </a:rPr>
              <a:t>героїнь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світу</a:t>
            </a:r>
            <a:r>
              <a:rPr lang="ru-RU" sz="1400" dirty="0">
                <a:solidFill>
                  <a:srgbClr val="333333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333333"/>
                </a:solidFill>
              </a:rPr>
              <a:t>Поезії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Ірина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Сеник</a:t>
            </a:r>
            <a:r>
              <a:rPr lang="ru-RU" sz="1400" dirty="0">
                <a:solidFill>
                  <a:srgbClr val="333333"/>
                </a:solidFill>
              </a:rPr>
              <a:t> почала </a:t>
            </a:r>
            <a:r>
              <a:rPr lang="ru-RU" sz="1400" dirty="0" err="1">
                <a:solidFill>
                  <a:srgbClr val="333333"/>
                </a:solidFill>
              </a:rPr>
              <a:t>писати</a:t>
            </a:r>
            <a:r>
              <a:rPr lang="ru-RU" sz="1400" dirty="0">
                <a:solidFill>
                  <a:srgbClr val="333333"/>
                </a:solidFill>
              </a:rPr>
              <a:t> у 9 </a:t>
            </a:r>
            <a:r>
              <a:rPr lang="ru-RU" sz="1400" dirty="0" err="1">
                <a:solidFill>
                  <a:srgbClr val="333333"/>
                </a:solidFill>
              </a:rPr>
              <a:t>років</a:t>
            </a:r>
            <a:r>
              <a:rPr lang="ru-RU" sz="1400" dirty="0">
                <a:solidFill>
                  <a:srgbClr val="333333"/>
                </a:solidFill>
              </a:rPr>
              <a:t>. </a:t>
            </a:r>
            <a:r>
              <a:rPr lang="ru-RU" sz="1400" dirty="0" err="1">
                <a:solidFill>
                  <a:srgbClr val="333333"/>
                </a:solidFill>
              </a:rPr>
              <a:t>Уперше</a:t>
            </a:r>
            <a:r>
              <a:rPr lang="ru-RU" sz="1400" dirty="0">
                <a:solidFill>
                  <a:srgbClr val="333333"/>
                </a:solidFill>
              </a:rPr>
              <a:t> вони </a:t>
            </a:r>
            <a:r>
              <a:rPr lang="ru-RU" sz="1400" dirty="0" err="1">
                <a:solidFill>
                  <a:srgbClr val="333333"/>
                </a:solidFill>
              </a:rPr>
              <a:t>були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опубліковані</a:t>
            </a:r>
            <a:r>
              <a:rPr lang="ru-RU" sz="1400" dirty="0">
                <a:solidFill>
                  <a:srgbClr val="333333"/>
                </a:solidFill>
              </a:rPr>
              <a:t> у </a:t>
            </a:r>
            <a:r>
              <a:rPr lang="ru-RU" sz="1400" dirty="0" err="1">
                <a:solidFill>
                  <a:srgbClr val="333333"/>
                </a:solidFill>
              </a:rPr>
              <a:t>книзі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українських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жінок-політв'язнів</a:t>
            </a:r>
            <a:r>
              <a:rPr lang="ru-RU" sz="1400" dirty="0">
                <a:solidFill>
                  <a:srgbClr val="333333"/>
                </a:solidFill>
              </a:rPr>
              <a:t> "</a:t>
            </a:r>
            <a:r>
              <a:rPr lang="ru-RU" sz="1400" dirty="0" err="1">
                <a:solidFill>
                  <a:srgbClr val="333333"/>
                </a:solidFill>
              </a:rPr>
              <a:t>Нездоланний</a:t>
            </a:r>
            <a:r>
              <a:rPr lang="ru-RU" sz="1400" dirty="0">
                <a:solidFill>
                  <a:srgbClr val="333333"/>
                </a:solidFill>
              </a:rPr>
              <a:t> дух" (Балтимор-</a:t>
            </a:r>
            <a:r>
              <a:rPr lang="ru-RU" sz="1400" dirty="0" err="1">
                <a:solidFill>
                  <a:srgbClr val="333333"/>
                </a:solidFill>
              </a:rPr>
              <a:t>Чікаґо</a:t>
            </a:r>
            <a:r>
              <a:rPr lang="ru-RU" sz="1400" dirty="0">
                <a:solidFill>
                  <a:srgbClr val="333333"/>
                </a:solidFill>
              </a:rPr>
              <a:t>-Торонто-Париж, 1977). </a:t>
            </a:r>
            <a:r>
              <a:rPr lang="ru-RU" sz="1400" dirty="0" err="1">
                <a:solidFill>
                  <a:srgbClr val="333333"/>
                </a:solidFill>
              </a:rPr>
              <a:t>Окремими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виданнями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вийшли</a:t>
            </a:r>
            <a:r>
              <a:rPr lang="ru-RU" sz="1400" dirty="0">
                <a:solidFill>
                  <a:srgbClr val="333333"/>
                </a:solidFill>
              </a:rPr>
              <a:t> книги "</a:t>
            </a:r>
            <a:r>
              <a:rPr lang="ru-RU" sz="1400" dirty="0" err="1">
                <a:solidFill>
                  <a:srgbClr val="333333"/>
                </a:solidFill>
              </a:rPr>
              <a:t>Сувій</a:t>
            </a:r>
            <a:r>
              <a:rPr lang="ru-RU" sz="1400" dirty="0">
                <a:solidFill>
                  <a:srgbClr val="333333"/>
                </a:solidFill>
              </a:rPr>
              <a:t> полотна" (Нью-Йорк, 1990) та "</a:t>
            </a:r>
            <a:r>
              <a:rPr lang="ru-RU" sz="1400" dirty="0" err="1">
                <a:solidFill>
                  <a:srgbClr val="333333"/>
                </a:solidFill>
              </a:rPr>
              <a:t>Біла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айстра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любові</a:t>
            </a:r>
            <a:r>
              <a:rPr lang="ru-RU" sz="1400" dirty="0">
                <a:solidFill>
                  <a:srgbClr val="333333"/>
                </a:solidFill>
              </a:rPr>
              <a:t>" (Гонконг, 1992).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</a:rPr>
              <a:t>Померла 25 </a:t>
            </a:r>
            <a:r>
              <a:rPr lang="ru-RU" sz="1400" dirty="0" err="1">
                <a:solidFill>
                  <a:srgbClr val="333333"/>
                </a:solidFill>
              </a:rPr>
              <a:t>жовтня</a:t>
            </a:r>
            <a:r>
              <a:rPr lang="ru-RU" sz="1400" dirty="0">
                <a:solidFill>
                  <a:srgbClr val="333333"/>
                </a:solidFill>
              </a:rPr>
              <a:t> 2009 року, </a:t>
            </a:r>
            <a:r>
              <a:rPr lang="ru-RU" sz="1400" dirty="0" err="1">
                <a:solidFill>
                  <a:srgbClr val="333333"/>
                </a:solidFill>
              </a:rPr>
              <a:t>похована</a:t>
            </a:r>
            <a:r>
              <a:rPr lang="ru-RU" sz="1400" dirty="0">
                <a:solidFill>
                  <a:srgbClr val="333333"/>
                </a:solidFill>
              </a:rPr>
              <a:t> на </a:t>
            </a:r>
            <a:r>
              <a:rPr lang="ru-RU" sz="1400" dirty="0" err="1">
                <a:solidFill>
                  <a:srgbClr val="333333"/>
                </a:solidFill>
              </a:rPr>
              <a:t>Личаківському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цвинтарі</a:t>
            </a:r>
            <a:r>
              <a:rPr lang="ru-RU" sz="1400" dirty="0">
                <a:solidFill>
                  <a:srgbClr val="333333"/>
                </a:solidFill>
              </a:rPr>
              <a:t> у </a:t>
            </a:r>
            <a:r>
              <a:rPr lang="ru-RU" sz="1400" dirty="0" err="1">
                <a:solidFill>
                  <a:srgbClr val="333333"/>
                </a:solidFill>
              </a:rPr>
              <a:t>Львові</a:t>
            </a:r>
            <a:r>
              <a:rPr lang="ru-RU" sz="1300" dirty="0">
                <a:solidFill>
                  <a:srgbClr val="333333"/>
                </a:solidFill>
                <a:latin typeface="PT Sans"/>
              </a:rPr>
              <a:t>.</a:t>
            </a:r>
            <a:br>
              <a:rPr lang="ru-RU" sz="1300" dirty="0">
                <a:solidFill>
                  <a:srgbClr val="333333"/>
                </a:solidFill>
                <a:latin typeface="PT Sans"/>
              </a:rPr>
            </a:br>
            <a:r>
              <a:rPr lang="ru-RU" sz="1300" dirty="0">
                <a:solidFill>
                  <a:srgbClr val="333333"/>
                </a:solidFill>
                <a:latin typeface="PT Sans"/>
              </a:rPr>
              <a:t> </a:t>
            </a:r>
          </a:p>
          <a:p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6C6F9C-5B6B-44BB-BF96-9CCB0425E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796" y="922468"/>
            <a:ext cx="1652767" cy="21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94D72-7A32-46AF-A76D-81D72472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6" y="-129116"/>
            <a:ext cx="12192000" cy="69871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65CC0-E1FD-4169-A211-D2C1A313E6B8}"/>
              </a:ext>
            </a:extLst>
          </p:cNvPr>
          <p:cNvSpPr/>
          <p:nvPr/>
        </p:nvSpPr>
        <p:spPr>
          <a:xfrm>
            <a:off x="4519309" y="69507"/>
            <a:ext cx="4903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Кирчів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Богдар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(Богдан)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B112D-F7E7-437D-8BE0-738A738C7925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12 черв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- 170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Богдана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Кирчіва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(1856-1900)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2F0E7-0D50-41B0-B0C0-3421C78E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2" y="4746195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3F7C1-F6DC-4DB3-8E2F-7C3126C9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6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BBCAA0-8A21-419B-92FF-A20FD3D75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66" y="967666"/>
            <a:ext cx="2315530" cy="23155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99C4B5-4125-4107-ADDE-93B05F5596C5}"/>
              </a:ext>
            </a:extLst>
          </p:cNvPr>
          <p:cNvSpPr/>
          <p:nvPr/>
        </p:nvSpPr>
        <p:spPr>
          <a:xfrm>
            <a:off x="3673529" y="1049737"/>
            <a:ext cx="82227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80809"/>
                </a:solidFill>
              </a:rPr>
              <a:t>БОГДАР (БОГДАН) КИРЧІВ </a:t>
            </a:r>
            <a:r>
              <a:rPr lang="ru-RU" sz="1600" dirty="0" err="1">
                <a:solidFill>
                  <a:srgbClr val="080809"/>
                </a:solidFill>
              </a:rPr>
              <a:t>народився</a:t>
            </a:r>
            <a:r>
              <a:rPr lang="ru-RU" sz="1600" dirty="0">
                <a:solidFill>
                  <a:srgbClr val="080809"/>
                </a:solidFill>
              </a:rPr>
              <a:t> 12 червня 1856 року в с. </a:t>
            </a:r>
            <a:r>
              <a:rPr lang="ru-RU" sz="1600" dirty="0" err="1">
                <a:solidFill>
                  <a:srgbClr val="080809"/>
                </a:solidFill>
              </a:rPr>
              <a:t>Корчин</a:t>
            </a:r>
            <a:r>
              <a:rPr lang="ru-RU" sz="1600" dirty="0">
                <a:solidFill>
                  <a:srgbClr val="080809"/>
                </a:solidFill>
              </a:rPr>
              <a:t> на </a:t>
            </a:r>
            <a:r>
              <a:rPr lang="ru-RU" sz="1600" dirty="0" err="1">
                <a:solidFill>
                  <a:srgbClr val="080809"/>
                </a:solidFill>
              </a:rPr>
              <a:t>Сколівщині</a:t>
            </a:r>
            <a:r>
              <a:rPr lang="ru-RU" sz="1600" dirty="0">
                <a:solidFill>
                  <a:srgbClr val="080809"/>
                </a:solidFill>
              </a:rPr>
              <a:t>. </a:t>
            </a:r>
            <a:r>
              <a:rPr lang="ru-RU" sz="1600" dirty="0" err="1">
                <a:solidFill>
                  <a:srgbClr val="080809"/>
                </a:solidFill>
              </a:rPr>
              <a:t>Священик</a:t>
            </a:r>
            <a:r>
              <a:rPr lang="ru-RU" sz="1600" dirty="0">
                <a:solidFill>
                  <a:srgbClr val="080809"/>
                </a:solidFill>
              </a:rPr>
              <a:t> УГКЦ, </a:t>
            </a:r>
            <a:r>
              <a:rPr lang="ru-RU" sz="1600" dirty="0" err="1">
                <a:solidFill>
                  <a:srgbClr val="080809"/>
                </a:solidFill>
              </a:rPr>
              <a:t>український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письменник</a:t>
            </a:r>
            <a:r>
              <a:rPr lang="ru-RU" sz="1600" dirty="0">
                <a:solidFill>
                  <a:srgbClr val="080809"/>
                </a:solidFill>
              </a:rPr>
              <a:t>, поет, </a:t>
            </a:r>
            <a:r>
              <a:rPr lang="ru-RU" sz="1600" dirty="0" err="1">
                <a:solidFill>
                  <a:srgbClr val="080809"/>
                </a:solidFill>
              </a:rPr>
              <a:t>громадський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діяч</a:t>
            </a:r>
            <a:r>
              <a:rPr lang="ru-RU" sz="1600" dirty="0">
                <a:solidFill>
                  <a:srgbClr val="080809"/>
                </a:solidFill>
              </a:rPr>
              <a:t>.</a:t>
            </a:r>
          </a:p>
          <a:p>
            <a:r>
              <a:rPr lang="ru-RU" sz="1600" dirty="0" err="1">
                <a:solidFill>
                  <a:srgbClr val="080809"/>
                </a:solidFill>
              </a:rPr>
              <a:t>Навчався</a:t>
            </a:r>
            <a:r>
              <a:rPr lang="ru-RU" sz="1600" dirty="0">
                <a:solidFill>
                  <a:srgbClr val="080809"/>
                </a:solidFill>
              </a:rPr>
              <a:t> у </a:t>
            </a:r>
            <a:r>
              <a:rPr lang="ru-RU" sz="1600" dirty="0" err="1">
                <a:solidFill>
                  <a:srgbClr val="080809"/>
                </a:solidFill>
              </a:rPr>
              <a:t>гімназії</a:t>
            </a:r>
            <a:r>
              <a:rPr lang="ru-RU" sz="1600" dirty="0">
                <a:solidFill>
                  <a:srgbClr val="080809"/>
                </a:solidFill>
              </a:rPr>
              <a:t> у </a:t>
            </a:r>
            <a:r>
              <a:rPr lang="ru-RU" sz="1600" dirty="0" err="1">
                <a:solidFill>
                  <a:srgbClr val="080809"/>
                </a:solidFill>
              </a:rPr>
              <a:t>Львові</a:t>
            </a:r>
            <a:r>
              <a:rPr lang="ru-RU" sz="1600" dirty="0">
                <a:solidFill>
                  <a:srgbClr val="080809"/>
                </a:solidFill>
              </a:rPr>
              <a:t> та </a:t>
            </a:r>
            <a:r>
              <a:rPr lang="ru-RU" sz="1600" dirty="0" err="1">
                <a:solidFill>
                  <a:srgbClr val="080809"/>
                </a:solidFill>
              </a:rPr>
              <a:t>Львівській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духовній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семінарії</a:t>
            </a:r>
            <a:r>
              <a:rPr lang="ru-RU" sz="1600" dirty="0">
                <a:solidFill>
                  <a:srgbClr val="080809"/>
                </a:solidFill>
              </a:rPr>
              <a:t> (1881-1886), де </a:t>
            </a:r>
            <a:r>
              <a:rPr lang="ru-RU" sz="1600" dirty="0" err="1">
                <a:solidFill>
                  <a:srgbClr val="080809"/>
                </a:solidFill>
              </a:rPr>
              <a:t>був</a:t>
            </a:r>
            <a:r>
              <a:rPr lang="ru-RU" sz="1600" dirty="0">
                <a:solidFill>
                  <a:srgbClr val="080809"/>
                </a:solidFill>
              </a:rPr>
              <a:t> одним </a:t>
            </a:r>
            <a:r>
              <a:rPr lang="ru-RU" sz="1600" dirty="0" err="1">
                <a:solidFill>
                  <a:srgbClr val="080809"/>
                </a:solidFill>
              </a:rPr>
              <a:t>із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активних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організаторів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українського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громадсько</a:t>
            </a:r>
            <a:r>
              <a:rPr lang="ru-RU" sz="1600" dirty="0">
                <a:solidFill>
                  <a:srgbClr val="080809"/>
                </a:solidFill>
              </a:rPr>
              <a:t>-культурного </a:t>
            </a:r>
            <a:r>
              <a:rPr lang="ru-RU" sz="1600" dirty="0" err="1">
                <a:solidFill>
                  <a:srgbClr val="080809"/>
                </a:solidFill>
              </a:rPr>
              <a:t>руху</a:t>
            </a:r>
            <a:r>
              <a:rPr lang="ru-RU" sz="1600" dirty="0">
                <a:solidFill>
                  <a:srgbClr val="080809"/>
                </a:solidFill>
              </a:rPr>
              <a:t>, </a:t>
            </a:r>
            <a:r>
              <a:rPr lang="ru-RU" sz="1600" dirty="0" err="1">
                <a:solidFill>
                  <a:srgbClr val="080809"/>
                </a:solidFill>
              </a:rPr>
              <a:t>ініціатором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проведення</a:t>
            </a:r>
            <a:r>
              <a:rPr lang="ru-RU" sz="1600" dirty="0">
                <a:solidFill>
                  <a:srgbClr val="080809"/>
                </a:solidFill>
              </a:rPr>
              <a:t> там </a:t>
            </a:r>
            <a:r>
              <a:rPr lang="ru-RU" sz="1600" dirty="0" err="1">
                <a:solidFill>
                  <a:srgbClr val="080809"/>
                </a:solidFill>
              </a:rPr>
              <a:t>заходів</a:t>
            </a:r>
            <a:r>
              <a:rPr lang="ru-RU" sz="1600" dirty="0">
                <a:solidFill>
                  <a:srgbClr val="080809"/>
                </a:solidFill>
              </a:rPr>
              <a:t> на </a:t>
            </a:r>
            <a:r>
              <a:rPr lang="ru-RU" sz="1600" dirty="0" err="1">
                <a:solidFill>
                  <a:srgbClr val="080809"/>
                </a:solidFill>
              </a:rPr>
              <a:t>пошану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Маркіяна</a:t>
            </a:r>
            <a:r>
              <a:rPr lang="ru-RU" sz="1600" dirty="0">
                <a:solidFill>
                  <a:srgbClr val="080809"/>
                </a:solidFill>
              </a:rPr>
              <a:t> Шашкевича, Тараса Шевченка, </a:t>
            </a:r>
            <a:r>
              <a:rPr lang="ru-RU" sz="1600" dirty="0" err="1">
                <a:solidFill>
                  <a:srgbClr val="080809"/>
                </a:solidFill>
              </a:rPr>
              <a:t>Олександра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Кониського</a:t>
            </a:r>
            <a:r>
              <a:rPr lang="ru-RU" sz="1600" dirty="0">
                <a:solidFill>
                  <a:srgbClr val="080809"/>
                </a:solidFill>
              </a:rPr>
              <a:t>. </a:t>
            </a:r>
            <a:r>
              <a:rPr lang="ru-RU" sz="1600" dirty="0" err="1">
                <a:solidFill>
                  <a:srgbClr val="080809"/>
                </a:solidFill>
              </a:rPr>
              <a:t>Активний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діяч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студентського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товариства</a:t>
            </a:r>
            <a:r>
              <a:rPr lang="ru-RU" sz="1600" dirty="0">
                <a:solidFill>
                  <a:srgbClr val="080809"/>
                </a:solidFill>
              </a:rPr>
              <a:t> «</a:t>
            </a:r>
            <a:r>
              <a:rPr lang="ru-RU" sz="1600" dirty="0" err="1">
                <a:solidFill>
                  <a:srgbClr val="080809"/>
                </a:solidFill>
              </a:rPr>
              <a:t>Академічне</a:t>
            </a:r>
            <a:r>
              <a:rPr lang="ru-RU" sz="1600" dirty="0">
                <a:solidFill>
                  <a:srgbClr val="080809"/>
                </a:solidFill>
              </a:rPr>
              <a:t> братство».</a:t>
            </a:r>
          </a:p>
          <a:p>
            <a:r>
              <a:rPr lang="ru-RU" sz="1600" dirty="0">
                <a:solidFill>
                  <a:srgbClr val="080809"/>
                </a:solidFill>
              </a:rPr>
              <a:t>20 листопада 1886 </a:t>
            </a:r>
            <a:r>
              <a:rPr lang="ru-RU" sz="1600" dirty="0" err="1">
                <a:solidFill>
                  <a:srgbClr val="080809"/>
                </a:solidFill>
              </a:rPr>
              <a:t>р.прийняв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єрейські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свячення</a:t>
            </a:r>
            <a:r>
              <a:rPr lang="ru-RU" sz="1600" dirty="0">
                <a:solidFill>
                  <a:srgbClr val="080809"/>
                </a:solidFill>
              </a:rPr>
              <a:t> і став </a:t>
            </a:r>
            <a:r>
              <a:rPr lang="ru-RU" sz="1600" dirty="0" err="1">
                <a:solidFill>
                  <a:srgbClr val="080809"/>
                </a:solidFill>
              </a:rPr>
              <a:t>парохом</a:t>
            </a:r>
            <a:r>
              <a:rPr lang="ru-RU" sz="1600" dirty="0">
                <a:solidFill>
                  <a:srgbClr val="080809"/>
                </a:solidFill>
              </a:rPr>
              <a:t> у с. </a:t>
            </a:r>
            <a:r>
              <a:rPr lang="ru-RU" sz="1600" dirty="0" err="1">
                <a:solidFill>
                  <a:srgbClr val="080809"/>
                </a:solidFill>
              </a:rPr>
              <a:t>Лоп'янка</a:t>
            </a:r>
            <a:r>
              <a:rPr lang="ru-RU" sz="1600" dirty="0">
                <a:solidFill>
                  <a:srgbClr val="080809"/>
                </a:solidFill>
              </a:rPr>
              <a:t> на </a:t>
            </a:r>
            <a:r>
              <a:rPr lang="ru-RU" sz="1600" dirty="0" err="1">
                <a:solidFill>
                  <a:srgbClr val="080809"/>
                </a:solidFill>
              </a:rPr>
              <a:t>Рожнятівщині</a:t>
            </a:r>
            <a:r>
              <a:rPr lang="ru-RU" sz="1600" dirty="0">
                <a:solidFill>
                  <a:srgbClr val="080809"/>
                </a:solidFill>
              </a:rPr>
              <a:t>, а </a:t>
            </a:r>
            <a:r>
              <a:rPr lang="ru-RU" sz="1600" dirty="0" err="1">
                <a:solidFill>
                  <a:srgbClr val="080809"/>
                </a:solidFill>
              </a:rPr>
              <a:t>згодом</a:t>
            </a:r>
            <a:r>
              <a:rPr lang="ru-RU" sz="1600" dirty="0">
                <a:solidFill>
                  <a:srgbClr val="080809"/>
                </a:solidFill>
              </a:rPr>
              <a:t> – у с. </a:t>
            </a:r>
            <a:r>
              <a:rPr lang="ru-RU" sz="1600" dirty="0" err="1">
                <a:solidFill>
                  <a:srgbClr val="080809"/>
                </a:solidFill>
              </a:rPr>
              <a:t>Лисятичі</a:t>
            </a:r>
            <a:r>
              <a:rPr lang="ru-RU" sz="1600" dirty="0">
                <a:solidFill>
                  <a:srgbClr val="080809"/>
                </a:solidFill>
              </a:rPr>
              <a:t> на </a:t>
            </a:r>
            <a:r>
              <a:rPr lang="ru-RU" sz="1600" dirty="0" err="1">
                <a:solidFill>
                  <a:srgbClr val="080809"/>
                </a:solidFill>
              </a:rPr>
              <a:t>Стрийщині</a:t>
            </a:r>
            <a:r>
              <a:rPr lang="ru-RU" sz="1600" dirty="0">
                <a:solidFill>
                  <a:srgbClr val="080809"/>
                </a:solidFill>
              </a:rPr>
              <a:t>. У 1890-1900 </a:t>
            </a:r>
            <a:r>
              <a:rPr lang="ru-RU" sz="1600" dirty="0" err="1">
                <a:solidFill>
                  <a:srgbClr val="080809"/>
                </a:solidFill>
              </a:rPr>
              <a:t>рр</a:t>
            </a:r>
            <a:r>
              <a:rPr lang="ru-RU" sz="1600" dirty="0">
                <a:solidFill>
                  <a:srgbClr val="080809"/>
                </a:solidFill>
              </a:rPr>
              <a:t>. – </a:t>
            </a:r>
            <a:r>
              <a:rPr lang="ru-RU" sz="1600" dirty="0" err="1">
                <a:solidFill>
                  <a:srgbClr val="080809"/>
                </a:solidFill>
              </a:rPr>
              <a:t>парох</a:t>
            </a:r>
            <a:r>
              <a:rPr lang="ru-RU" sz="1600" dirty="0">
                <a:solidFill>
                  <a:srgbClr val="080809"/>
                </a:solidFill>
              </a:rPr>
              <a:t> у с. </a:t>
            </a:r>
            <a:r>
              <a:rPr lang="ru-RU" sz="1600" dirty="0" err="1">
                <a:solidFill>
                  <a:srgbClr val="080809"/>
                </a:solidFill>
              </a:rPr>
              <a:t>Довге</a:t>
            </a:r>
            <a:r>
              <a:rPr lang="ru-RU" sz="1600" dirty="0">
                <a:solidFill>
                  <a:srgbClr val="080809"/>
                </a:solidFill>
              </a:rPr>
              <a:t> і </a:t>
            </a:r>
            <a:r>
              <a:rPr lang="ru-RU" sz="1600" dirty="0" err="1">
                <a:solidFill>
                  <a:srgbClr val="080809"/>
                </a:solidFill>
              </a:rPr>
              <a:t>Моршин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Стрийського</a:t>
            </a:r>
            <a:r>
              <a:rPr lang="ru-RU" sz="1600" dirty="0">
                <a:solidFill>
                  <a:srgbClr val="080809"/>
                </a:solidFill>
              </a:rPr>
              <a:t> деканату. Разом з </a:t>
            </a:r>
            <a:r>
              <a:rPr lang="ru-RU" sz="1600" dirty="0" err="1">
                <a:solidFill>
                  <a:srgbClr val="080809"/>
                </a:solidFill>
              </a:rPr>
              <a:t>пастирською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діяльністю</a:t>
            </a:r>
            <a:r>
              <a:rPr lang="ru-RU" sz="1600" dirty="0">
                <a:solidFill>
                  <a:srgbClr val="080809"/>
                </a:solidFill>
              </a:rPr>
              <a:t> проводив на </a:t>
            </a:r>
            <a:r>
              <a:rPr lang="ru-RU" sz="1600" dirty="0" err="1">
                <a:solidFill>
                  <a:srgbClr val="080809"/>
                </a:solidFill>
              </a:rPr>
              <a:t>Стрийщині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освітню</a:t>
            </a:r>
            <a:r>
              <a:rPr lang="ru-RU" sz="1600" dirty="0">
                <a:solidFill>
                  <a:srgbClr val="080809"/>
                </a:solidFill>
              </a:rPr>
              <a:t> і </a:t>
            </a:r>
            <a:r>
              <a:rPr lang="ru-RU" sz="1600" dirty="0" err="1">
                <a:solidFill>
                  <a:srgbClr val="080809"/>
                </a:solidFill>
              </a:rPr>
              <a:t>громадсько-політичну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діяльність</a:t>
            </a:r>
            <a:r>
              <a:rPr lang="ru-RU" sz="1600" dirty="0">
                <a:solidFill>
                  <a:srgbClr val="080809"/>
                </a:solidFill>
              </a:rPr>
              <a:t>.</a:t>
            </a:r>
          </a:p>
          <a:p>
            <a:r>
              <a:rPr lang="ru-RU" sz="1600" dirty="0" err="1">
                <a:solidFill>
                  <a:srgbClr val="080809"/>
                </a:solidFill>
              </a:rPr>
              <a:t>Підтримував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особисті</a:t>
            </a:r>
            <a:r>
              <a:rPr lang="ru-RU" sz="1600" dirty="0">
                <a:solidFill>
                  <a:srgbClr val="080809"/>
                </a:solidFill>
              </a:rPr>
              <a:t> й </a:t>
            </a:r>
            <a:r>
              <a:rPr lang="ru-RU" sz="1600" dirty="0" err="1">
                <a:solidFill>
                  <a:srgbClr val="080809"/>
                </a:solidFill>
              </a:rPr>
              <a:t>ділові</a:t>
            </a:r>
            <a:r>
              <a:rPr lang="ru-RU" sz="1600" dirty="0">
                <a:solidFill>
                  <a:srgbClr val="080809"/>
                </a:solidFill>
              </a:rPr>
              <a:t> </a:t>
            </a:r>
            <a:r>
              <a:rPr lang="ru-RU" sz="1600" dirty="0" err="1">
                <a:solidFill>
                  <a:srgbClr val="080809"/>
                </a:solidFill>
              </a:rPr>
              <a:t>зв'язки</a:t>
            </a:r>
            <a:r>
              <a:rPr lang="ru-RU" sz="1600" dirty="0">
                <a:solidFill>
                  <a:srgbClr val="080809"/>
                </a:solidFill>
              </a:rPr>
              <a:t> з </a:t>
            </a:r>
            <a:r>
              <a:rPr lang="ru-RU" sz="1600" dirty="0" err="1">
                <a:solidFill>
                  <a:srgbClr val="080809"/>
                </a:solidFill>
              </a:rPr>
              <a:t>Іваном</a:t>
            </a:r>
            <a:r>
              <a:rPr lang="ru-RU" sz="1600" dirty="0">
                <a:solidFill>
                  <a:srgbClr val="080809"/>
                </a:solidFill>
              </a:rPr>
              <a:t> Франком.</a:t>
            </a:r>
          </a:p>
          <a:p>
            <a:r>
              <a:rPr lang="ru-RU" sz="1600" i="1" dirty="0">
                <a:solidFill>
                  <a:srgbClr val="080809"/>
                </a:solidFill>
              </a:rPr>
              <a:t>Першими </a:t>
            </a:r>
            <a:r>
              <a:rPr lang="ru-RU" sz="1600" i="1" dirty="0" err="1">
                <a:solidFill>
                  <a:srgbClr val="080809"/>
                </a:solidFill>
              </a:rPr>
              <a:t>друкованими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творами</a:t>
            </a:r>
            <a:r>
              <a:rPr lang="ru-RU" sz="1600" i="1" dirty="0">
                <a:solidFill>
                  <a:srgbClr val="080809"/>
                </a:solidFill>
              </a:rPr>
              <a:t> о. </a:t>
            </a:r>
            <a:r>
              <a:rPr lang="ru-RU" sz="1600" i="1" dirty="0" err="1">
                <a:solidFill>
                  <a:srgbClr val="080809"/>
                </a:solidFill>
              </a:rPr>
              <a:t>Богдара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Кирчіва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були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вірш</a:t>
            </a:r>
            <a:r>
              <a:rPr lang="ru-RU" sz="1600" i="1" dirty="0">
                <a:solidFill>
                  <a:srgbClr val="080809"/>
                </a:solidFill>
              </a:rPr>
              <a:t> «</a:t>
            </a:r>
            <a:r>
              <a:rPr lang="ru-RU" sz="1600" i="1" dirty="0" err="1">
                <a:solidFill>
                  <a:srgbClr val="080809"/>
                </a:solidFill>
              </a:rPr>
              <a:t>Дивоцвіт</a:t>
            </a:r>
            <a:r>
              <a:rPr lang="ru-RU" sz="1600" i="1" dirty="0">
                <a:solidFill>
                  <a:srgbClr val="080809"/>
                </a:solidFill>
              </a:rPr>
              <a:t>» (написаний </a:t>
            </a:r>
            <a:r>
              <a:rPr lang="ru-RU" sz="1600" i="1" dirty="0" err="1">
                <a:solidFill>
                  <a:srgbClr val="080809"/>
                </a:solidFill>
              </a:rPr>
              <a:t>під</a:t>
            </a:r>
            <a:r>
              <a:rPr lang="ru-RU" sz="1600" i="1" dirty="0">
                <a:solidFill>
                  <a:srgbClr val="080809"/>
                </a:solidFill>
              </a:rPr>
              <a:t> час </a:t>
            </a:r>
            <a:r>
              <a:rPr lang="ru-RU" sz="1600" i="1" dirty="0" err="1">
                <a:solidFill>
                  <a:srgbClr val="080809"/>
                </a:solidFill>
              </a:rPr>
              <a:t>навчання</a:t>
            </a:r>
            <a:r>
              <a:rPr lang="ru-RU" sz="1600" i="1" dirty="0">
                <a:solidFill>
                  <a:srgbClr val="080809"/>
                </a:solidFill>
              </a:rPr>
              <a:t> в </a:t>
            </a:r>
            <a:r>
              <a:rPr lang="ru-RU" sz="1600" i="1" dirty="0" err="1">
                <a:solidFill>
                  <a:srgbClr val="080809"/>
                </a:solidFill>
              </a:rPr>
              <a:t>гімназії</a:t>
            </a:r>
            <a:r>
              <a:rPr lang="ru-RU" sz="1600" i="1" dirty="0">
                <a:solidFill>
                  <a:srgbClr val="080809"/>
                </a:solidFill>
              </a:rPr>
              <a:t>) та </a:t>
            </a:r>
            <a:r>
              <a:rPr lang="ru-RU" sz="1600" i="1" dirty="0" err="1">
                <a:solidFill>
                  <a:srgbClr val="080809"/>
                </a:solidFill>
              </a:rPr>
              <a:t>вірш</a:t>
            </a:r>
            <a:r>
              <a:rPr lang="ru-RU" sz="1600" i="1" dirty="0">
                <a:solidFill>
                  <a:srgbClr val="080809"/>
                </a:solidFill>
              </a:rPr>
              <a:t> «</a:t>
            </a:r>
            <a:r>
              <a:rPr lang="ru-RU" sz="1600" i="1" dirty="0" err="1">
                <a:solidFill>
                  <a:srgbClr val="080809"/>
                </a:solidFill>
              </a:rPr>
              <a:t>Спомин</a:t>
            </a:r>
            <a:r>
              <a:rPr lang="ru-RU" sz="1600" i="1" dirty="0">
                <a:solidFill>
                  <a:srgbClr val="080809"/>
                </a:solidFill>
              </a:rPr>
              <a:t>: в </a:t>
            </a:r>
            <a:r>
              <a:rPr lang="ru-RU" sz="1600" i="1" dirty="0" err="1">
                <a:solidFill>
                  <a:srgbClr val="080809"/>
                </a:solidFill>
              </a:rPr>
              <a:t>пам'ять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en-US" sz="1600" i="1" dirty="0">
                <a:solidFill>
                  <a:srgbClr val="080809"/>
                </a:solidFill>
              </a:rPr>
              <a:t>XXI </a:t>
            </a:r>
            <a:r>
              <a:rPr lang="ru-RU" sz="1600" i="1" dirty="0" err="1">
                <a:solidFill>
                  <a:srgbClr val="080809"/>
                </a:solidFill>
              </a:rPr>
              <a:t>роковин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смерті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незабутнього</a:t>
            </a:r>
            <a:r>
              <a:rPr lang="ru-RU" sz="1600" i="1" dirty="0">
                <a:solidFill>
                  <a:srgbClr val="080809"/>
                </a:solidFill>
              </a:rPr>
              <a:t> Тараса Шевченка» (10 </a:t>
            </a:r>
            <a:r>
              <a:rPr lang="ru-RU" sz="1600" i="1" dirty="0" err="1">
                <a:solidFill>
                  <a:srgbClr val="080809"/>
                </a:solidFill>
              </a:rPr>
              <a:t>березня</a:t>
            </a:r>
            <a:r>
              <a:rPr lang="ru-RU" sz="1600" i="1" dirty="0">
                <a:solidFill>
                  <a:srgbClr val="080809"/>
                </a:solidFill>
              </a:rPr>
              <a:t> 1882 р.). </a:t>
            </a:r>
            <a:r>
              <a:rPr lang="ru-RU" sz="1600" i="1" dirty="0" err="1">
                <a:solidFill>
                  <a:srgbClr val="080809"/>
                </a:solidFill>
              </a:rPr>
              <a:t>Деякі</a:t>
            </a:r>
            <a:r>
              <a:rPr lang="ru-RU" sz="1600" i="1" dirty="0">
                <a:solidFill>
                  <a:srgbClr val="080809"/>
                </a:solidFill>
              </a:rPr>
              <a:t> з </a:t>
            </a:r>
            <a:r>
              <a:rPr lang="ru-RU" sz="1600" i="1" dirty="0" err="1">
                <a:solidFill>
                  <a:srgbClr val="080809"/>
                </a:solidFill>
              </a:rPr>
              <a:t>його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віршів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були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покладені</a:t>
            </a:r>
            <a:r>
              <a:rPr lang="ru-RU" sz="1600" i="1" dirty="0">
                <a:solidFill>
                  <a:srgbClr val="080809"/>
                </a:solidFill>
              </a:rPr>
              <a:t> на </a:t>
            </a:r>
            <a:r>
              <a:rPr lang="ru-RU" sz="1600" i="1" dirty="0" err="1">
                <a:solidFill>
                  <a:srgbClr val="080809"/>
                </a:solidFill>
              </a:rPr>
              <a:t>музику</a:t>
            </a:r>
            <a:r>
              <a:rPr lang="ru-RU" sz="1600" i="1" dirty="0">
                <a:solidFill>
                  <a:srgbClr val="080809"/>
                </a:solidFill>
              </a:rPr>
              <a:t> композиторами </a:t>
            </a:r>
            <a:r>
              <a:rPr lang="ru-RU" sz="1600" i="1" dirty="0" err="1">
                <a:solidFill>
                  <a:srgbClr val="080809"/>
                </a:solidFill>
              </a:rPr>
              <a:t>Віктором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Матюком</a:t>
            </a:r>
            <a:r>
              <a:rPr lang="ru-RU" sz="1600" i="1" dirty="0">
                <a:solidFill>
                  <a:srgbClr val="080809"/>
                </a:solidFill>
              </a:rPr>
              <a:t> і Остапом </a:t>
            </a:r>
            <a:r>
              <a:rPr lang="ru-RU" sz="1600" i="1" dirty="0" err="1">
                <a:solidFill>
                  <a:srgbClr val="080809"/>
                </a:solidFill>
              </a:rPr>
              <a:t>Нижанківським</a:t>
            </a:r>
            <a:r>
              <a:rPr lang="ru-RU" sz="1600" i="1" dirty="0">
                <a:solidFill>
                  <a:srgbClr val="080809"/>
                </a:solidFill>
              </a:rPr>
              <a:t> («</a:t>
            </a:r>
            <a:r>
              <a:rPr lang="ru-RU" sz="1600" i="1" dirty="0" err="1">
                <a:solidFill>
                  <a:srgbClr val="080809"/>
                </a:solidFill>
              </a:rPr>
              <a:t>Пісня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вечірня</a:t>
            </a:r>
            <a:r>
              <a:rPr lang="ru-RU" sz="1600" i="1" dirty="0">
                <a:solidFill>
                  <a:srgbClr val="080809"/>
                </a:solidFill>
              </a:rPr>
              <a:t>», «В гаю </a:t>
            </a:r>
            <a:r>
              <a:rPr lang="ru-RU" sz="1600" i="1" dirty="0" err="1">
                <a:solidFill>
                  <a:srgbClr val="080809"/>
                </a:solidFill>
              </a:rPr>
              <a:t>зеленім</a:t>
            </a:r>
            <a:r>
              <a:rPr lang="ru-RU" sz="1600" i="1" dirty="0">
                <a:solidFill>
                  <a:srgbClr val="080809"/>
                </a:solidFill>
              </a:rPr>
              <a:t>», «</a:t>
            </a:r>
            <a:r>
              <a:rPr lang="ru-RU" sz="1600" i="1" dirty="0" err="1">
                <a:solidFill>
                  <a:srgbClr val="080809"/>
                </a:solidFill>
              </a:rPr>
              <a:t>Крилець</a:t>
            </a:r>
            <a:r>
              <a:rPr lang="ru-RU" sz="1600" i="1" dirty="0">
                <a:solidFill>
                  <a:srgbClr val="080809"/>
                </a:solidFill>
              </a:rPr>
              <a:t>» та </a:t>
            </a:r>
            <a:r>
              <a:rPr lang="ru-RU" sz="1600" i="1" dirty="0" err="1">
                <a:solidFill>
                  <a:srgbClr val="080809"/>
                </a:solidFill>
              </a:rPr>
              <a:t>ін</a:t>
            </a:r>
            <a:r>
              <a:rPr lang="ru-RU" sz="1600" i="1" dirty="0">
                <a:solidFill>
                  <a:srgbClr val="080809"/>
                </a:solidFill>
              </a:rPr>
              <a:t>.).</a:t>
            </a:r>
          </a:p>
          <a:p>
            <a:r>
              <a:rPr lang="ru-RU" sz="1600" i="1" dirty="0" err="1">
                <a:solidFill>
                  <a:srgbClr val="080809"/>
                </a:solidFill>
              </a:rPr>
              <a:t>Був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ініціатором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видання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збірки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хорових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творів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українських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композиторів</a:t>
            </a:r>
            <a:r>
              <a:rPr lang="ru-RU" sz="1600" i="1" dirty="0">
                <a:solidFill>
                  <a:srgbClr val="080809"/>
                </a:solidFill>
              </a:rPr>
              <a:t> «</a:t>
            </a:r>
            <a:r>
              <a:rPr lang="ru-RU" sz="1600" i="1" dirty="0" err="1">
                <a:solidFill>
                  <a:srgbClr val="080809"/>
                </a:solidFill>
              </a:rPr>
              <a:t>Кобзар</a:t>
            </a:r>
            <a:r>
              <a:rPr lang="ru-RU" sz="1600" i="1" dirty="0">
                <a:solidFill>
                  <a:srgbClr val="080809"/>
                </a:solidFill>
              </a:rPr>
              <a:t>» (1885), у </a:t>
            </a:r>
            <a:r>
              <a:rPr lang="ru-RU" sz="1600" i="1" dirty="0" err="1">
                <a:solidFill>
                  <a:srgbClr val="080809"/>
                </a:solidFill>
              </a:rPr>
              <a:t>якому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вперше</a:t>
            </a:r>
            <a:r>
              <a:rPr lang="ru-RU" sz="1600" i="1" dirty="0">
                <a:solidFill>
                  <a:srgbClr val="080809"/>
                </a:solidFill>
              </a:rPr>
              <a:t> в </a:t>
            </a:r>
            <a:r>
              <a:rPr lang="ru-RU" sz="1600" i="1" dirty="0" err="1">
                <a:solidFill>
                  <a:srgbClr val="080809"/>
                </a:solidFill>
              </a:rPr>
              <a:t>Галичині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були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надруковані</a:t>
            </a:r>
            <a:r>
              <a:rPr lang="ru-RU" sz="1600" i="1" dirty="0">
                <a:solidFill>
                  <a:srgbClr val="080809"/>
                </a:solidFill>
              </a:rPr>
              <a:t> твори </a:t>
            </a:r>
            <a:r>
              <a:rPr lang="ru-RU" sz="1600" i="1" dirty="0" err="1">
                <a:solidFill>
                  <a:srgbClr val="080809"/>
                </a:solidFill>
              </a:rPr>
              <a:t>Миколи</a:t>
            </a:r>
            <a:r>
              <a:rPr lang="ru-RU" sz="1600" i="1" dirty="0">
                <a:solidFill>
                  <a:srgbClr val="080809"/>
                </a:solidFill>
              </a:rPr>
              <a:t> Лисенка, </a:t>
            </a:r>
            <a:r>
              <a:rPr lang="ru-RU" sz="1600" i="1" dirty="0" err="1">
                <a:solidFill>
                  <a:srgbClr val="080809"/>
                </a:solidFill>
              </a:rPr>
              <a:t>підготував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пісенник</a:t>
            </a:r>
            <a:r>
              <a:rPr lang="ru-RU" sz="1600" i="1" dirty="0">
                <a:solidFill>
                  <a:srgbClr val="080809"/>
                </a:solidFill>
              </a:rPr>
              <a:t> «В гаю </a:t>
            </a:r>
            <a:r>
              <a:rPr lang="ru-RU" sz="1600" i="1" dirty="0" err="1">
                <a:solidFill>
                  <a:srgbClr val="080809"/>
                </a:solidFill>
              </a:rPr>
              <a:t>зеленім</a:t>
            </a:r>
            <a:r>
              <a:rPr lang="ru-RU" sz="1600" i="1" dirty="0">
                <a:solidFill>
                  <a:srgbClr val="080809"/>
                </a:solidFill>
              </a:rPr>
              <a:t>. </a:t>
            </a:r>
            <a:r>
              <a:rPr lang="ru-RU" sz="1600" i="1" dirty="0" err="1">
                <a:solidFill>
                  <a:srgbClr val="080809"/>
                </a:solidFill>
              </a:rPr>
              <a:t>Руський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співаник</a:t>
            </a:r>
            <a:r>
              <a:rPr lang="ru-RU" sz="1600" i="1" dirty="0">
                <a:solidFill>
                  <a:srgbClr val="080809"/>
                </a:solidFill>
              </a:rPr>
              <a:t>» (1888).</a:t>
            </a:r>
          </a:p>
          <a:p>
            <a:r>
              <a:rPr lang="ru-RU" sz="1600" i="1" dirty="0">
                <a:solidFill>
                  <a:srgbClr val="080809"/>
                </a:solidFill>
              </a:rPr>
              <a:t>Помер </a:t>
            </a:r>
            <a:r>
              <a:rPr lang="ru-RU" sz="1600" i="1" dirty="0" err="1">
                <a:solidFill>
                  <a:srgbClr val="080809"/>
                </a:solidFill>
              </a:rPr>
              <a:t>о.Богдар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Кирчів</a:t>
            </a:r>
            <a:r>
              <a:rPr lang="ru-RU" sz="1600" i="1" dirty="0">
                <a:solidFill>
                  <a:srgbClr val="080809"/>
                </a:solidFill>
              </a:rPr>
              <a:t> 19 </a:t>
            </a:r>
            <a:r>
              <a:rPr lang="ru-RU" sz="1600" i="1" dirty="0" err="1">
                <a:solidFill>
                  <a:srgbClr val="080809"/>
                </a:solidFill>
              </a:rPr>
              <a:t>жовтня</a:t>
            </a:r>
            <a:r>
              <a:rPr lang="ru-RU" sz="1600" i="1" dirty="0">
                <a:solidFill>
                  <a:srgbClr val="080809"/>
                </a:solidFill>
              </a:rPr>
              <a:t> 1900 р. у с. </a:t>
            </a:r>
            <a:r>
              <a:rPr lang="ru-RU" sz="1600" i="1" dirty="0" err="1">
                <a:solidFill>
                  <a:srgbClr val="080809"/>
                </a:solidFill>
              </a:rPr>
              <a:t>Довге</a:t>
            </a:r>
            <a:r>
              <a:rPr lang="ru-RU" sz="1600" i="1" dirty="0">
                <a:solidFill>
                  <a:srgbClr val="080809"/>
                </a:solidFill>
              </a:rPr>
              <a:t>. </a:t>
            </a:r>
            <a:r>
              <a:rPr lang="ru-RU" sz="1600" i="1" dirty="0" err="1">
                <a:solidFill>
                  <a:srgbClr val="080809"/>
                </a:solidFill>
              </a:rPr>
              <a:t>Похований</a:t>
            </a:r>
            <a:r>
              <a:rPr lang="ru-RU" sz="1600" i="1" dirty="0">
                <a:solidFill>
                  <a:srgbClr val="080809"/>
                </a:solidFill>
              </a:rPr>
              <a:t> на </a:t>
            </a:r>
            <a:r>
              <a:rPr lang="ru-RU" sz="1600" i="1" dirty="0" err="1">
                <a:solidFill>
                  <a:srgbClr val="080809"/>
                </a:solidFill>
              </a:rPr>
              <a:t>місцевому</a:t>
            </a:r>
            <a:r>
              <a:rPr lang="ru-RU" sz="1600" i="1" dirty="0">
                <a:solidFill>
                  <a:srgbClr val="080809"/>
                </a:solidFill>
              </a:rPr>
              <a:t> </a:t>
            </a:r>
            <a:r>
              <a:rPr lang="ru-RU" sz="1600" i="1" dirty="0" err="1">
                <a:solidFill>
                  <a:srgbClr val="080809"/>
                </a:solidFill>
              </a:rPr>
              <a:t>цвинтарі</a:t>
            </a:r>
            <a:r>
              <a:rPr lang="ru-RU" sz="1600" i="1" dirty="0">
                <a:solidFill>
                  <a:srgbClr val="08080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91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4A937-DB48-4FF3-9342-04F2590D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34" y="-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6B705-392E-4958-8C16-44F5B4816EFC}"/>
              </a:ext>
            </a:extLst>
          </p:cNvPr>
          <p:cNvSpPr/>
          <p:nvPr/>
        </p:nvSpPr>
        <p:spPr>
          <a:xfrm>
            <a:off x="4262342" y="146880"/>
            <a:ext cx="656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Костельник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Гавриїл Теодорович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DA5D2-0967-4A6D-9FF1-76583B79EF27}"/>
              </a:ext>
            </a:extLst>
          </p:cNvPr>
          <p:cNvSpPr/>
          <p:nvPr/>
        </p:nvSpPr>
        <p:spPr>
          <a:xfrm>
            <a:off x="411334" y="342899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15 черв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- 140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Гавриїла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Костельника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(1886-1948)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DFCEC-94F6-45AF-AFCA-B2B98226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55" y="4752438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0040D-0973-45D2-9AEB-600E80C4F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2DA81-3821-4FF9-912C-DAE523C53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09" y="793211"/>
            <a:ext cx="1914525" cy="23907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550840-F38E-4D02-9512-67E1A46AD039}"/>
              </a:ext>
            </a:extLst>
          </p:cNvPr>
          <p:cNvSpPr/>
          <p:nvPr/>
        </p:nvSpPr>
        <p:spPr>
          <a:xfrm>
            <a:off x="3592498" y="847976"/>
            <a:ext cx="853897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err="1"/>
              <a:t>Отець</a:t>
            </a:r>
            <a:r>
              <a:rPr lang="ru-RU" sz="1300" b="1" dirty="0"/>
              <a:t> ГАВРИЇЛ ТЕОДОРОВИЧ КОСТЕЛЬНИК</a:t>
            </a:r>
            <a:r>
              <a:rPr lang="ru-RU" sz="1300" dirty="0"/>
              <a:t> (15 червня 1886 — 20 вересня 1948) — </a:t>
            </a:r>
            <a:r>
              <a:rPr lang="ru-RU" sz="1300" dirty="0" err="1"/>
              <a:t>відомий</a:t>
            </a:r>
            <a:r>
              <a:rPr lang="ru-RU" sz="1300" dirty="0"/>
              <a:t> </a:t>
            </a:r>
            <a:r>
              <a:rPr lang="ru-RU" sz="1300" dirty="0" err="1"/>
              <a:t>український</a:t>
            </a:r>
            <a:r>
              <a:rPr lang="ru-RU" sz="1300" dirty="0"/>
              <a:t> </a:t>
            </a:r>
            <a:r>
              <a:rPr lang="ru-RU" sz="1300" b="1" dirty="0" err="1"/>
              <a:t>церковний</a:t>
            </a:r>
            <a:r>
              <a:rPr lang="ru-RU" sz="1300" b="1" dirty="0"/>
              <a:t> і </a:t>
            </a:r>
            <a:r>
              <a:rPr lang="ru-RU" sz="1300" b="1" dirty="0" err="1"/>
              <a:t>громадський</a:t>
            </a:r>
            <a:r>
              <a:rPr lang="ru-RU" sz="1300" b="1" dirty="0"/>
              <a:t> </a:t>
            </a:r>
            <a:r>
              <a:rPr lang="ru-RU" sz="1300" b="1" dirty="0" err="1"/>
              <a:t>діяч</a:t>
            </a:r>
            <a:r>
              <a:rPr lang="ru-RU" sz="1300" b="1" dirty="0"/>
              <a:t>, богослов, </a:t>
            </a:r>
            <a:r>
              <a:rPr lang="ru-RU" sz="1300" b="1" dirty="0" err="1"/>
              <a:t>філософ</a:t>
            </a:r>
            <a:r>
              <a:rPr lang="ru-RU" sz="1300" b="1" dirty="0"/>
              <a:t>, </a:t>
            </a:r>
            <a:r>
              <a:rPr lang="ru-RU" sz="1300" b="1" dirty="0" err="1"/>
              <a:t>письменник</a:t>
            </a:r>
            <a:r>
              <a:rPr lang="ru-RU" sz="1300" b="1" dirty="0"/>
              <a:t> та </a:t>
            </a:r>
            <a:r>
              <a:rPr lang="ru-RU" sz="1300" b="1" dirty="0" err="1"/>
              <a:t>мовознавець</a:t>
            </a:r>
            <a:r>
              <a:rPr lang="ru-RU" sz="1300" dirty="0"/>
              <a:t>, чия </a:t>
            </a:r>
            <a:r>
              <a:rPr lang="ru-RU" sz="1300" dirty="0" err="1"/>
              <a:t>постать</a:t>
            </a:r>
            <a:r>
              <a:rPr lang="ru-RU" sz="1300" dirty="0"/>
              <a:t> </a:t>
            </a:r>
            <a:r>
              <a:rPr lang="ru-RU" sz="1300" dirty="0" err="1"/>
              <a:t>залишається</a:t>
            </a:r>
            <a:r>
              <a:rPr lang="ru-RU" sz="1300" dirty="0"/>
              <a:t> </a:t>
            </a:r>
            <a:r>
              <a:rPr lang="ru-RU" sz="1300" dirty="0" err="1"/>
              <a:t>однією</a:t>
            </a:r>
            <a:r>
              <a:rPr lang="ru-RU" sz="1300" dirty="0"/>
              <a:t> з </a:t>
            </a:r>
            <a:r>
              <a:rPr lang="ru-RU" sz="1300" dirty="0" err="1"/>
              <a:t>найбільш</a:t>
            </a:r>
            <a:r>
              <a:rPr lang="ru-RU" sz="1300" dirty="0"/>
              <a:t> </a:t>
            </a:r>
            <a:r>
              <a:rPr lang="ru-RU" sz="1300" dirty="0" err="1"/>
              <a:t>суперечливих</a:t>
            </a:r>
            <a:r>
              <a:rPr lang="ru-RU" sz="1300" dirty="0"/>
              <a:t> в </a:t>
            </a:r>
            <a:r>
              <a:rPr lang="ru-RU" sz="1300" dirty="0" err="1"/>
              <a:t>українській</a:t>
            </a:r>
            <a:r>
              <a:rPr lang="ru-RU" sz="1300" dirty="0"/>
              <a:t> </a:t>
            </a:r>
            <a:r>
              <a:rPr lang="ru-RU" sz="1300" dirty="0" err="1"/>
              <a:t>церковній</a:t>
            </a:r>
            <a:r>
              <a:rPr lang="ru-RU" sz="1300" dirty="0"/>
              <a:t> </a:t>
            </a:r>
            <a:r>
              <a:rPr lang="ru-RU" sz="1300" dirty="0" err="1"/>
              <a:t>історії</a:t>
            </a:r>
            <a:r>
              <a:rPr lang="ru-RU" sz="1300" dirty="0"/>
              <a:t> </a:t>
            </a:r>
            <a:r>
              <a:rPr lang="en-US" sz="1300" dirty="0"/>
              <a:t>XX </a:t>
            </a:r>
            <a:r>
              <a:rPr lang="ru-RU" sz="1300" dirty="0" err="1"/>
              <a:t>століття</a:t>
            </a:r>
            <a:r>
              <a:rPr lang="ru-RU" sz="1300" dirty="0"/>
              <a:t>. </a:t>
            </a:r>
            <a:r>
              <a:rPr lang="ru-RU" sz="1300" dirty="0" err="1"/>
              <a:t>Він</a:t>
            </a:r>
            <a:r>
              <a:rPr lang="ru-RU" sz="1300" dirty="0"/>
              <a:t> став </a:t>
            </a:r>
            <a:r>
              <a:rPr lang="ru-RU" sz="1300" dirty="0" err="1"/>
              <a:t>ключовою</a:t>
            </a:r>
            <a:r>
              <a:rPr lang="ru-RU" sz="1300" dirty="0"/>
              <a:t> </a:t>
            </a:r>
            <a:r>
              <a:rPr lang="ru-RU" sz="1300" dirty="0" err="1"/>
              <a:t>фігурою</a:t>
            </a:r>
            <a:r>
              <a:rPr lang="ru-RU" sz="1300" dirty="0"/>
              <a:t> та </a:t>
            </a:r>
            <a:r>
              <a:rPr lang="ru-RU" sz="1300" dirty="0" err="1"/>
              <a:t>керівником</a:t>
            </a:r>
            <a:r>
              <a:rPr lang="ru-RU" sz="1300" dirty="0"/>
              <a:t> так </a:t>
            </a:r>
            <a:r>
              <a:rPr lang="ru-RU" sz="1300" dirty="0" err="1"/>
              <a:t>званої</a:t>
            </a:r>
            <a:r>
              <a:rPr lang="ru-RU" sz="1300" dirty="0"/>
              <a:t> «</a:t>
            </a:r>
            <a:r>
              <a:rPr lang="ru-RU" sz="1300" dirty="0" err="1"/>
              <a:t>Ініціативної</a:t>
            </a:r>
            <a:r>
              <a:rPr lang="ru-RU" sz="1300" dirty="0"/>
              <a:t> </a:t>
            </a:r>
            <a:r>
              <a:rPr lang="ru-RU" sz="1300" dirty="0" err="1"/>
              <a:t>групи</a:t>
            </a:r>
            <a:r>
              <a:rPr lang="ru-RU" sz="1300" dirty="0"/>
              <a:t>», яка за </a:t>
            </a:r>
            <a:r>
              <a:rPr lang="ru-RU" sz="1300" dirty="0" err="1"/>
              <a:t>вказівкою</a:t>
            </a:r>
            <a:r>
              <a:rPr lang="ru-RU" sz="1300" dirty="0"/>
              <a:t> та </a:t>
            </a:r>
            <a:r>
              <a:rPr lang="ru-RU" sz="1300" dirty="0" err="1"/>
              <a:t>під</a:t>
            </a:r>
            <a:r>
              <a:rPr lang="ru-RU" sz="1300" dirty="0"/>
              <a:t> </a:t>
            </a:r>
            <a:r>
              <a:rPr lang="ru-RU" sz="1300" dirty="0" err="1"/>
              <a:t>тиском</a:t>
            </a:r>
            <a:r>
              <a:rPr lang="ru-RU" sz="1300" dirty="0"/>
              <a:t> </a:t>
            </a:r>
            <a:r>
              <a:rPr lang="ru-RU" sz="1300" dirty="0" err="1"/>
              <a:t>радянських</a:t>
            </a:r>
            <a:r>
              <a:rPr lang="ru-RU" sz="1300" dirty="0"/>
              <a:t> спецслужб (НКВД) </a:t>
            </a:r>
            <a:r>
              <a:rPr lang="ru-RU" sz="1300" dirty="0" err="1"/>
              <a:t>організувала</a:t>
            </a:r>
            <a:r>
              <a:rPr lang="ru-RU" sz="1300" dirty="0"/>
              <a:t> </a:t>
            </a:r>
            <a:r>
              <a:rPr lang="ru-RU" sz="1300" b="1" dirty="0" err="1"/>
              <a:t>Львівський</a:t>
            </a:r>
            <a:r>
              <a:rPr lang="ru-RU" sz="1300" b="1" dirty="0"/>
              <a:t> </a:t>
            </a:r>
            <a:r>
              <a:rPr lang="ru-RU" sz="1300" b="1" dirty="0" err="1"/>
              <a:t>псевдособор</a:t>
            </a:r>
            <a:r>
              <a:rPr lang="ru-RU" sz="1300" b="1" dirty="0"/>
              <a:t> 1946 року</a:t>
            </a:r>
            <a:r>
              <a:rPr lang="ru-RU" sz="1300" dirty="0"/>
              <a:t>, де </a:t>
            </a:r>
            <a:r>
              <a:rPr lang="ru-RU" sz="1300" dirty="0" err="1"/>
              <a:t>було</a:t>
            </a:r>
            <a:r>
              <a:rPr lang="ru-RU" sz="1300" dirty="0"/>
              <a:t> </a:t>
            </a:r>
            <a:r>
              <a:rPr lang="ru-RU" sz="1300" dirty="0" err="1"/>
              <a:t>проголошено</a:t>
            </a:r>
            <a:r>
              <a:rPr lang="ru-RU" sz="1300" dirty="0"/>
              <a:t> </a:t>
            </a:r>
            <a:r>
              <a:rPr lang="ru-RU" sz="1300" dirty="0" err="1"/>
              <a:t>ліквідацію</a:t>
            </a:r>
            <a:r>
              <a:rPr lang="ru-RU" sz="1300" dirty="0"/>
              <a:t> </a:t>
            </a:r>
            <a:r>
              <a:rPr lang="ru-RU" sz="1300" dirty="0" err="1"/>
              <a:t>Берестейської</a:t>
            </a:r>
            <a:r>
              <a:rPr lang="ru-RU" sz="1300" dirty="0"/>
              <a:t> </a:t>
            </a:r>
            <a:r>
              <a:rPr lang="ru-RU" sz="1300" dirty="0" err="1"/>
              <a:t>унії</a:t>
            </a:r>
            <a:r>
              <a:rPr lang="ru-RU" sz="1300" dirty="0"/>
              <a:t> та </a:t>
            </a:r>
            <a:r>
              <a:rPr lang="ru-RU" sz="1300" dirty="0" err="1"/>
              <a:t>насильницьке</a:t>
            </a:r>
            <a:r>
              <a:rPr lang="ru-RU" sz="1300" dirty="0"/>
              <a:t> </a:t>
            </a:r>
            <a:r>
              <a:rPr lang="ru-RU" sz="1300" dirty="0" err="1"/>
              <a:t>приєднання</a:t>
            </a:r>
            <a:r>
              <a:rPr lang="ru-RU" sz="1300" dirty="0"/>
              <a:t> </a:t>
            </a:r>
            <a:r>
              <a:rPr lang="ru-RU" sz="1300" dirty="0" err="1"/>
              <a:t>Української</a:t>
            </a:r>
            <a:r>
              <a:rPr lang="ru-RU" sz="1300" dirty="0"/>
              <a:t> греко-</a:t>
            </a:r>
            <a:r>
              <a:rPr lang="ru-RU" sz="1300" dirty="0" err="1"/>
              <a:t>католицької</a:t>
            </a:r>
            <a:r>
              <a:rPr lang="ru-RU" sz="1300" dirty="0"/>
              <a:t> церкви (УГКЦ) до </a:t>
            </a:r>
            <a:r>
              <a:rPr lang="ru-RU" sz="1300" dirty="0" err="1"/>
              <a:t>Російської</a:t>
            </a:r>
            <a:r>
              <a:rPr lang="ru-RU" sz="1300" dirty="0"/>
              <a:t> </a:t>
            </a:r>
            <a:r>
              <a:rPr lang="ru-RU" sz="1300" dirty="0" err="1"/>
              <a:t>православної</a:t>
            </a:r>
            <a:r>
              <a:rPr lang="ru-RU" sz="1300" dirty="0"/>
              <a:t> церкви (РПЦ). </a:t>
            </a:r>
          </a:p>
          <a:p>
            <a:r>
              <a:rPr lang="ru-RU" sz="1300" b="1" dirty="0" err="1"/>
              <a:t>Основні</a:t>
            </a:r>
            <a:r>
              <a:rPr lang="ru-RU" sz="1300" b="1" dirty="0"/>
              <a:t> </a:t>
            </a:r>
            <a:r>
              <a:rPr lang="ru-RU" sz="1300" b="1" dirty="0" err="1"/>
              <a:t>біографічні</a:t>
            </a:r>
            <a:r>
              <a:rPr lang="ru-RU" sz="1300" b="1" dirty="0"/>
              <a:t> </a:t>
            </a:r>
            <a:r>
              <a:rPr lang="ru-RU" sz="1300" b="1" dirty="0" err="1"/>
              <a:t>відомості</a:t>
            </a:r>
            <a:endParaRPr lang="ru-RU" sz="1300" b="1" dirty="0"/>
          </a:p>
          <a:p>
            <a:r>
              <a:rPr lang="ru-RU" sz="1300" b="1" dirty="0" err="1"/>
              <a:t>Походження</a:t>
            </a:r>
            <a:r>
              <a:rPr lang="ru-RU" sz="1300" dirty="0"/>
              <a:t>: </a:t>
            </a:r>
            <a:r>
              <a:rPr lang="ru-RU" sz="1300" dirty="0" err="1"/>
              <a:t>народився</a:t>
            </a:r>
            <a:r>
              <a:rPr lang="ru-RU" sz="1300" dirty="0"/>
              <a:t> у </a:t>
            </a:r>
            <a:r>
              <a:rPr lang="ru-RU" sz="1300" dirty="0" err="1"/>
              <a:t>селі</a:t>
            </a:r>
            <a:r>
              <a:rPr lang="ru-RU" sz="1300" dirty="0"/>
              <a:t> </a:t>
            </a:r>
            <a:r>
              <a:rPr lang="ru-RU" sz="1300" dirty="0" err="1"/>
              <a:t>Руський</a:t>
            </a:r>
            <a:r>
              <a:rPr lang="ru-RU" sz="1300" dirty="0"/>
              <a:t> </a:t>
            </a:r>
            <a:r>
              <a:rPr lang="ru-RU" sz="1300" dirty="0" err="1"/>
              <a:t>Керестур</a:t>
            </a:r>
            <a:r>
              <a:rPr lang="ru-RU" sz="1300" dirty="0"/>
              <a:t> (Бачка, </a:t>
            </a:r>
            <a:r>
              <a:rPr lang="ru-RU" sz="1300" dirty="0" err="1"/>
              <a:t>нині</a:t>
            </a:r>
            <a:r>
              <a:rPr lang="ru-RU" sz="1300" dirty="0"/>
              <a:t> </a:t>
            </a:r>
            <a:r>
              <a:rPr lang="ru-RU" sz="1300" dirty="0" err="1"/>
              <a:t>автономний</a:t>
            </a:r>
            <a:r>
              <a:rPr lang="ru-RU" sz="1300" dirty="0"/>
              <a:t> край </a:t>
            </a:r>
            <a:r>
              <a:rPr lang="ru-RU" sz="1300" dirty="0" err="1"/>
              <a:t>Воєводина</a:t>
            </a:r>
            <a:r>
              <a:rPr lang="ru-RU" sz="1300" dirty="0"/>
              <a:t>, </a:t>
            </a:r>
            <a:r>
              <a:rPr lang="ru-RU" sz="1300" dirty="0" err="1"/>
              <a:t>Сербія</a:t>
            </a:r>
            <a:r>
              <a:rPr lang="ru-RU" sz="1300" dirty="0"/>
              <a:t>) в </a:t>
            </a:r>
            <a:r>
              <a:rPr lang="ru-RU" sz="1300" dirty="0" err="1"/>
              <a:t>родині</a:t>
            </a:r>
            <a:r>
              <a:rPr lang="ru-RU" sz="1300" dirty="0"/>
              <a:t> </a:t>
            </a:r>
            <a:r>
              <a:rPr lang="ru-RU" sz="1300" dirty="0" err="1"/>
              <a:t>переселенців-русинів</a:t>
            </a:r>
            <a:r>
              <a:rPr lang="ru-RU" sz="1300" dirty="0"/>
              <a:t>. </a:t>
            </a:r>
          </a:p>
          <a:p>
            <a:r>
              <a:rPr lang="ru-RU" sz="1300" b="1" dirty="0" err="1"/>
              <a:t>Освіта</a:t>
            </a:r>
            <a:r>
              <a:rPr lang="ru-RU" sz="1300" dirty="0"/>
              <a:t>: </a:t>
            </a:r>
            <a:r>
              <a:rPr lang="ru-RU" sz="1300" dirty="0" err="1"/>
              <a:t>навчався</a:t>
            </a:r>
            <a:r>
              <a:rPr lang="ru-RU" sz="1300" dirty="0"/>
              <a:t> у </a:t>
            </a:r>
            <a:r>
              <a:rPr lang="ru-RU" sz="1300" dirty="0" err="1"/>
              <a:t>загребській</a:t>
            </a:r>
            <a:r>
              <a:rPr lang="ru-RU" sz="1300" dirty="0"/>
              <a:t> </a:t>
            </a:r>
            <a:r>
              <a:rPr lang="ru-RU" sz="1300" dirty="0" err="1"/>
              <a:t>гімназії</a:t>
            </a:r>
            <a:r>
              <a:rPr lang="ru-RU" sz="1300" dirty="0"/>
              <a:t>, </a:t>
            </a:r>
            <a:r>
              <a:rPr lang="ru-RU" sz="1300" dirty="0" err="1"/>
              <a:t>потім</a:t>
            </a:r>
            <a:r>
              <a:rPr lang="ru-RU" sz="1300" dirty="0"/>
              <a:t> </a:t>
            </a:r>
            <a:r>
              <a:rPr lang="ru-RU" sz="1300" dirty="0" err="1"/>
              <a:t>вивчав</a:t>
            </a:r>
            <a:r>
              <a:rPr lang="ru-RU" sz="1300" dirty="0"/>
              <a:t> </a:t>
            </a:r>
            <a:r>
              <a:rPr lang="ru-RU" sz="1300" dirty="0" err="1"/>
              <a:t>теологію</a:t>
            </a:r>
            <a:r>
              <a:rPr lang="ru-RU" sz="1300" dirty="0"/>
              <a:t> у </a:t>
            </a:r>
            <a:r>
              <a:rPr lang="ru-RU" sz="1300" dirty="0" err="1"/>
              <a:t>Загребі</a:t>
            </a:r>
            <a:r>
              <a:rPr lang="ru-RU" sz="1300" dirty="0"/>
              <a:t>, </a:t>
            </a:r>
            <a:r>
              <a:rPr lang="ru-RU" sz="1300" dirty="0" err="1"/>
              <a:t>Львові</a:t>
            </a:r>
            <a:r>
              <a:rPr lang="ru-RU" sz="1300" dirty="0"/>
              <a:t> та </a:t>
            </a:r>
            <a:r>
              <a:rPr lang="ru-RU" sz="1300" dirty="0" err="1"/>
              <a:t>Фрайбурзі</a:t>
            </a:r>
            <a:r>
              <a:rPr lang="ru-RU" sz="1300" dirty="0"/>
              <a:t> (</a:t>
            </a:r>
            <a:r>
              <a:rPr lang="ru-RU" sz="1300" dirty="0" err="1"/>
              <a:t>Німеччина</a:t>
            </a:r>
            <a:r>
              <a:rPr lang="ru-RU" sz="1300" dirty="0"/>
              <a:t>). У 1913 </a:t>
            </a:r>
            <a:r>
              <a:rPr lang="ru-RU" sz="1300" dirty="0" err="1"/>
              <a:t>році</a:t>
            </a:r>
            <a:r>
              <a:rPr lang="ru-RU" sz="1300" dirty="0"/>
              <a:t> </a:t>
            </a:r>
            <a:r>
              <a:rPr lang="ru-RU" sz="1300" dirty="0" err="1"/>
              <a:t>здобув</a:t>
            </a:r>
            <a:r>
              <a:rPr lang="ru-RU" sz="1300" dirty="0"/>
              <a:t> </a:t>
            </a:r>
            <a:r>
              <a:rPr lang="ru-RU" sz="1300" dirty="0" err="1"/>
              <a:t>ступінь</a:t>
            </a:r>
            <a:r>
              <a:rPr lang="ru-RU" sz="1300" dirty="0"/>
              <a:t> </a:t>
            </a:r>
            <a:r>
              <a:rPr lang="ru-RU" sz="1300" b="1" dirty="0"/>
              <a:t>доктора </a:t>
            </a:r>
            <a:r>
              <a:rPr lang="ru-RU" sz="1300" b="1" dirty="0" err="1"/>
              <a:t>філософії</a:t>
            </a:r>
            <a:r>
              <a:rPr lang="ru-RU" sz="1300" dirty="0"/>
              <a:t> у </a:t>
            </a:r>
            <a:r>
              <a:rPr lang="ru-RU" sz="1300" dirty="0" err="1"/>
              <a:t>Фрайбурзькому</a:t>
            </a:r>
            <a:r>
              <a:rPr lang="ru-RU" sz="1300" dirty="0"/>
              <a:t> </a:t>
            </a:r>
            <a:r>
              <a:rPr lang="ru-RU" sz="1300" dirty="0" err="1"/>
              <a:t>університеті</a:t>
            </a:r>
            <a:r>
              <a:rPr lang="ru-RU" sz="1300" dirty="0"/>
              <a:t>. </a:t>
            </a:r>
          </a:p>
          <a:p>
            <a:r>
              <a:rPr lang="ru-RU" sz="1300" b="1" dirty="0" err="1"/>
              <a:t>Церковне</a:t>
            </a:r>
            <a:r>
              <a:rPr lang="ru-RU" sz="1300" b="1" dirty="0"/>
              <a:t> </a:t>
            </a:r>
            <a:r>
              <a:rPr lang="ru-RU" sz="1300" b="1" dirty="0" err="1"/>
              <a:t>служіння</a:t>
            </a:r>
            <a:r>
              <a:rPr lang="ru-RU" sz="1300" dirty="0"/>
              <a:t>: у 1913 </a:t>
            </a:r>
            <a:r>
              <a:rPr lang="ru-RU" sz="1300" dirty="0" err="1"/>
              <a:t>році</a:t>
            </a:r>
            <a:r>
              <a:rPr lang="ru-RU" sz="1300" dirty="0"/>
              <a:t> </a:t>
            </a:r>
            <a:r>
              <a:rPr lang="ru-RU" sz="1300" dirty="0" err="1"/>
              <a:t>висвячений</a:t>
            </a:r>
            <a:r>
              <a:rPr lang="ru-RU" sz="1300" dirty="0"/>
              <a:t> на греко-</a:t>
            </a:r>
            <a:r>
              <a:rPr lang="ru-RU" sz="1300" dirty="0" err="1"/>
              <a:t>католицького</a:t>
            </a:r>
            <a:r>
              <a:rPr lang="ru-RU" sz="1300" dirty="0"/>
              <a:t> священника митрополитом </a:t>
            </a:r>
            <a:r>
              <a:rPr lang="ru-RU" sz="1300" dirty="0" err="1"/>
              <a:t>Андреєм</a:t>
            </a:r>
            <a:r>
              <a:rPr lang="ru-RU" sz="1300" dirty="0"/>
              <a:t> </a:t>
            </a:r>
            <a:r>
              <a:rPr lang="ru-RU" sz="1300" dirty="0" err="1"/>
              <a:t>Шептицьким</a:t>
            </a:r>
            <a:r>
              <a:rPr lang="ru-RU" sz="1300" dirty="0"/>
              <a:t>. Служив у </a:t>
            </a:r>
            <a:r>
              <a:rPr lang="ru-RU" sz="1300" dirty="0" err="1"/>
              <a:t>Львові</a:t>
            </a:r>
            <a:r>
              <a:rPr lang="ru-RU" sz="1300" dirty="0"/>
              <a:t>, </a:t>
            </a:r>
            <a:r>
              <a:rPr lang="ru-RU" sz="1300" dirty="0" err="1"/>
              <a:t>зокрема</a:t>
            </a:r>
            <a:r>
              <a:rPr lang="ru-RU" sz="1300" dirty="0"/>
              <a:t> у </a:t>
            </a:r>
            <a:r>
              <a:rPr lang="ru-RU" sz="1300" dirty="0" err="1"/>
              <a:t>Преображенській</a:t>
            </a:r>
            <a:r>
              <a:rPr lang="ru-RU" sz="1300" dirty="0"/>
              <a:t> </a:t>
            </a:r>
            <a:r>
              <a:rPr lang="ru-RU" sz="1300" dirty="0" err="1"/>
              <a:t>церкві</a:t>
            </a:r>
            <a:r>
              <a:rPr lang="ru-RU" sz="1300" dirty="0"/>
              <a:t>, </a:t>
            </a:r>
            <a:r>
              <a:rPr lang="ru-RU" sz="1300" dirty="0" err="1"/>
              <a:t>викладав</a:t>
            </a:r>
            <a:r>
              <a:rPr lang="ru-RU" sz="1300" dirty="0"/>
              <a:t> у </a:t>
            </a:r>
            <a:r>
              <a:rPr lang="ru-RU" sz="1300" dirty="0" err="1"/>
              <a:t>Львівській</a:t>
            </a:r>
            <a:r>
              <a:rPr lang="ru-RU" sz="1300" dirty="0"/>
              <a:t> </a:t>
            </a:r>
            <a:r>
              <a:rPr lang="ru-RU" sz="1300" dirty="0" err="1"/>
              <a:t>духовній</a:t>
            </a:r>
            <a:r>
              <a:rPr lang="ru-RU" sz="1300" dirty="0"/>
              <a:t> </a:t>
            </a:r>
            <a:r>
              <a:rPr lang="ru-RU" sz="1300" dirty="0" err="1"/>
              <a:t>семінарії</a:t>
            </a:r>
            <a:r>
              <a:rPr lang="ru-RU" sz="1300" dirty="0"/>
              <a:t> та </a:t>
            </a:r>
            <a:r>
              <a:rPr lang="ru-RU" sz="1300" dirty="0" err="1"/>
              <a:t>Богословській</a:t>
            </a:r>
            <a:r>
              <a:rPr lang="ru-RU" sz="1300" dirty="0"/>
              <a:t> </a:t>
            </a:r>
            <a:r>
              <a:rPr lang="ru-RU" sz="1300" dirty="0" err="1"/>
              <a:t>академії</a:t>
            </a:r>
            <a:r>
              <a:rPr lang="ru-RU" sz="1300" dirty="0"/>
              <a:t>. </a:t>
            </a:r>
          </a:p>
          <a:p>
            <a:r>
              <a:rPr lang="ru-RU" sz="1300" b="1" dirty="0" err="1"/>
              <a:t>Загибель</a:t>
            </a:r>
            <a:r>
              <a:rPr lang="ru-RU" sz="1300" dirty="0"/>
              <a:t>: </a:t>
            </a:r>
            <a:r>
              <a:rPr lang="ru-RU" sz="1300" dirty="0" err="1"/>
              <a:t>убитий</a:t>
            </a:r>
            <a:r>
              <a:rPr lang="ru-RU" sz="1300" dirty="0"/>
              <a:t> </a:t>
            </a:r>
            <a:r>
              <a:rPr lang="ru-RU" sz="1300" dirty="0" err="1"/>
              <a:t>пострілом</a:t>
            </a:r>
            <a:r>
              <a:rPr lang="ru-RU" sz="1300" dirty="0"/>
              <a:t> у </a:t>
            </a:r>
            <a:r>
              <a:rPr lang="ru-RU" sz="1300" dirty="0" err="1"/>
              <a:t>центрі</a:t>
            </a:r>
            <a:r>
              <a:rPr lang="ru-RU" sz="1300" dirty="0"/>
              <a:t> Львова (</a:t>
            </a:r>
            <a:r>
              <a:rPr lang="ru-RU" sz="1300" dirty="0" err="1"/>
              <a:t>біля</a:t>
            </a:r>
            <a:r>
              <a:rPr lang="ru-RU" sz="1300" dirty="0"/>
              <a:t> </a:t>
            </a:r>
            <a:r>
              <a:rPr lang="ru-RU" sz="1300" dirty="0" err="1"/>
              <a:t>Преображенського</a:t>
            </a:r>
            <a:r>
              <a:rPr lang="ru-RU" sz="1300" dirty="0"/>
              <a:t> храму) 20 вересня 1948 року. </a:t>
            </a:r>
            <a:r>
              <a:rPr lang="ru-RU" sz="1300" dirty="0" err="1"/>
              <a:t>Обставини</a:t>
            </a:r>
            <a:r>
              <a:rPr lang="ru-RU" sz="1300" dirty="0"/>
              <a:t> та </a:t>
            </a:r>
            <a:r>
              <a:rPr lang="ru-RU" sz="1300" dirty="0" err="1"/>
              <a:t>замовники</a:t>
            </a:r>
            <a:r>
              <a:rPr lang="ru-RU" sz="1300" dirty="0"/>
              <a:t> </a:t>
            </a:r>
            <a:r>
              <a:rPr lang="ru-RU" sz="1300" dirty="0" err="1"/>
              <a:t>атентату</a:t>
            </a:r>
            <a:r>
              <a:rPr lang="ru-RU" sz="1300" dirty="0"/>
              <a:t> </a:t>
            </a:r>
            <a:r>
              <a:rPr lang="ru-RU" sz="1300" dirty="0" err="1"/>
              <a:t>досі</a:t>
            </a:r>
            <a:r>
              <a:rPr lang="ru-RU" sz="1300" dirty="0"/>
              <a:t> </a:t>
            </a:r>
            <a:r>
              <a:rPr lang="ru-RU" sz="1300" dirty="0" err="1"/>
              <a:t>дискутуються</a:t>
            </a:r>
            <a:r>
              <a:rPr lang="ru-RU" sz="1300" dirty="0"/>
              <a:t> </a:t>
            </a:r>
            <a:r>
              <a:rPr lang="ru-RU" sz="1300" dirty="0" err="1"/>
              <a:t>істориками</a:t>
            </a:r>
            <a:r>
              <a:rPr lang="ru-RU" sz="1300" dirty="0"/>
              <a:t> (</a:t>
            </a:r>
            <a:r>
              <a:rPr lang="ru-RU" sz="1300" dirty="0" err="1"/>
              <a:t>серед</a:t>
            </a:r>
            <a:r>
              <a:rPr lang="ru-RU" sz="1300" dirty="0"/>
              <a:t> </a:t>
            </a:r>
            <a:r>
              <a:rPr lang="ru-RU" sz="1300" dirty="0" err="1"/>
              <a:t>версій</a:t>
            </a:r>
            <a:r>
              <a:rPr lang="ru-RU" sz="1300" dirty="0"/>
              <a:t> — </a:t>
            </a:r>
            <a:r>
              <a:rPr lang="ru-RU" sz="1300" dirty="0" err="1"/>
              <a:t>ліквідація</a:t>
            </a:r>
            <a:r>
              <a:rPr lang="ru-RU" sz="1300" dirty="0"/>
              <a:t> </a:t>
            </a:r>
            <a:r>
              <a:rPr lang="ru-RU" sz="1300" dirty="0" err="1"/>
              <a:t>радянськими</a:t>
            </a:r>
            <a:r>
              <a:rPr lang="ru-RU" sz="1300" dirty="0"/>
              <a:t> спецслужбами з метою </a:t>
            </a:r>
            <a:r>
              <a:rPr lang="ru-RU" sz="1300" dirty="0" err="1"/>
              <a:t>звинуватити</a:t>
            </a:r>
            <a:r>
              <a:rPr lang="ru-RU" sz="1300" dirty="0"/>
              <a:t> УПА </a:t>
            </a:r>
            <a:r>
              <a:rPr lang="ru-RU" sz="1300" dirty="0" err="1"/>
              <a:t>або</a:t>
            </a:r>
            <a:r>
              <a:rPr lang="ru-RU" sz="1300" dirty="0"/>
              <a:t> ж </a:t>
            </a:r>
            <a:r>
              <a:rPr lang="ru-RU" sz="1300" dirty="0" err="1"/>
              <a:t>безпосередньо</a:t>
            </a:r>
            <a:r>
              <a:rPr lang="ru-RU" sz="1300" dirty="0"/>
              <a:t> замах з боку </a:t>
            </a:r>
            <a:r>
              <a:rPr lang="ru-RU" sz="1300" dirty="0" err="1"/>
              <a:t>українського</a:t>
            </a:r>
            <a:r>
              <a:rPr lang="ru-RU" sz="1300" dirty="0"/>
              <a:t> </a:t>
            </a:r>
            <a:r>
              <a:rPr lang="ru-RU" sz="1300" dirty="0" err="1"/>
              <a:t>підпілля</a:t>
            </a:r>
            <a:r>
              <a:rPr lang="ru-RU" sz="1300" dirty="0"/>
              <a:t> за </a:t>
            </a:r>
            <a:r>
              <a:rPr lang="ru-RU" sz="1300" dirty="0" err="1"/>
              <a:t>зраду</a:t>
            </a:r>
            <a:r>
              <a:rPr lang="ru-RU" sz="1300" dirty="0"/>
              <a:t> церкви). </a:t>
            </a:r>
            <a:r>
              <a:rPr lang="ru-RU" sz="1300" dirty="0" err="1"/>
              <a:t>Похований</a:t>
            </a:r>
            <a:r>
              <a:rPr lang="ru-RU" sz="1300" dirty="0"/>
              <a:t> на </a:t>
            </a:r>
            <a:r>
              <a:rPr lang="ru-RU" sz="1300" dirty="0" err="1"/>
              <a:t>Личаківському</a:t>
            </a:r>
            <a:r>
              <a:rPr lang="ru-RU" sz="1300" dirty="0"/>
              <a:t> </a:t>
            </a:r>
            <a:r>
              <a:rPr lang="ru-RU" sz="1300" dirty="0" err="1"/>
              <a:t>цвинтарі</a:t>
            </a:r>
            <a:r>
              <a:rPr lang="ru-RU" sz="1300" dirty="0"/>
              <a:t>. </a:t>
            </a:r>
          </a:p>
          <a:p>
            <a:r>
              <a:rPr lang="ru-RU" sz="1300" b="1" dirty="0" err="1"/>
              <a:t>Наукова</a:t>
            </a:r>
            <a:r>
              <a:rPr lang="ru-RU" sz="1300" b="1" dirty="0"/>
              <a:t> та </a:t>
            </a:r>
            <a:r>
              <a:rPr lang="ru-RU" sz="1300" b="1" dirty="0" err="1"/>
              <a:t>літературна</a:t>
            </a:r>
            <a:r>
              <a:rPr lang="ru-RU" sz="1300" b="1" dirty="0"/>
              <a:t> </a:t>
            </a:r>
            <a:r>
              <a:rPr lang="ru-RU" sz="1300" b="1" dirty="0" err="1"/>
              <a:t>спадщина</a:t>
            </a:r>
            <a:endParaRPr lang="ru-RU" sz="1300" b="1" dirty="0"/>
          </a:p>
          <a:p>
            <a:r>
              <a:rPr lang="ru-RU" sz="1300" dirty="0"/>
              <a:t>Попри </a:t>
            </a:r>
            <a:r>
              <a:rPr lang="ru-RU" sz="1300" dirty="0" err="1"/>
              <a:t>негативну</a:t>
            </a:r>
            <a:r>
              <a:rPr lang="ru-RU" sz="1300" dirty="0"/>
              <a:t> </a:t>
            </a:r>
            <a:r>
              <a:rPr lang="ru-RU" sz="1300" dirty="0" err="1"/>
              <a:t>політико-релігійну</a:t>
            </a:r>
            <a:r>
              <a:rPr lang="ru-RU" sz="1300" dirty="0"/>
              <a:t> роль, </a:t>
            </a:r>
            <a:r>
              <a:rPr lang="ru-RU" sz="1300" dirty="0" err="1"/>
              <a:t>Гавриїл</a:t>
            </a:r>
            <a:r>
              <a:rPr lang="ru-RU" sz="1300" dirty="0"/>
              <a:t> </a:t>
            </a:r>
            <a:r>
              <a:rPr lang="ru-RU" sz="1300" dirty="0" err="1"/>
              <a:t>Костельник</a:t>
            </a:r>
            <a:r>
              <a:rPr lang="ru-RU" sz="1300" dirty="0"/>
              <a:t> </a:t>
            </a:r>
            <a:r>
              <a:rPr lang="ru-RU" sz="1300" dirty="0" err="1"/>
              <a:t>зробив</a:t>
            </a:r>
            <a:r>
              <a:rPr lang="ru-RU" sz="1300" dirty="0"/>
              <a:t> </a:t>
            </a:r>
            <a:r>
              <a:rPr lang="ru-RU" sz="1300" dirty="0" err="1"/>
              <a:t>значний</a:t>
            </a:r>
            <a:r>
              <a:rPr lang="ru-RU" sz="1300" dirty="0"/>
              <a:t> </a:t>
            </a:r>
            <a:r>
              <a:rPr lang="ru-RU" sz="1300" dirty="0" err="1"/>
              <a:t>внесок</a:t>
            </a:r>
            <a:r>
              <a:rPr lang="ru-RU" sz="1300" dirty="0"/>
              <a:t> у культуру та науку:</a:t>
            </a:r>
          </a:p>
          <a:p>
            <a:r>
              <a:rPr lang="ru-RU" sz="1300" b="1" dirty="0" err="1"/>
              <a:t>Засновник</a:t>
            </a:r>
            <a:r>
              <a:rPr lang="ru-RU" sz="1300" b="1" dirty="0"/>
              <a:t> </a:t>
            </a:r>
            <a:r>
              <a:rPr lang="ru-RU" sz="1300" b="1" dirty="0" err="1"/>
              <a:t>літератури</a:t>
            </a:r>
            <a:r>
              <a:rPr lang="ru-RU" sz="1300" dirty="0"/>
              <a:t>: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вважають</a:t>
            </a:r>
            <a:r>
              <a:rPr lang="ru-RU" sz="1300" dirty="0"/>
              <a:t> зачинателем та першим </a:t>
            </a:r>
            <a:r>
              <a:rPr lang="ru-RU" sz="1300" dirty="0" err="1"/>
              <a:t>поетом</a:t>
            </a:r>
            <a:r>
              <a:rPr lang="ru-RU" sz="1300" dirty="0"/>
              <a:t> </a:t>
            </a:r>
            <a:r>
              <a:rPr lang="ru-RU" sz="1300" dirty="0" err="1"/>
              <a:t>сучасної</a:t>
            </a:r>
            <a:r>
              <a:rPr lang="ru-RU" sz="1300" dirty="0"/>
              <a:t> </a:t>
            </a:r>
            <a:r>
              <a:rPr lang="ru-RU" sz="1300" dirty="0" err="1"/>
              <a:t>літературної</a:t>
            </a:r>
            <a:r>
              <a:rPr lang="ru-RU" sz="1300" dirty="0"/>
              <a:t> </a:t>
            </a:r>
            <a:r>
              <a:rPr lang="ru-RU" sz="1300" dirty="0" err="1"/>
              <a:t>мови</a:t>
            </a:r>
            <a:r>
              <a:rPr lang="ru-RU" sz="1300" dirty="0"/>
              <a:t> </a:t>
            </a:r>
            <a:r>
              <a:rPr lang="ru-RU" sz="1300" b="1" dirty="0" err="1"/>
              <a:t>бачванських</a:t>
            </a:r>
            <a:r>
              <a:rPr lang="ru-RU" sz="1300" b="1" dirty="0"/>
              <a:t> </a:t>
            </a:r>
            <a:r>
              <a:rPr lang="ru-RU" sz="1300" b="1" dirty="0" err="1"/>
              <a:t>русинів</a:t>
            </a:r>
            <a:r>
              <a:rPr lang="ru-RU" sz="1300" dirty="0"/>
              <a:t> (</a:t>
            </a:r>
            <a:r>
              <a:rPr lang="ru-RU" sz="1300" dirty="0" err="1"/>
              <a:t>сербських</a:t>
            </a:r>
            <a:r>
              <a:rPr lang="ru-RU" sz="1300" dirty="0"/>
              <a:t> </a:t>
            </a:r>
            <a:r>
              <a:rPr lang="ru-RU" sz="1300" dirty="0" err="1"/>
              <a:t>українців</a:t>
            </a:r>
            <a:r>
              <a:rPr lang="ru-RU" sz="1300" dirty="0"/>
              <a:t>). </a:t>
            </a:r>
            <a:r>
              <a:rPr lang="ru-RU" sz="1300" dirty="0" err="1"/>
              <a:t>Збірка</a:t>
            </a:r>
            <a:r>
              <a:rPr lang="ru-RU" sz="1300" dirty="0"/>
              <a:t> </a:t>
            </a:r>
            <a:r>
              <a:rPr lang="ru-RU" sz="1300" dirty="0" err="1"/>
              <a:t>поезій</a:t>
            </a:r>
            <a:r>
              <a:rPr lang="ru-RU" sz="1300" dirty="0"/>
              <a:t> «З </a:t>
            </a:r>
            <a:r>
              <a:rPr lang="ru-RU" sz="1300" dirty="0" err="1"/>
              <a:t>мого</a:t>
            </a:r>
            <a:r>
              <a:rPr lang="ru-RU" sz="1300" dirty="0"/>
              <a:t> села» (1904) стала </a:t>
            </a:r>
            <a:r>
              <a:rPr lang="ru-RU" sz="1300" dirty="0" err="1"/>
              <a:t>першою</a:t>
            </a:r>
            <a:r>
              <a:rPr lang="ru-RU" sz="1300" dirty="0"/>
              <a:t> </a:t>
            </a:r>
            <a:r>
              <a:rPr lang="ru-RU" sz="1300" dirty="0" err="1"/>
              <a:t>художньою</a:t>
            </a:r>
            <a:r>
              <a:rPr lang="ru-RU" sz="1300" dirty="0"/>
              <a:t> книгою </a:t>
            </a:r>
            <a:r>
              <a:rPr lang="ru-RU" sz="1300" dirty="0" err="1"/>
              <a:t>цією</a:t>
            </a:r>
            <a:r>
              <a:rPr lang="ru-RU" sz="1300" dirty="0"/>
              <a:t> </a:t>
            </a:r>
            <a:r>
              <a:rPr lang="ru-RU" sz="1300" dirty="0" err="1"/>
              <a:t>мовою</a:t>
            </a:r>
            <a:r>
              <a:rPr lang="ru-RU" sz="1300" dirty="0"/>
              <a:t>. </a:t>
            </a:r>
          </a:p>
          <a:p>
            <a:r>
              <a:rPr lang="ru-RU" sz="1300" b="1" dirty="0" err="1"/>
              <a:t>Мовознавство</a:t>
            </a:r>
            <a:r>
              <a:rPr lang="ru-RU" sz="1300" dirty="0"/>
              <a:t>: написав першу </a:t>
            </a:r>
            <a:r>
              <a:rPr lang="ru-RU" sz="1300" dirty="0" err="1"/>
              <a:t>граматику</a:t>
            </a:r>
            <a:r>
              <a:rPr lang="ru-RU" sz="1300" dirty="0"/>
              <a:t> </a:t>
            </a:r>
            <a:r>
              <a:rPr lang="ru-RU" sz="1300" dirty="0" err="1"/>
              <a:t>бачвансько-русинської</a:t>
            </a:r>
            <a:r>
              <a:rPr lang="ru-RU" sz="1300" dirty="0"/>
              <a:t> </a:t>
            </a:r>
            <a:r>
              <a:rPr lang="ru-RU" sz="1300" dirty="0" err="1"/>
              <a:t>мови</a:t>
            </a:r>
            <a:r>
              <a:rPr lang="ru-RU" sz="1300" dirty="0"/>
              <a:t> («</a:t>
            </a:r>
            <a:r>
              <a:rPr lang="ru-RU" sz="1300" dirty="0" err="1"/>
              <a:t>Граматика</a:t>
            </a:r>
            <a:r>
              <a:rPr lang="ru-RU" sz="1300" dirty="0"/>
              <a:t> </a:t>
            </a:r>
            <a:r>
              <a:rPr lang="ru-RU" sz="1300" dirty="0" err="1"/>
              <a:t>бачвансько</a:t>
            </a:r>
            <a:r>
              <a:rPr lang="ru-RU" sz="1300" dirty="0"/>
              <a:t>-русской </a:t>
            </a:r>
            <a:r>
              <a:rPr lang="ru-RU" sz="1300" dirty="0" err="1"/>
              <a:t>бешеди</a:t>
            </a:r>
            <a:r>
              <a:rPr lang="ru-RU" sz="1300" dirty="0"/>
              <a:t>», 1923).</a:t>
            </a:r>
          </a:p>
          <a:p>
            <a:r>
              <a:rPr lang="ru-RU" sz="1300" b="1" dirty="0" err="1"/>
              <a:t>Богослов'я</a:t>
            </a:r>
            <a:r>
              <a:rPr lang="ru-RU" sz="1300" b="1" dirty="0"/>
              <a:t> та </a:t>
            </a:r>
            <a:r>
              <a:rPr lang="ru-RU" sz="1300" b="1" dirty="0" err="1"/>
              <a:t>філософія</a:t>
            </a:r>
            <a:r>
              <a:rPr lang="ru-RU" sz="1300" dirty="0"/>
              <a:t>: автор </a:t>
            </a:r>
            <a:r>
              <a:rPr lang="ru-RU" sz="1300" dirty="0" err="1"/>
              <a:t>численних</a:t>
            </a:r>
            <a:r>
              <a:rPr lang="ru-RU" sz="1300" dirty="0"/>
              <a:t> </a:t>
            </a:r>
            <a:r>
              <a:rPr lang="ru-RU" sz="1300" dirty="0" err="1"/>
              <a:t>філософських</a:t>
            </a:r>
            <a:r>
              <a:rPr lang="ru-RU" sz="1300" dirty="0"/>
              <a:t> </a:t>
            </a:r>
            <a:r>
              <a:rPr lang="ru-RU" sz="1300" dirty="0" err="1"/>
              <a:t>праць</a:t>
            </a:r>
            <a:r>
              <a:rPr lang="ru-RU" sz="1300" dirty="0"/>
              <a:t>, </a:t>
            </a:r>
            <a:r>
              <a:rPr lang="ru-RU" sz="1300" dirty="0" err="1"/>
              <a:t>критичних</a:t>
            </a:r>
            <a:r>
              <a:rPr lang="ru-RU" sz="1300" dirty="0"/>
              <a:t> </a:t>
            </a:r>
            <a:r>
              <a:rPr lang="ru-RU" sz="1300" dirty="0" err="1"/>
              <a:t>есеїв</a:t>
            </a:r>
            <a:r>
              <a:rPr lang="ru-RU" sz="1300" dirty="0"/>
              <a:t>, </a:t>
            </a:r>
            <a:r>
              <a:rPr lang="ru-RU" sz="1300" dirty="0" err="1"/>
              <a:t>публіцистичних</a:t>
            </a:r>
            <a:r>
              <a:rPr lang="ru-RU" sz="1300" dirty="0"/>
              <a:t> статей </a:t>
            </a:r>
            <a:r>
              <a:rPr lang="ru-RU" sz="1300" dirty="0" err="1"/>
              <a:t>латинською</a:t>
            </a:r>
            <a:r>
              <a:rPr lang="ru-RU" sz="1300" dirty="0"/>
              <a:t>, </a:t>
            </a:r>
            <a:r>
              <a:rPr lang="ru-RU" sz="1300" dirty="0" err="1"/>
              <a:t>німецькою</a:t>
            </a:r>
            <a:r>
              <a:rPr lang="ru-RU" sz="1300" dirty="0"/>
              <a:t>, </a:t>
            </a:r>
            <a:r>
              <a:rPr lang="ru-RU" sz="1300" dirty="0" err="1"/>
              <a:t>хорватською</a:t>
            </a:r>
            <a:r>
              <a:rPr lang="ru-RU" sz="1300" dirty="0"/>
              <a:t> та </a:t>
            </a:r>
            <a:r>
              <a:rPr lang="ru-RU" sz="1300" dirty="0" err="1"/>
              <a:t>українською</a:t>
            </a:r>
            <a:r>
              <a:rPr lang="ru-RU" sz="1300" dirty="0"/>
              <a:t> </a:t>
            </a:r>
            <a:r>
              <a:rPr lang="ru-RU" sz="1300" dirty="0" err="1"/>
              <a:t>мовами</a:t>
            </a:r>
            <a:r>
              <a:rPr lang="ru-RU" sz="1300" dirty="0"/>
              <a:t>.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історико-богословські</a:t>
            </a:r>
            <a:r>
              <a:rPr lang="ru-RU" sz="1300" dirty="0"/>
              <a:t> </a:t>
            </a:r>
            <a:r>
              <a:rPr lang="ru-RU" sz="1300" dirty="0" err="1"/>
              <a:t>розвідки</a:t>
            </a:r>
            <a:r>
              <a:rPr lang="ru-RU" sz="1300" dirty="0"/>
              <a:t> про </a:t>
            </a:r>
            <a:r>
              <a:rPr lang="ru-RU" sz="1300" dirty="0" err="1"/>
              <a:t>значення</a:t>
            </a:r>
            <a:r>
              <a:rPr lang="ru-RU" sz="1300" dirty="0"/>
              <a:t> </a:t>
            </a:r>
            <a:r>
              <a:rPr lang="ru-RU" sz="1300" dirty="0" err="1"/>
              <a:t>термінів</a:t>
            </a:r>
            <a:r>
              <a:rPr lang="ru-RU" sz="1300" dirty="0"/>
              <a:t> «</a:t>
            </a:r>
            <a:r>
              <a:rPr lang="ru-RU" sz="1300" dirty="0" err="1"/>
              <a:t>православний</a:t>
            </a:r>
            <a:r>
              <a:rPr lang="ru-RU" sz="1300" dirty="0"/>
              <a:t>» і «</a:t>
            </a:r>
            <a:r>
              <a:rPr lang="ru-RU" sz="1300" dirty="0" err="1"/>
              <a:t>католицький</a:t>
            </a:r>
            <a:r>
              <a:rPr lang="ru-RU" sz="1300" dirty="0"/>
              <a:t>» </a:t>
            </a:r>
            <a:r>
              <a:rPr lang="ru-RU" sz="1300" dirty="0" err="1"/>
              <a:t>публікуються</a:t>
            </a:r>
            <a:r>
              <a:rPr lang="ru-RU" sz="1300" dirty="0"/>
              <a:t> та </a:t>
            </a:r>
            <a:r>
              <a:rPr lang="ru-RU" sz="1300" dirty="0" err="1"/>
              <a:t>аналізуються</a:t>
            </a:r>
            <a:r>
              <a:rPr lang="ru-RU" sz="1300" dirty="0"/>
              <a:t> </a:t>
            </a:r>
            <a:r>
              <a:rPr lang="ru-RU" sz="1300" dirty="0" err="1"/>
              <a:t>дослідниками</a:t>
            </a:r>
            <a:r>
              <a:rPr lang="ru-RU" sz="1300" dirty="0"/>
              <a:t> й </a:t>
            </a:r>
            <a:r>
              <a:rPr lang="ru-RU" sz="1300" dirty="0" err="1"/>
              <a:t>сьогодні</a:t>
            </a:r>
            <a:r>
              <a:rPr lang="ru-RU" sz="1300" dirty="0"/>
              <a:t>.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96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0009AD-D028-485D-8684-2902C950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C62D25-1817-4692-966C-8C98B40DDD20}"/>
              </a:ext>
            </a:extLst>
          </p:cNvPr>
          <p:cNvSpPr/>
          <p:nvPr/>
        </p:nvSpPr>
        <p:spPr>
          <a:xfrm>
            <a:off x="411334" y="342899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16 черв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- 120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Зиновія Книша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(1906-1999)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5F0941-731E-41D8-841B-3EC2120B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11" y="4659068"/>
            <a:ext cx="1889924" cy="18899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290836-B9FE-4EF7-A39E-DAAE3E557200}"/>
              </a:ext>
            </a:extLst>
          </p:cNvPr>
          <p:cNvSpPr/>
          <p:nvPr/>
        </p:nvSpPr>
        <p:spPr>
          <a:xfrm>
            <a:off x="4720992" y="146880"/>
            <a:ext cx="5647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Книш Зиновій Михайлович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464AC9-8CF7-4C43-BD2C-72DBF051D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11" y="724409"/>
            <a:ext cx="1914525" cy="23907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F7FCE-536C-4142-8DF0-527C19AFF381}"/>
              </a:ext>
            </a:extLst>
          </p:cNvPr>
          <p:cNvSpPr/>
          <p:nvPr/>
        </p:nvSpPr>
        <p:spPr>
          <a:xfrm>
            <a:off x="3453412" y="801810"/>
            <a:ext cx="815658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КНИШ ЗИНОВІЙ МИХАЙЛОВИЧ </a:t>
            </a:r>
            <a:r>
              <a:rPr lang="ru-RU" sz="1400" dirty="0"/>
              <a:t>(</a:t>
            </a:r>
            <a:r>
              <a:rPr lang="ru-RU" sz="1400" dirty="0" err="1"/>
              <a:t>псевд</a:t>
            </a:r>
            <a:r>
              <a:rPr lang="ru-RU" sz="1400" dirty="0"/>
              <a:t>. – Богдан </a:t>
            </a:r>
            <a:r>
              <a:rPr lang="ru-RU" sz="1400" dirty="0" err="1"/>
              <a:t>Михайлюк</a:t>
            </a:r>
            <a:r>
              <a:rPr lang="ru-RU" sz="1400" dirty="0"/>
              <a:t>; 16.06.1906–14.11.1999) – </a:t>
            </a:r>
            <a:r>
              <a:rPr lang="ru-RU" sz="1400" dirty="0" err="1"/>
              <a:t>політичний</a:t>
            </a:r>
            <a:r>
              <a:rPr lang="ru-RU" sz="1400" dirty="0"/>
              <a:t> </a:t>
            </a:r>
            <a:r>
              <a:rPr lang="ru-RU" sz="1400" dirty="0" err="1"/>
              <a:t>діяч</a:t>
            </a:r>
            <a:r>
              <a:rPr lang="ru-RU" sz="1400" dirty="0"/>
              <a:t>, </a:t>
            </a:r>
            <a:r>
              <a:rPr lang="ru-RU" sz="1400" dirty="0" err="1"/>
              <a:t>журналіст</a:t>
            </a:r>
            <a:r>
              <a:rPr lang="ru-RU" sz="1400" dirty="0"/>
              <a:t>, </a:t>
            </a:r>
            <a:r>
              <a:rPr lang="ru-RU" sz="1400" dirty="0" err="1"/>
              <a:t>історик</a:t>
            </a:r>
            <a:r>
              <a:rPr lang="ru-RU" sz="1400" dirty="0"/>
              <a:t>. </a:t>
            </a:r>
            <a:r>
              <a:rPr lang="ru-RU" sz="1400" dirty="0" err="1"/>
              <a:t>Народився</a:t>
            </a:r>
            <a:r>
              <a:rPr lang="ru-RU" sz="1400" dirty="0"/>
              <a:t> в м. </a:t>
            </a:r>
            <a:r>
              <a:rPr lang="ru-RU" sz="1400" dirty="0" err="1"/>
              <a:t>Коломия</a:t>
            </a:r>
            <a:r>
              <a:rPr lang="ru-RU" sz="1400" dirty="0"/>
              <a:t> в </a:t>
            </a:r>
            <a:r>
              <a:rPr lang="ru-RU" sz="1400" dirty="0" err="1"/>
              <a:t>родині</a:t>
            </a:r>
            <a:r>
              <a:rPr lang="ru-RU" sz="1400" dirty="0"/>
              <a:t> </a:t>
            </a:r>
            <a:r>
              <a:rPr lang="ru-RU" sz="1400" dirty="0" err="1"/>
              <a:t>вчителів</a:t>
            </a:r>
            <a:r>
              <a:rPr lang="ru-RU" sz="1400" dirty="0"/>
              <a:t>. </a:t>
            </a:r>
            <a:r>
              <a:rPr lang="ru-RU" sz="1400" dirty="0" err="1"/>
              <a:t>Здобув</a:t>
            </a:r>
            <a:r>
              <a:rPr lang="ru-RU" sz="1400" dirty="0"/>
              <a:t> </a:t>
            </a:r>
            <a:r>
              <a:rPr lang="ru-RU" sz="1400" dirty="0" err="1"/>
              <a:t>освіту</a:t>
            </a:r>
            <a:r>
              <a:rPr lang="ru-RU" sz="1400" dirty="0"/>
              <a:t> в </a:t>
            </a:r>
            <a:r>
              <a:rPr lang="ru-RU" sz="1400" dirty="0" err="1"/>
              <a:t>початковій</a:t>
            </a:r>
            <a:r>
              <a:rPr lang="ru-RU" sz="1400" dirty="0"/>
              <a:t> </a:t>
            </a:r>
            <a:r>
              <a:rPr lang="ru-RU" sz="1400" dirty="0" err="1"/>
              <a:t>народній</a:t>
            </a:r>
            <a:r>
              <a:rPr lang="ru-RU" sz="1400" dirty="0"/>
              <a:t> </a:t>
            </a:r>
            <a:r>
              <a:rPr lang="ru-RU" sz="1400" dirty="0" err="1"/>
              <a:t>школі</a:t>
            </a:r>
            <a:r>
              <a:rPr lang="ru-RU" sz="1400" dirty="0"/>
              <a:t> </a:t>
            </a:r>
            <a:r>
              <a:rPr lang="ru-RU" sz="1400" dirty="0" err="1"/>
              <a:t>ім</a:t>
            </a:r>
            <a:r>
              <a:rPr lang="ru-RU" sz="1400" dirty="0"/>
              <a:t>. </a:t>
            </a:r>
            <a:r>
              <a:rPr lang="ru-RU" sz="1400" dirty="0" err="1"/>
              <a:t>Т.Шевченка</a:t>
            </a:r>
            <a:r>
              <a:rPr lang="ru-RU" sz="1400" dirty="0"/>
              <a:t> і </a:t>
            </a:r>
            <a:r>
              <a:rPr lang="ru-RU" sz="1400" dirty="0" err="1"/>
              <a:t>українській</a:t>
            </a:r>
            <a:r>
              <a:rPr lang="ru-RU" sz="1400" dirty="0"/>
              <a:t> </a:t>
            </a:r>
            <a:r>
              <a:rPr lang="ru-RU" sz="1400" dirty="0" err="1"/>
              <a:t>гімназії</a:t>
            </a:r>
            <a:r>
              <a:rPr lang="ru-RU" sz="1400" dirty="0"/>
              <a:t> у </a:t>
            </a:r>
            <a:r>
              <a:rPr lang="ru-RU" sz="1400" dirty="0" err="1"/>
              <a:t>Коломиї</a:t>
            </a:r>
            <a:r>
              <a:rPr lang="ru-RU" sz="1400" dirty="0"/>
              <a:t>. </a:t>
            </a:r>
            <a:r>
              <a:rPr lang="ru-RU" sz="1400" dirty="0" err="1"/>
              <a:t>Успішно</a:t>
            </a:r>
            <a:r>
              <a:rPr lang="ru-RU" sz="1400" dirty="0"/>
              <a:t> завершив </a:t>
            </a:r>
            <a:r>
              <a:rPr lang="ru-RU" sz="1400" dirty="0" err="1"/>
              <a:t>студії</a:t>
            </a:r>
            <a:r>
              <a:rPr lang="ru-RU" sz="1400" dirty="0"/>
              <a:t> у </a:t>
            </a:r>
            <a:r>
              <a:rPr lang="ru-RU" sz="1400" dirty="0" err="1"/>
              <a:t>Львівському</a:t>
            </a:r>
            <a:r>
              <a:rPr lang="ru-RU" sz="1400" dirty="0"/>
              <a:t> </a:t>
            </a:r>
            <a:r>
              <a:rPr lang="ru-RU" sz="1400" dirty="0" err="1"/>
              <a:t>університеті</a:t>
            </a:r>
            <a:r>
              <a:rPr lang="ru-RU" sz="1400" dirty="0"/>
              <a:t>, </a:t>
            </a:r>
            <a:r>
              <a:rPr lang="ru-RU" sz="1400" dirty="0" err="1"/>
              <a:t>отримавши</a:t>
            </a:r>
            <a:r>
              <a:rPr lang="ru-RU" sz="1400" dirty="0"/>
              <a:t> 1929 ст. </a:t>
            </a:r>
            <a:r>
              <a:rPr lang="ru-RU" sz="1400" dirty="0" err="1"/>
              <a:t>магістра</a:t>
            </a:r>
            <a:r>
              <a:rPr lang="ru-RU" sz="1400" dirty="0"/>
              <a:t>, 1930 – </a:t>
            </a:r>
            <a:r>
              <a:rPr lang="ru-RU" sz="1400" dirty="0" err="1"/>
              <a:t>докторара</a:t>
            </a:r>
            <a:r>
              <a:rPr lang="ru-RU" sz="1400" dirty="0"/>
              <a:t> права і </a:t>
            </a:r>
            <a:r>
              <a:rPr lang="ru-RU" sz="1400" dirty="0" err="1"/>
              <a:t>політичних</a:t>
            </a:r>
            <a:r>
              <a:rPr lang="ru-RU" sz="1400" dirty="0"/>
              <a:t> наук. З </a:t>
            </a:r>
            <a:r>
              <a:rPr lang="ru-RU" sz="1400" dirty="0" err="1"/>
              <a:t>юнацьких</a:t>
            </a:r>
            <a:r>
              <a:rPr lang="ru-RU" sz="1400" dirty="0"/>
              <a:t> </a:t>
            </a:r>
            <a:r>
              <a:rPr lang="ru-RU" sz="1400" dirty="0" err="1"/>
              <a:t>років</a:t>
            </a:r>
            <a:r>
              <a:rPr lang="ru-RU" sz="1400" dirty="0"/>
              <a:t> брав </a:t>
            </a:r>
            <a:r>
              <a:rPr lang="ru-RU" sz="1400" dirty="0" err="1"/>
              <a:t>активну</a:t>
            </a:r>
            <a:r>
              <a:rPr lang="ru-RU" sz="1400" dirty="0"/>
              <a:t> участь в </a:t>
            </a:r>
            <a:r>
              <a:rPr lang="ru-RU" sz="1400" dirty="0" err="1"/>
              <a:t>українському</a:t>
            </a:r>
            <a:r>
              <a:rPr lang="ru-RU" sz="1400" dirty="0"/>
              <a:t> </a:t>
            </a:r>
            <a:r>
              <a:rPr lang="ru-RU" sz="1400" dirty="0" err="1"/>
              <a:t>суспільному</a:t>
            </a:r>
            <a:r>
              <a:rPr lang="ru-RU" sz="1400" dirty="0"/>
              <a:t> </a:t>
            </a:r>
            <a:r>
              <a:rPr lang="ru-RU" sz="1400" dirty="0" err="1"/>
              <a:t>житті</a:t>
            </a:r>
            <a:r>
              <a:rPr lang="ru-RU" sz="1400" dirty="0"/>
              <a:t>. </a:t>
            </a:r>
            <a:r>
              <a:rPr lang="ru-RU" sz="1400" dirty="0" err="1"/>
              <a:t>Від</a:t>
            </a:r>
            <a:r>
              <a:rPr lang="ru-RU" sz="1400" dirty="0"/>
              <a:t> 1924 – член </a:t>
            </a:r>
            <a:r>
              <a:rPr lang="ru-RU" sz="1400" dirty="0" err="1"/>
              <a:t>Окружної</a:t>
            </a:r>
            <a:r>
              <a:rPr lang="ru-RU" sz="1400" dirty="0"/>
              <a:t> </a:t>
            </a:r>
            <a:r>
              <a:rPr lang="ru-RU" sz="1400" dirty="0" err="1"/>
              <a:t>команди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військової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 в </a:t>
            </a:r>
            <a:r>
              <a:rPr lang="ru-RU" sz="1400" dirty="0" err="1"/>
              <a:t>Коломиї</a:t>
            </a:r>
            <a:r>
              <a:rPr lang="ru-RU" sz="1400" dirty="0"/>
              <a:t>, </a:t>
            </a:r>
            <a:r>
              <a:rPr lang="ru-RU" sz="1400" dirty="0" err="1"/>
              <a:t>згодом</a:t>
            </a:r>
            <a:r>
              <a:rPr lang="ru-RU" sz="1400" dirty="0"/>
              <a:t> – член </a:t>
            </a:r>
            <a:r>
              <a:rPr lang="ru-RU" sz="1400" dirty="0" err="1"/>
              <a:t>Бойової</a:t>
            </a:r>
            <a:r>
              <a:rPr lang="ru-RU" sz="1400" dirty="0"/>
              <a:t> </a:t>
            </a:r>
            <a:r>
              <a:rPr lang="ru-RU" sz="1400" dirty="0" err="1"/>
              <a:t>референтури</a:t>
            </a:r>
            <a:r>
              <a:rPr lang="ru-RU" sz="1400" dirty="0"/>
              <a:t> (</a:t>
            </a:r>
            <a:r>
              <a:rPr lang="ru-RU" sz="1400" dirty="0" err="1"/>
              <a:t>псевдоніми</a:t>
            </a:r>
            <a:r>
              <a:rPr lang="ru-RU" sz="1400" dirty="0"/>
              <a:t> – </a:t>
            </a:r>
            <a:r>
              <a:rPr lang="ru-RU" sz="1400" dirty="0" err="1"/>
              <a:t>Ренс</a:t>
            </a:r>
            <a:r>
              <a:rPr lang="ru-RU" sz="1400" dirty="0"/>
              <a:t>, </a:t>
            </a:r>
            <a:r>
              <a:rPr lang="ru-RU" sz="1400" dirty="0" err="1"/>
              <a:t>Голіят</a:t>
            </a:r>
            <a:r>
              <a:rPr lang="ru-RU" sz="1400" dirty="0"/>
              <a:t>, </a:t>
            </a:r>
            <a:r>
              <a:rPr lang="ru-RU" sz="1400" dirty="0" err="1"/>
              <a:t>Ю.Мохнацький</a:t>
            </a:r>
            <a:r>
              <a:rPr lang="ru-RU" sz="1400" dirty="0"/>
              <a:t>). 12 </a:t>
            </a:r>
            <a:r>
              <a:rPr lang="ru-RU" sz="1400" dirty="0" err="1"/>
              <a:t>березня</a:t>
            </a:r>
            <a:r>
              <a:rPr lang="ru-RU" sz="1400" dirty="0"/>
              <a:t> 1929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заарештований</a:t>
            </a:r>
            <a:r>
              <a:rPr lang="ru-RU" sz="1400" dirty="0"/>
              <a:t> </a:t>
            </a:r>
            <a:r>
              <a:rPr lang="ru-RU" sz="1400" dirty="0" err="1"/>
              <a:t>польською</a:t>
            </a:r>
            <a:r>
              <a:rPr lang="ru-RU" sz="1400" dirty="0"/>
              <a:t> </a:t>
            </a:r>
            <a:r>
              <a:rPr lang="ru-RU" sz="1400" dirty="0" err="1"/>
              <a:t>поліцією</a:t>
            </a:r>
            <a:r>
              <a:rPr lang="ru-RU" sz="1400" dirty="0"/>
              <a:t> і три </a:t>
            </a:r>
            <a:r>
              <a:rPr lang="ru-RU" sz="1400" dirty="0" err="1"/>
              <a:t>місяці</a:t>
            </a:r>
            <a:r>
              <a:rPr lang="ru-RU" sz="1400" dirty="0"/>
              <a:t> </a:t>
            </a:r>
            <a:r>
              <a:rPr lang="ru-RU" sz="1400" dirty="0" err="1"/>
              <a:t>перебував</a:t>
            </a:r>
            <a:r>
              <a:rPr lang="ru-RU" sz="1400" dirty="0"/>
              <a:t> у </a:t>
            </a:r>
            <a:r>
              <a:rPr lang="ru-RU" sz="1400" dirty="0" err="1"/>
              <a:t>в'язниці</a:t>
            </a:r>
            <a:r>
              <a:rPr lang="ru-RU" sz="1400" dirty="0"/>
              <a:t>. </a:t>
            </a:r>
            <a:r>
              <a:rPr lang="ru-RU" sz="1400" dirty="0" err="1"/>
              <a:t>Навесні</a:t>
            </a:r>
            <a:r>
              <a:rPr lang="ru-RU" sz="1400" dirty="0"/>
              <a:t> 1930 </a:t>
            </a:r>
            <a:r>
              <a:rPr lang="ru-RU" sz="1400" dirty="0" err="1"/>
              <a:t>призначений</a:t>
            </a:r>
            <a:r>
              <a:rPr lang="ru-RU" sz="1400" dirty="0"/>
              <a:t> </a:t>
            </a:r>
            <a:r>
              <a:rPr lang="ru-RU" sz="1400" dirty="0" err="1"/>
              <a:t>бойовим</a:t>
            </a:r>
            <a:r>
              <a:rPr lang="ru-RU" sz="1400" dirty="0"/>
              <a:t> референтом </a:t>
            </a:r>
            <a:r>
              <a:rPr lang="ru-RU" sz="1400" dirty="0" err="1"/>
              <a:t>Крайової</a:t>
            </a:r>
            <a:r>
              <a:rPr lang="ru-RU" sz="1400" dirty="0"/>
              <a:t> </a:t>
            </a:r>
            <a:r>
              <a:rPr lang="ru-RU" sz="1400" dirty="0" err="1"/>
              <a:t>команди</a:t>
            </a:r>
            <a:r>
              <a:rPr lang="ru-RU" sz="1400" dirty="0"/>
              <a:t> УВО, брав участь 24–25 лютого 1930 в </a:t>
            </a:r>
            <a:r>
              <a:rPr lang="ru-RU" sz="1400" dirty="0" err="1"/>
              <a:t>роботі</a:t>
            </a:r>
            <a:r>
              <a:rPr lang="ru-RU" sz="1400" dirty="0"/>
              <a:t> </a:t>
            </a:r>
            <a:r>
              <a:rPr lang="ru-RU" sz="1400" dirty="0" err="1"/>
              <a:t>першої</a:t>
            </a:r>
            <a:r>
              <a:rPr lang="ru-RU" sz="1400" dirty="0"/>
              <a:t> </a:t>
            </a:r>
            <a:r>
              <a:rPr lang="ru-RU" sz="1400" dirty="0" err="1"/>
              <a:t>конференції</a:t>
            </a:r>
            <a:r>
              <a:rPr lang="ru-RU" sz="1400" dirty="0"/>
              <a:t> 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націоналістів</a:t>
            </a:r>
            <a:r>
              <a:rPr lang="ru-RU" sz="1400" dirty="0"/>
              <a:t> на </a:t>
            </a:r>
            <a:r>
              <a:rPr lang="ru-RU" sz="1400" dirty="0" err="1"/>
              <a:t>західноукраїнських</a:t>
            </a:r>
            <a:r>
              <a:rPr lang="ru-RU" sz="1400" dirty="0"/>
              <a:t> землях, де </a:t>
            </a:r>
            <a:r>
              <a:rPr lang="ru-RU" sz="1400" dirty="0" err="1"/>
              <a:t>була</a:t>
            </a:r>
            <a:r>
              <a:rPr lang="ru-RU" sz="1400" dirty="0"/>
              <a:t> створена </a:t>
            </a:r>
            <a:r>
              <a:rPr lang="ru-RU" sz="1400" dirty="0" err="1"/>
              <a:t>Крайова</a:t>
            </a:r>
            <a:r>
              <a:rPr lang="ru-RU" sz="1400" dirty="0"/>
              <a:t> </a:t>
            </a:r>
            <a:r>
              <a:rPr lang="ru-RU" sz="1400" dirty="0" err="1"/>
              <a:t>екзекутива</a:t>
            </a:r>
            <a:r>
              <a:rPr lang="ru-RU" sz="1400" dirty="0"/>
              <a:t> ОУН. У </a:t>
            </a:r>
            <a:r>
              <a:rPr lang="ru-RU" sz="1400" dirty="0" err="1"/>
              <a:t>червні</a:t>
            </a:r>
            <a:r>
              <a:rPr lang="ru-RU" sz="1400" dirty="0"/>
              <a:t> 1930 в </a:t>
            </a:r>
            <a:r>
              <a:rPr lang="ru-RU" sz="1400" dirty="0" err="1"/>
              <a:t>Празі</a:t>
            </a:r>
            <a:r>
              <a:rPr lang="ru-RU" sz="1400" dirty="0"/>
              <a:t> (</a:t>
            </a:r>
            <a:r>
              <a:rPr lang="ru-RU" sz="1400" dirty="0" err="1"/>
              <a:t>Чехословаччина</a:t>
            </a:r>
            <a:r>
              <a:rPr lang="ru-RU" sz="1400" dirty="0"/>
              <a:t>) – у </a:t>
            </a:r>
            <a:r>
              <a:rPr lang="ru-RU" sz="1400" dirty="0" err="1"/>
              <a:t>роботі</a:t>
            </a:r>
            <a:r>
              <a:rPr lang="ru-RU" sz="1400" dirty="0"/>
              <a:t> </a:t>
            </a:r>
            <a:r>
              <a:rPr lang="ru-RU" sz="1400" dirty="0" err="1"/>
              <a:t>конференції</a:t>
            </a:r>
            <a:r>
              <a:rPr lang="ru-RU" sz="1400" dirty="0"/>
              <a:t> Проводу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націоналістів</a:t>
            </a:r>
            <a:r>
              <a:rPr lang="ru-RU" sz="1400" dirty="0"/>
              <a:t> (ПУН)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представниками</a:t>
            </a:r>
            <a:r>
              <a:rPr lang="ru-RU" sz="1400" dirty="0"/>
              <a:t> </a:t>
            </a:r>
            <a:r>
              <a:rPr lang="ru-RU" sz="1400" dirty="0" err="1"/>
              <a:t>Крайової</a:t>
            </a:r>
            <a:r>
              <a:rPr lang="ru-RU" sz="1400" dirty="0"/>
              <a:t> </a:t>
            </a:r>
            <a:r>
              <a:rPr lang="ru-RU" sz="1400" dirty="0" err="1"/>
              <a:t>екзекутиви</a:t>
            </a:r>
            <a:r>
              <a:rPr lang="ru-RU" sz="1400" dirty="0"/>
              <a:t> ОУН і </a:t>
            </a:r>
            <a:r>
              <a:rPr lang="ru-RU" sz="1400" dirty="0" err="1"/>
              <a:t>Крайової</a:t>
            </a:r>
            <a:r>
              <a:rPr lang="ru-RU" sz="1400" dirty="0"/>
              <a:t> </a:t>
            </a:r>
            <a:r>
              <a:rPr lang="ru-RU" sz="1400" dirty="0" err="1"/>
              <a:t>команди</a:t>
            </a:r>
            <a:r>
              <a:rPr lang="ru-RU" sz="1400" dirty="0"/>
              <a:t> УВО, на </a:t>
            </a:r>
            <a:r>
              <a:rPr lang="ru-RU" sz="1400" dirty="0" err="1"/>
              <a:t>якій</a:t>
            </a:r>
            <a:r>
              <a:rPr lang="ru-RU" sz="1400" dirty="0"/>
              <a:t> </a:t>
            </a:r>
            <a:r>
              <a:rPr lang="ru-RU" sz="1400" dirty="0" err="1"/>
              <a:t>обговорювалося</a:t>
            </a:r>
            <a:r>
              <a:rPr lang="ru-RU" sz="1400" dirty="0"/>
              <a:t> </a:t>
            </a:r>
            <a:r>
              <a:rPr lang="ru-RU" sz="1400" dirty="0" err="1"/>
              <a:t>розмежування</a:t>
            </a:r>
            <a:r>
              <a:rPr lang="ru-RU" sz="1400" dirty="0"/>
              <a:t> </a:t>
            </a:r>
            <a:r>
              <a:rPr lang="ru-RU" sz="1400" dirty="0" err="1"/>
              <a:t>завдань</a:t>
            </a:r>
            <a:r>
              <a:rPr lang="ru-RU" sz="1400" dirty="0"/>
              <a:t> ОУН і УВО. У </a:t>
            </a:r>
            <a:r>
              <a:rPr lang="ru-RU" sz="1400" dirty="0" err="1"/>
              <a:t>листопаді</a:t>
            </a:r>
            <a:r>
              <a:rPr lang="ru-RU" sz="1400" dirty="0"/>
              <a:t> 1931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заарештований</a:t>
            </a:r>
            <a:r>
              <a:rPr lang="ru-RU" sz="1400" dirty="0"/>
              <a:t> </a:t>
            </a:r>
            <a:r>
              <a:rPr lang="ru-RU" sz="1400" dirty="0" err="1"/>
              <a:t>вдруге</a:t>
            </a:r>
            <a:r>
              <a:rPr lang="ru-RU" sz="1400" dirty="0"/>
              <a:t> і </a:t>
            </a:r>
            <a:r>
              <a:rPr lang="ru-RU" sz="1400" dirty="0" err="1"/>
              <a:t>засуджений</a:t>
            </a:r>
            <a:r>
              <a:rPr lang="ru-RU" sz="1400" dirty="0"/>
              <a:t> до 8-ми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тюрми</a:t>
            </a:r>
            <a:r>
              <a:rPr lang="ru-RU" sz="1400" dirty="0"/>
              <a:t> за </a:t>
            </a:r>
            <a:r>
              <a:rPr lang="ru-RU" sz="1400" dirty="0" err="1"/>
              <a:t>приналежність</a:t>
            </a:r>
            <a:r>
              <a:rPr lang="ru-RU" sz="1400" dirty="0"/>
              <a:t> до УВО. У </a:t>
            </a:r>
            <a:r>
              <a:rPr lang="ru-RU" sz="1400" dirty="0" err="1"/>
              <a:t>червні</a:t>
            </a:r>
            <a:r>
              <a:rPr lang="ru-RU" sz="1400" dirty="0"/>
              <a:t> 1936 </a:t>
            </a:r>
            <a:r>
              <a:rPr lang="ru-RU" sz="1400" dirty="0" err="1"/>
              <a:t>звільнений</a:t>
            </a:r>
            <a:r>
              <a:rPr lang="ru-RU" sz="1400" dirty="0"/>
              <a:t> по </a:t>
            </a:r>
            <a:r>
              <a:rPr lang="ru-RU" sz="1400" dirty="0" err="1"/>
              <a:t>амністії</a:t>
            </a:r>
            <a:r>
              <a:rPr lang="ru-RU" sz="1400" dirty="0"/>
              <a:t>. </a:t>
            </a:r>
            <a:r>
              <a:rPr lang="ru-RU" sz="1400" dirty="0" err="1"/>
              <a:t>Працював</a:t>
            </a:r>
            <a:r>
              <a:rPr lang="ru-RU" sz="1400" dirty="0"/>
              <a:t> секретарем </a:t>
            </a:r>
            <a:r>
              <a:rPr lang="ru-RU" sz="1400" dirty="0" err="1"/>
              <a:t>дирекції</a:t>
            </a:r>
            <a:r>
              <a:rPr lang="ru-RU" sz="1400" dirty="0"/>
              <a:t> "Центросоюзу" у </a:t>
            </a:r>
            <a:r>
              <a:rPr lang="ru-RU" sz="1400" dirty="0" err="1"/>
              <a:t>Львові</a:t>
            </a:r>
            <a:r>
              <a:rPr lang="ru-RU" sz="1400" dirty="0"/>
              <a:t>. У </a:t>
            </a:r>
            <a:r>
              <a:rPr lang="ru-RU" sz="1400" dirty="0" err="1"/>
              <a:t>липні</a:t>
            </a:r>
            <a:r>
              <a:rPr lang="ru-RU" sz="1400" dirty="0"/>
              <a:t> 1939 </a:t>
            </a:r>
            <a:r>
              <a:rPr lang="ru-RU" sz="1400" dirty="0" err="1"/>
              <a:t>знову</a:t>
            </a:r>
            <a:r>
              <a:rPr lang="ru-RU" sz="1400" dirty="0"/>
              <a:t> </a:t>
            </a:r>
            <a:r>
              <a:rPr lang="ru-RU" sz="1400" dirty="0" err="1"/>
              <a:t>заарештований</a:t>
            </a:r>
            <a:r>
              <a:rPr lang="ru-RU" sz="1400" dirty="0"/>
              <a:t>; </a:t>
            </a:r>
            <a:r>
              <a:rPr lang="ru-RU" sz="1400" dirty="0" err="1"/>
              <a:t>вийшов</a:t>
            </a:r>
            <a:r>
              <a:rPr lang="ru-RU" sz="1400" dirty="0"/>
              <a:t> на свободу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окупації</a:t>
            </a:r>
            <a:r>
              <a:rPr lang="ru-RU" sz="1400" dirty="0"/>
              <a:t> </a:t>
            </a:r>
            <a:r>
              <a:rPr lang="ru-RU" sz="1400" dirty="0" err="1"/>
              <a:t>Польщі</a:t>
            </a:r>
            <a:r>
              <a:rPr lang="ru-RU" sz="1400" dirty="0"/>
              <a:t> у </a:t>
            </a:r>
            <a:r>
              <a:rPr lang="ru-RU" sz="1400" dirty="0" err="1"/>
              <a:t>вересні</a:t>
            </a:r>
            <a:r>
              <a:rPr lang="ru-RU" sz="1400" dirty="0"/>
              <a:t> 1939.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розколу</a:t>
            </a:r>
            <a:r>
              <a:rPr lang="ru-RU" sz="1400" dirty="0"/>
              <a:t> ОУН став на </a:t>
            </a:r>
            <a:r>
              <a:rPr lang="ru-RU" sz="1400" dirty="0" err="1"/>
              <a:t>бік</a:t>
            </a:r>
            <a:r>
              <a:rPr lang="ru-RU" sz="1400" dirty="0"/>
              <a:t> </a:t>
            </a:r>
            <a:r>
              <a:rPr lang="ru-RU" sz="1400" dirty="0" err="1"/>
              <a:t>А.Мельника</a:t>
            </a:r>
            <a:r>
              <a:rPr lang="ru-RU" sz="1400" dirty="0"/>
              <a:t>. </a:t>
            </a:r>
            <a:r>
              <a:rPr lang="ru-RU" sz="1400" dirty="0" err="1"/>
              <a:t>Від</a:t>
            </a:r>
            <a:r>
              <a:rPr lang="ru-RU" sz="1400" dirty="0"/>
              <a:t> 1940 – член проводу і </a:t>
            </a:r>
            <a:r>
              <a:rPr lang="ru-RU" sz="1400" dirty="0" err="1"/>
              <a:t>секретаріату</a:t>
            </a:r>
            <a:r>
              <a:rPr lang="ru-RU" sz="1400" dirty="0"/>
              <a:t> ПУН (</a:t>
            </a:r>
            <a:r>
              <a:rPr lang="ru-RU" sz="1400" dirty="0" err="1"/>
              <a:t>Краків</a:t>
            </a:r>
            <a:r>
              <a:rPr lang="ru-RU" sz="1400" dirty="0"/>
              <a:t>), брав </a:t>
            </a:r>
            <a:r>
              <a:rPr lang="ru-RU" sz="1400" dirty="0" err="1"/>
              <a:t>безпосередню</a:t>
            </a:r>
            <a:r>
              <a:rPr lang="ru-RU" sz="1400" dirty="0"/>
              <a:t> участь в </a:t>
            </a:r>
            <a:r>
              <a:rPr lang="ru-RU" sz="1400" dirty="0" err="1"/>
              <a:t>організації</a:t>
            </a:r>
            <a:r>
              <a:rPr lang="ru-RU" sz="1400" dirty="0"/>
              <a:t> "</a:t>
            </a:r>
            <a:r>
              <a:rPr lang="ru-RU" sz="1400" dirty="0" err="1"/>
              <a:t>похідних</a:t>
            </a:r>
            <a:r>
              <a:rPr lang="ru-RU" sz="1400" dirty="0"/>
              <a:t> </a:t>
            </a:r>
            <a:r>
              <a:rPr lang="ru-RU" sz="1400" dirty="0" err="1"/>
              <a:t>груп</a:t>
            </a:r>
            <a:r>
              <a:rPr lang="ru-RU" sz="1400" dirty="0"/>
              <a:t>" ОУН. 1940–41 – начальник </a:t>
            </a:r>
            <a:r>
              <a:rPr lang="ru-RU" sz="1400" dirty="0" err="1"/>
              <a:t>канцелярії</a:t>
            </a:r>
            <a:r>
              <a:rPr lang="ru-RU" sz="1400" dirty="0"/>
              <a:t> </a:t>
            </a:r>
            <a:r>
              <a:rPr lang="ru-RU" sz="1400" dirty="0" err="1"/>
              <a:t>Українського</a:t>
            </a:r>
            <a:r>
              <a:rPr lang="ru-RU" sz="1400" dirty="0"/>
              <a:t> центрального </a:t>
            </a:r>
            <a:r>
              <a:rPr lang="ru-RU" sz="1400" dirty="0" err="1"/>
              <a:t>комітету</a:t>
            </a:r>
            <a:r>
              <a:rPr lang="ru-RU" sz="1400" dirty="0"/>
              <a:t> (УЦК). 1941–42 – </a:t>
            </a:r>
            <a:r>
              <a:rPr lang="ru-RU" sz="1400" dirty="0" err="1"/>
              <a:t>секретар</a:t>
            </a:r>
            <a:r>
              <a:rPr lang="ru-RU" sz="1400" dirty="0"/>
              <a:t> </a:t>
            </a:r>
            <a:r>
              <a:rPr lang="ru-RU" sz="1400" dirty="0" err="1"/>
              <a:t>дирекції</a:t>
            </a:r>
            <a:r>
              <a:rPr lang="ru-RU" sz="1400" dirty="0"/>
              <a:t> "</a:t>
            </a:r>
            <a:r>
              <a:rPr lang="ru-RU" sz="1400" dirty="0" err="1"/>
              <a:t>Народної</a:t>
            </a:r>
            <a:r>
              <a:rPr lang="ru-RU" sz="1400" dirty="0"/>
              <a:t> </a:t>
            </a:r>
            <a:r>
              <a:rPr lang="ru-RU" sz="1400" dirty="0" err="1"/>
              <a:t>торгівлі</a:t>
            </a:r>
            <a:r>
              <a:rPr lang="ru-RU" sz="1400" dirty="0"/>
              <a:t>" (</a:t>
            </a:r>
            <a:r>
              <a:rPr lang="ru-RU" sz="1400" dirty="0" err="1"/>
              <a:t>Львів</a:t>
            </a:r>
            <a:r>
              <a:rPr lang="ru-RU" sz="1400" dirty="0"/>
              <a:t>), посадник </a:t>
            </a:r>
            <a:r>
              <a:rPr lang="ru-RU" sz="1400" dirty="0" err="1"/>
              <a:t>повітів</a:t>
            </a:r>
            <a:r>
              <a:rPr lang="ru-RU" sz="1400" dirty="0"/>
              <a:t> у </a:t>
            </a:r>
            <a:r>
              <a:rPr lang="ru-RU" sz="1400" dirty="0" err="1"/>
              <a:t>Калуші</a:t>
            </a:r>
            <a:r>
              <a:rPr lang="ru-RU" sz="1400" dirty="0"/>
              <a:t> (1942), </a:t>
            </a:r>
            <a:r>
              <a:rPr lang="ru-RU" sz="1400" dirty="0" err="1"/>
              <a:t>Золочеві</a:t>
            </a:r>
            <a:r>
              <a:rPr lang="ru-RU" sz="1400" dirty="0"/>
              <a:t> (1943–44).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травня</a:t>
            </a:r>
            <a:r>
              <a:rPr lang="ru-RU" sz="1400" dirty="0"/>
              <a:t> 1944 мешкав в </a:t>
            </a:r>
            <a:r>
              <a:rPr lang="ru-RU" sz="1400" dirty="0" err="1"/>
              <a:t>Австрії</a:t>
            </a:r>
            <a:r>
              <a:rPr lang="ru-RU" sz="1400" dirty="0"/>
              <a:t>, </a:t>
            </a:r>
            <a:r>
              <a:rPr lang="ru-RU" sz="1400" dirty="0" err="1"/>
              <a:t>від</a:t>
            </a:r>
            <a:r>
              <a:rPr lang="ru-RU" sz="1400" dirty="0"/>
              <a:t> 1946 – у </a:t>
            </a:r>
            <a:r>
              <a:rPr lang="ru-RU" sz="1400" dirty="0" err="1"/>
              <a:t>Франції</a:t>
            </a:r>
            <a:r>
              <a:rPr lang="ru-RU" sz="1400" dirty="0"/>
              <a:t>.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провідником</a:t>
            </a:r>
            <a:r>
              <a:rPr lang="ru-RU" sz="1400" dirty="0"/>
              <a:t> ОУН у </a:t>
            </a:r>
            <a:r>
              <a:rPr lang="ru-RU" sz="1400" dirty="0" err="1"/>
              <a:t>Західній</a:t>
            </a:r>
            <a:r>
              <a:rPr lang="ru-RU" sz="1400" dirty="0"/>
              <a:t> </a:t>
            </a:r>
            <a:r>
              <a:rPr lang="ru-RU" sz="1400" dirty="0" err="1"/>
              <a:t>Європі</a:t>
            </a:r>
            <a:r>
              <a:rPr lang="ru-RU" sz="1400" dirty="0"/>
              <a:t>, секретарем </a:t>
            </a:r>
            <a:r>
              <a:rPr lang="ru-RU" sz="1400" dirty="0" err="1"/>
              <a:t>світського</a:t>
            </a:r>
            <a:r>
              <a:rPr lang="ru-RU" sz="1400" dirty="0"/>
              <a:t> </a:t>
            </a:r>
            <a:r>
              <a:rPr lang="ru-RU" sz="1400" dirty="0" err="1"/>
              <a:t>відділу</a:t>
            </a:r>
            <a:r>
              <a:rPr lang="ru-RU" sz="1400" dirty="0"/>
              <a:t> греко-</a:t>
            </a:r>
            <a:r>
              <a:rPr lang="ru-RU" sz="1400" dirty="0" err="1"/>
              <a:t>католицької</a:t>
            </a:r>
            <a:r>
              <a:rPr lang="ru-RU" sz="1400" dirty="0"/>
              <a:t> </a:t>
            </a:r>
            <a:r>
              <a:rPr lang="ru-RU" sz="1400" dirty="0" err="1"/>
              <a:t>місії</a:t>
            </a:r>
            <a:r>
              <a:rPr lang="ru-RU" sz="1400" dirty="0"/>
              <a:t> для </a:t>
            </a:r>
            <a:r>
              <a:rPr lang="ru-RU" sz="1400" dirty="0" err="1"/>
              <a:t>українців</a:t>
            </a:r>
            <a:r>
              <a:rPr lang="ru-RU" sz="1400" dirty="0"/>
              <a:t> </a:t>
            </a:r>
            <a:r>
              <a:rPr lang="ru-RU" sz="1400" dirty="0" err="1"/>
              <a:t>Західної</a:t>
            </a:r>
            <a:r>
              <a:rPr lang="ru-RU" sz="1400" dirty="0"/>
              <a:t> </a:t>
            </a:r>
            <a:r>
              <a:rPr lang="ru-RU" sz="1400" dirty="0" err="1"/>
              <a:t>Європи</a:t>
            </a:r>
            <a:r>
              <a:rPr lang="ru-RU" sz="1400" dirty="0"/>
              <a:t> і </a:t>
            </a:r>
            <a:r>
              <a:rPr lang="ru-RU" sz="1400" dirty="0" err="1"/>
              <a:t>створеної</a:t>
            </a:r>
            <a:r>
              <a:rPr lang="ru-RU" sz="1400" dirty="0"/>
              <a:t> при </a:t>
            </a:r>
            <a:r>
              <a:rPr lang="ru-RU" sz="1400" dirty="0" err="1"/>
              <a:t>ній</a:t>
            </a:r>
            <a:r>
              <a:rPr lang="ru-RU" sz="1400" dirty="0"/>
              <a:t> </a:t>
            </a:r>
            <a:r>
              <a:rPr lang="ru-RU" sz="1400" dirty="0" err="1"/>
              <a:t>суспільної</a:t>
            </a:r>
            <a:r>
              <a:rPr lang="ru-RU" sz="1400" dirty="0"/>
              <a:t> </a:t>
            </a:r>
            <a:r>
              <a:rPr lang="ru-RU" sz="1400" dirty="0" err="1"/>
              <a:t>служби</a:t>
            </a:r>
            <a:r>
              <a:rPr lang="ru-RU" sz="1400" dirty="0"/>
              <a:t>. </a:t>
            </a:r>
            <a:r>
              <a:rPr lang="ru-RU" sz="1400" dirty="0" err="1"/>
              <a:t>Від</a:t>
            </a:r>
            <a:r>
              <a:rPr lang="ru-RU" sz="1400" dirty="0"/>
              <a:t> 1949 – у </a:t>
            </a:r>
            <a:r>
              <a:rPr lang="ru-RU" sz="1400" dirty="0" err="1"/>
              <a:t>Канаді</a:t>
            </a:r>
            <a:r>
              <a:rPr lang="ru-RU" sz="1400" dirty="0"/>
              <a:t>. </a:t>
            </a:r>
            <a:r>
              <a:rPr lang="ru-RU" sz="1400" dirty="0" err="1"/>
              <a:t>Обіймав</a:t>
            </a:r>
            <a:r>
              <a:rPr lang="ru-RU" sz="1400" dirty="0"/>
              <a:t> посади 1-го заступника </a:t>
            </a:r>
            <a:r>
              <a:rPr lang="ru-RU" sz="1400" dirty="0" err="1"/>
              <a:t>голови</a:t>
            </a:r>
            <a:r>
              <a:rPr lang="ru-RU" sz="1400" dirty="0"/>
              <a:t> ПУН і генерального </a:t>
            </a:r>
            <a:r>
              <a:rPr lang="ru-RU" sz="1400" dirty="0" err="1"/>
              <a:t>судді</a:t>
            </a:r>
            <a:r>
              <a:rPr lang="ru-RU" sz="1400" dirty="0"/>
              <a:t> ОУН.</a:t>
            </a:r>
          </a:p>
          <a:p>
            <a:pPr algn="just"/>
            <a:r>
              <a:rPr lang="ru-RU" sz="1400" dirty="0"/>
              <a:t>Автор 50 великих </a:t>
            </a:r>
            <a:r>
              <a:rPr lang="ru-RU" sz="1400" dirty="0" err="1"/>
              <a:t>праць</a:t>
            </a:r>
            <a:r>
              <a:rPr lang="ru-RU" sz="1400" dirty="0"/>
              <a:t> і низки статей та </a:t>
            </a:r>
            <a:r>
              <a:rPr lang="ru-RU" sz="1400" dirty="0" err="1"/>
              <a:t>брошур</a:t>
            </a:r>
            <a:r>
              <a:rPr lang="ru-RU" sz="1400" dirty="0"/>
              <a:t> на </a:t>
            </a:r>
            <a:r>
              <a:rPr lang="ru-RU" sz="1400" dirty="0" err="1"/>
              <a:t>історичну</a:t>
            </a:r>
            <a:r>
              <a:rPr lang="ru-RU" sz="1400" dirty="0"/>
              <a:t> тематику. Головна тема </a:t>
            </a:r>
            <a:r>
              <a:rPr lang="ru-RU" sz="1400" dirty="0" err="1"/>
              <a:t>досліджень</a:t>
            </a:r>
            <a:r>
              <a:rPr lang="ru-RU" sz="1400" dirty="0"/>
              <a:t>: </a:t>
            </a:r>
            <a:r>
              <a:rPr lang="ru-RU" sz="1400" dirty="0" err="1"/>
              <a:t>історія</a:t>
            </a:r>
            <a:r>
              <a:rPr lang="ru-RU" sz="1400" dirty="0"/>
              <a:t> УВО і ОУН.</a:t>
            </a:r>
          </a:p>
          <a:p>
            <a:pPr algn="just"/>
            <a:r>
              <a:rPr lang="ru-RU" sz="1400" dirty="0" err="1"/>
              <a:t>Похований</a:t>
            </a:r>
            <a:r>
              <a:rPr lang="ru-RU" sz="1400" dirty="0"/>
              <a:t> у м. Торонто (Канада).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A811C5-986B-46E1-955B-495606E95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36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850B41-2648-4091-BFA6-EE7DF71B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DE6D23-AFA3-405C-8542-DA87E46C64E4}"/>
              </a:ext>
            </a:extLst>
          </p:cNvPr>
          <p:cNvSpPr/>
          <p:nvPr/>
        </p:nvSpPr>
        <p:spPr>
          <a:xfrm>
            <a:off x="411334" y="342899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30  черв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- 160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Тихона Осадчого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(1866-1945)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8F59D-6EE8-41C3-A171-79076B675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34" y="4649121"/>
            <a:ext cx="1889924" cy="18899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CFBAEC-48AD-44A8-8583-988443D2FAB9}"/>
              </a:ext>
            </a:extLst>
          </p:cNvPr>
          <p:cNvSpPr/>
          <p:nvPr/>
        </p:nvSpPr>
        <p:spPr>
          <a:xfrm>
            <a:off x="5051212" y="146880"/>
            <a:ext cx="4987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Осадчий Тихін Іванович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6AF7E-79DB-4BED-BF6A-4A5FCE1E1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8DD07A-5239-43F2-8C90-6E7E9F0FFAC4}"/>
              </a:ext>
            </a:extLst>
          </p:cNvPr>
          <p:cNvSpPr/>
          <p:nvPr/>
        </p:nvSpPr>
        <p:spPr>
          <a:xfrm>
            <a:off x="3480073" y="1173003"/>
            <a:ext cx="82381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ОСАДЧИЙ ТИХІН ІВАНОВИЧ </a:t>
            </a:r>
            <a:r>
              <a:rPr lang="ru-RU" sz="1400" dirty="0"/>
              <a:t>(18(30). 06. 1866, с. </a:t>
            </a:r>
            <a:r>
              <a:rPr lang="ru-RU" sz="1400" dirty="0" err="1"/>
              <a:t>Будище</a:t>
            </a:r>
            <a:r>
              <a:rPr lang="ru-RU" sz="1400" dirty="0"/>
              <a:t>, </a:t>
            </a:r>
            <a:r>
              <a:rPr lang="ru-RU" sz="1400" dirty="0" err="1"/>
              <a:t>нині</a:t>
            </a:r>
            <a:r>
              <a:rPr lang="ru-RU" sz="1400" dirty="0"/>
              <a:t> </a:t>
            </a:r>
            <a:r>
              <a:rPr lang="ru-RU" sz="1400" dirty="0" err="1"/>
              <a:t>Звенигородського</a:t>
            </a:r>
            <a:r>
              <a:rPr lang="ru-RU" sz="1400" dirty="0"/>
              <a:t> р-ну </a:t>
            </a:r>
            <a:r>
              <a:rPr lang="ru-RU" sz="1400" dirty="0" err="1"/>
              <a:t>Черкаської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— 24. 12. 1945, с. Шевченкове </a:t>
            </a:r>
            <a:r>
              <a:rPr lang="ru-RU" sz="1400" dirty="0" err="1"/>
              <a:t>Конотопського</a:t>
            </a:r>
            <a:r>
              <a:rPr lang="ru-RU" sz="1400" dirty="0"/>
              <a:t> р-ну </a:t>
            </a:r>
            <a:r>
              <a:rPr lang="ru-RU" sz="1400" dirty="0" err="1"/>
              <a:t>Сумської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)— </a:t>
            </a:r>
            <a:r>
              <a:rPr lang="ru-RU" sz="1400" dirty="0" err="1"/>
              <a:t>громадський</a:t>
            </a:r>
            <a:r>
              <a:rPr lang="ru-RU" sz="1400" dirty="0"/>
              <a:t> і </a:t>
            </a:r>
            <a:r>
              <a:rPr lang="ru-RU" sz="1400" dirty="0" err="1"/>
              <a:t>кооперативний</a:t>
            </a:r>
            <a:r>
              <a:rPr lang="ru-RU" sz="1400" dirty="0"/>
              <a:t> </a:t>
            </a:r>
            <a:r>
              <a:rPr lang="ru-RU" sz="1400" dirty="0" err="1"/>
              <a:t>діяч</a:t>
            </a:r>
            <a:r>
              <a:rPr lang="ru-RU" sz="1400" dirty="0"/>
              <a:t>, </a:t>
            </a:r>
            <a:r>
              <a:rPr lang="ru-RU" sz="1400" dirty="0" err="1"/>
              <a:t>економіст</a:t>
            </a:r>
            <a:r>
              <a:rPr lang="ru-RU" sz="1400" dirty="0"/>
              <a:t>, </a:t>
            </a:r>
            <a:r>
              <a:rPr lang="ru-RU" sz="1400" dirty="0" err="1"/>
              <a:t>письменник</a:t>
            </a:r>
            <a:r>
              <a:rPr lang="ru-RU" sz="1400" dirty="0"/>
              <a:t>. Походив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родини</a:t>
            </a:r>
            <a:r>
              <a:rPr lang="ru-RU" sz="1400" dirty="0"/>
              <a:t> </a:t>
            </a:r>
            <a:r>
              <a:rPr lang="ru-RU" sz="1400" dirty="0" err="1"/>
              <a:t>колишніх</a:t>
            </a:r>
            <a:r>
              <a:rPr lang="ru-RU" sz="1400" dirty="0"/>
              <a:t> </a:t>
            </a:r>
            <a:r>
              <a:rPr lang="ru-RU" sz="1400" dirty="0" err="1"/>
              <a:t>кріпаків</a:t>
            </a:r>
            <a:r>
              <a:rPr lang="ru-RU" sz="1400" dirty="0"/>
              <a:t>. </a:t>
            </a:r>
            <a:r>
              <a:rPr lang="ru-RU" sz="1400" dirty="0" err="1"/>
              <a:t>Закінчив</a:t>
            </a:r>
            <a:r>
              <a:rPr lang="ru-RU" sz="1400" dirty="0"/>
              <a:t> </a:t>
            </a:r>
            <a:r>
              <a:rPr lang="ru-RU" sz="1400" dirty="0" err="1"/>
              <a:t>Звенигородське</a:t>
            </a:r>
            <a:r>
              <a:rPr lang="ru-RU" sz="1400" dirty="0"/>
              <a:t> </a:t>
            </a:r>
            <a:r>
              <a:rPr lang="ru-RU" sz="1400" dirty="0" err="1"/>
              <a:t>міське</a:t>
            </a:r>
            <a:r>
              <a:rPr lang="ru-RU" sz="1400" dirty="0"/>
              <a:t> училище. </a:t>
            </a:r>
            <a:r>
              <a:rPr lang="ru-RU" sz="1400" dirty="0" err="1"/>
              <a:t>Від</a:t>
            </a:r>
            <a:r>
              <a:rPr lang="ru-RU" sz="1400" dirty="0"/>
              <a:t> 1890 </a:t>
            </a:r>
            <a:r>
              <a:rPr lang="ru-RU" sz="1400" dirty="0" err="1"/>
              <a:t>працював</a:t>
            </a:r>
            <a:r>
              <a:rPr lang="ru-RU" sz="1400" dirty="0"/>
              <a:t> статистиком у </a:t>
            </a:r>
            <a:r>
              <a:rPr lang="ru-RU" sz="1400" dirty="0" err="1"/>
              <a:t>Херсонських</a:t>
            </a:r>
            <a:r>
              <a:rPr lang="ru-RU" sz="1400" dirty="0"/>
              <a:t> і </a:t>
            </a:r>
            <a:r>
              <a:rPr lang="ru-RU" sz="1400" dirty="0" err="1"/>
              <a:t>Симбірських</a:t>
            </a:r>
            <a:r>
              <a:rPr lang="ru-RU" sz="1400" dirty="0"/>
              <a:t> (</a:t>
            </a:r>
            <a:r>
              <a:rPr lang="ru-RU" sz="1400" dirty="0" err="1"/>
              <a:t>Росія</a:t>
            </a:r>
            <a:r>
              <a:rPr lang="ru-RU" sz="1400" dirty="0"/>
              <a:t>) земствах. </a:t>
            </a:r>
            <a:r>
              <a:rPr lang="ru-RU" sz="1400" dirty="0" err="1"/>
              <a:t>Досліджував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 </a:t>
            </a:r>
            <a:r>
              <a:rPr lang="ru-RU" sz="1400" dirty="0" err="1"/>
              <a:t>землеволодіння</a:t>
            </a:r>
            <a:r>
              <a:rPr lang="ru-RU" sz="1400" dirty="0"/>
              <a:t> та </a:t>
            </a:r>
            <a:r>
              <a:rPr lang="ru-RU" sz="1400" dirty="0" err="1"/>
              <a:t>землекористування</a:t>
            </a:r>
            <a:r>
              <a:rPr lang="ru-RU" sz="1400" dirty="0"/>
              <a:t>.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зібраних</a:t>
            </a:r>
            <a:r>
              <a:rPr lang="ru-RU" sz="1400" dirty="0"/>
              <a:t> на </a:t>
            </a:r>
            <a:r>
              <a:rPr lang="ru-RU" sz="1400" dirty="0" err="1"/>
              <a:t>Херсонщині</a:t>
            </a:r>
            <a:r>
              <a:rPr lang="ru-RU" sz="1400" dirty="0"/>
              <a:t> </a:t>
            </a:r>
            <a:r>
              <a:rPr lang="ru-RU" sz="1400" dirty="0" err="1"/>
              <a:t>матеріалів</a:t>
            </a:r>
            <a:r>
              <a:rPr lang="ru-RU" sz="1400" dirty="0"/>
              <a:t> </a:t>
            </a:r>
            <a:r>
              <a:rPr lang="ru-RU" sz="1400" dirty="0" err="1"/>
              <a:t>видав</a:t>
            </a:r>
            <a:r>
              <a:rPr lang="ru-RU" sz="1400" dirty="0"/>
              <a:t> свою першу </a:t>
            </a:r>
            <a:r>
              <a:rPr lang="ru-RU" sz="1400" dirty="0" err="1"/>
              <a:t>працю</a:t>
            </a:r>
            <a:r>
              <a:rPr lang="ru-RU" sz="1400" dirty="0"/>
              <a:t> «</a:t>
            </a:r>
            <a:r>
              <a:rPr lang="ru-RU" sz="1400" dirty="0" err="1"/>
              <a:t>Щербановская</a:t>
            </a:r>
            <a:r>
              <a:rPr lang="ru-RU" sz="1400" dirty="0"/>
              <a:t> волость Елисаветградского уезда Херсонской губернии» (Херсон, 1891), про яку </a:t>
            </a:r>
            <a:r>
              <a:rPr lang="ru-RU" sz="1400" dirty="0" err="1"/>
              <a:t>схвально</a:t>
            </a:r>
            <a:r>
              <a:rPr lang="ru-RU" sz="1400" dirty="0"/>
              <a:t> </a:t>
            </a:r>
            <a:r>
              <a:rPr lang="ru-RU" sz="1400" dirty="0" err="1"/>
              <a:t>відгукнувся</a:t>
            </a:r>
            <a:r>
              <a:rPr lang="ru-RU" sz="1400" dirty="0"/>
              <a:t> А. </a:t>
            </a:r>
            <a:r>
              <a:rPr lang="ru-RU" sz="1400" dirty="0" err="1"/>
              <a:t>Кримський</a:t>
            </a:r>
            <a:r>
              <a:rPr lang="ru-RU" sz="1400" dirty="0"/>
              <a:t>. 1897–1904— </a:t>
            </a:r>
            <a:r>
              <a:rPr lang="ru-RU" sz="1400" dirty="0" err="1"/>
              <a:t>секретар</a:t>
            </a:r>
            <a:r>
              <a:rPr lang="ru-RU" sz="1400" dirty="0"/>
              <a:t> </a:t>
            </a:r>
            <a:r>
              <a:rPr lang="ru-RU" sz="1400" dirty="0" err="1"/>
              <a:t>Київського</a:t>
            </a:r>
            <a:r>
              <a:rPr lang="ru-RU" sz="1400" dirty="0"/>
              <a:t> </a:t>
            </a:r>
            <a:r>
              <a:rPr lang="ru-RU" sz="1400" dirty="0" err="1"/>
              <a:t>товариства</a:t>
            </a:r>
            <a:r>
              <a:rPr lang="ru-RU" sz="1400" dirty="0"/>
              <a:t> </a:t>
            </a:r>
            <a:r>
              <a:rPr lang="ru-RU" sz="1400" dirty="0" err="1"/>
              <a:t>сільського</a:t>
            </a:r>
            <a:r>
              <a:rPr lang="ru-RU" sz="1400" dirty="0"/>
              <a:t> </a:t>
            </a:r>
            <a:r>
              <a:rPr lang="ru-RU" sz="1400" dirty="0" err="1"/>
              <a:t>господарства</a:t>
            </a:r>
            <a:r>
              <a:rPr lang="ru-RU" sz="1400" dirty="0"/>
              <a:t>, </a:t>
            </a:r>
            <a:r>
              <a:rPr lang="ru-RU" sz="1400" dirty="0" err="1"/>
              <a:t>від</a:t>
            </a:r>
            <a:r>
              <a:rPr lang="ru-RU" sz="1400" dirty="0"/>
              <a:t> 1904 </a:t>
            </a:r>
            <a:r>
              <a:rPr lang="ru-RU" sz="1400" dirty="0" err="1"/>
              <a:t>учителював</a:t>
            </a:r>
            <a:r>
              <a:rPr lang="ru-RU" sz="1400" dirty="0"/>
              <a:t> у </a:t>
            </a:r>
            <a:r>
              <a:rPr lang="ru-RU" sz="1400" dirty="0" err="1"/>
              <a:t>Чернігівській</a:t>
            </a:r>
            <a:r>
              <a:rPr lang="ru-RU" sz="1400" dirty="0"/>
              <a:t> </a:t>
            </a:r>
            <a:r>
              <a:rPr lang="ru-RU" sz="1400" dirty="0" err="1"/>
              <a:t>губернії</a:t>
            </a:r>
            <a:r>
              <a:rPr lang="ru-RU" sz="1400" dirty="0"/>
              <a:t> </a:t>
            </a:r>
            <a:r>
              <a:rPr lang="ru-RU" sz="1400" dirty="0" err="1"/>
              <a:t>Одружився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дочкою О. </a:t>
            </a:r>
            <a:r>
              <a:rPr lang="ru-RU" sz="1400" dirty="0" err="1"/>
              <a:t>Лазаревського</a:t>
            </a:r>
            <a:r>
              <a:rPr lang="ru-RU" sz="1400" dirty="0"/>
              <a:t>, мешкав на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батьківщині</a:t>
            </a:r>
            <a:r>
              <a:rPr lang="ru-RU" sz="1400" dirty="0"/>
              <a:t> у с. </a:t>
            </a:r>
            <a:r>
              <a:rPr lang="ru-RU" sz="1400" dirty="0" err="1"/>
              <a:t>Гирявка</a:t>
            </a:r>
            <a:r>
              <a:rPr lang="ru-RU" sz="1400" dirty="0"/>
              <a:t> </a:t>
            </a:r>
            <a:r>
              <a:rPr lang="ru-RU" sz="1400" dirty="0" err="1"/>
              <a:t>Конотопського</a:t>
            </a:r>
            <a:r>
              <a:rPr lang="ru-RU" sz="1400" dirty="0"/>
              <a:t> </a:t>
            </a:r>
            <a:r>
              <a:rPr lang="ru-RU" sz="1400" dirty="0" err="1"/>
              <a:t>повіту</a:t>
            </a:r>
            <a:r>
              <a:rPr lang="ru-RU" sz="1400" dirty="0"/>
              <a:t> </a:t>
            </a:r>
            <a:r>
              <a:rPr lang="ru-RU" sz="1400" dirty="0" err="1"/>
              <a:t>Чернігівської</a:t>
            </a:r>
            <a:r>
              <a:rPr lang="ru-RU" sz="1400" dirty="0"/>
              <a:t> </a:t>
            </a:r>
            <a:r>
              <a:rPr lang="ru-RU" sz="1400" dirty="0" err="1"/>
              <a:t>губернії</a:t>
            </a:r>
            <a:r>
              <a:rPr lang="ru-RU" sz="1400" dirty="0"/>
              <a:t> (</a:t>
            </a:r>
            <a:r>
              <a:rPr lang="ru-RU" sz="1400" dirty="0" err="1"/>
              <a:t>нині</a:t>
            </a:r>
            <a:r>
              <a:rPr lang="ru-RU" sz="1400" dirty="0"/>
              <a:t> Шевченкове). </a:t>
            </a:r>
            <a:r>
              <a:rPr lang="ru-RU" sz="1400" dirty="0" err="1"/>
              <a:t>Очолював</a:t>
            </a:r>
            <a:r>
              <a:rPr lang="ru-RU" sz="1400" dirty="0"/>
              <a:t> </a:t>
            </a:r>
            <a:r>
              <a:rPr lang="ru-RU" sz="1400" dirty="0" err="1"/>
              <a:t>правління</a:t>
            </a:r>
            <a:r>
              <a:rPr lang="ru-RU" sz="1400" dirty="0"/>
              <a:t> </a:t>
            </a:r>
            <a:r>
              <a:rPr lang="ru-RU" sz="1400" dirty="0" err="1"/>
              <a:t>місцевого</a:t>
            </a:r>
            <a:r>
              <a:rPr lang="ru-RU" sz="1400" dirty="0"/>
              <a:t> кредитного </a:t>
            </a:r>
            <a:r>
              <a:rPr lang="ru-RU" sz="1400" dirty="0" err="1"/>
              <a:t>товариства</a:t>
            </a:r>
            <a:r>
              <a:rPr lang="ru-RU" sz="1400" dirty="0"/>
              <a:t>, </a:t>
            </a:r>
            <a:r>
              <a:rPr lang="ru-RU" sz="1400" dirty="0" err="1"/>
              <a:t>був</a:t>
            </a:r>
            <a:r>
              <a:rPr lang="ru-RU" sz="1400" dirty="0"/>
              <a:t> членом </a:t>
            </a:r>
            <a:r>
              <a:rPr lang="ru-RU" sz="1400" dirty="0" err="1"/>
              <a:t>київського</a:t>
            </a:r>
            <a:r>
              <a:rPr lang="ru-RU" sz="1400" dirty="0"/>
              <a:t> </a:t>
            </a:r>
            <a:r>
              <a:rPr lang="ru-RU" sz="1400" dirty="0" err="1"/>
              <a:t>осередку</a:t>
            </a:r>
            <a:r>
              <a:rPr lang="ru-RU" sz="1400" dirty="0"/>
              <a:t> </a:t>
            </a:r>
            <a:r>
              <a:rPr lang="ru-RU" sz="1400" dirty="0" err="1"/>
              <a:t>товариства</a:t>
            </a:r>
            <a:r>
              <a:rPr lang="ru-RU" sz="1400" dirty="0"/>
              <a:t> «</a:t>
            </a:r>
            <a:r>
              <a:rPr lang="ru-RU" sz="1400" dirty="0" err="1"/>
              <a:t>Просвіта</a:t>
            </a:r>
            <a:r>
              <a:rPr lang="ru-RU" sz="1400" dirty="0"/>
              <a:t>», активно </a:t>
            </a:r>
            <a:r>
              <a:rPr lang="ru-RU" sz="1400" dirty="0" err="1"/>
              <a:t>листувався</a:t>
            </a:r>
            <a:r>
              <a:rPr lang="ru-RU" sz="1400" dirty="0"/>
              <a:t> з Б. </a:t>
            </a:r>
            <a:r>
              <a:rPr lang="ru-RU" sz="1400" dirty="0" err="1"/>
              <a:t>Грінченком</a:t>
            </a:r>
            <a:r>
              <a:rPr lang="ru-RU" sz="1400" dirty="0"/>
              <a:t> та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українськими</a:t>
            </a:r>
            <a:r>
              <a:rPr lang="ru-RU" sz="1400" dirty="0"/>
              <a:t> </a:t>
            </a:r>
            <a:r>
              <a:rPr lang="ru-RU" sz="1400" dirty="0" err="1"/>
              <a:t>діячами</a:t>
            </a:r>
            <a:r>
              <a:rPr lang="ru-RU" sz="1400" dirty="0"/>
              <a:t>. </a:t>
            </a:r>
            <a:r>
              <a:rPr lang="ru-RU" sz="1400" dirty="0" err="1"/>
              <a:t>Організатор</a:t>
            </a:r>
            <a:r>
              <a:rPr lang="ru-RU" sz="1400" dirty="0"/>
              <a:t> і голова </a:t>
            </a:r>
            <a:r>
              <a:rPr lang="ru-RU" sz="1400" dirty="0" err="1"/>
              <a:t>Конотопського</a:t>
            </a:r>
            <a:r>
              <a:rPr lang="ru-RU" sz="1400" dirty="0"/>
              <a:t> союзу </a:t>
            </a:r>
            <a:r>
              <a:rPr lang="ru-RU" sz="1400" dirty="0" err="1"/>
              <a:t>кредитних</a:t>
            </a:r>
            <a:r>
              <a:rPr lang="ru-RU" sz="1400" dirty="0"/>
              <a:t> і </a:t>
            </a:r>
            <a:r>
              <a:rPr lang="ru-RU" sz="1400" dirty="0" err="1"/>
              <a:t>ощадно-позичкових</a:t>
            </a:r>
            <a:r>
              <a:rPr lang="ru-RU" sz="1400" dirty="0"/>
              <a:t> </a:t>
            </a:r>
            <a:r>
              <a:rPr lang="ru-RU" sz="1400" dirty="0" err="1"/>
              <a:t>товариств</a:t>
            </a:r>
            <a:r>
              <a:rPr lang="ru-RU" sz="1400" dirty="0"/>
              <a:t>. Автор </a:t>
            </a:r>
            <a:r>
              <a:rPr lang="ru-RU" sz="1400" dirty="0" err="1"/>
              <a:t>соціально-побутових</a:t>
            </a:r>
            <a:r>
              <a:rPr lang="ru-RU" sz="1400" dirty="0"/>
              <a:t> </a:t>
            </a:r>
            <a:r>
              <a:rPr lang="ru-RU" sz="1400" dirty="0" err="1"/>
              <a:t>повістей</a:t>
            </a:r>
            <a:r>
              <a:rPr lang="ru-RU" sz="1400" dirty="0"/>
              <a:t> і </a:t>
            </a:r>
            <a:r>
              <a:rPr lang="ru-RU" sz="1400" dirty="0" err="1"/>
              <a:t>романів</a:t>
            </a:r>
            <a:r>
              <a:rPr lang="ru-RU" sz="1400" dirty="0"/>
              <a:t> «Силы деревни: Хроника (1870–1900 </a:t>
            </a:r>
            <a:r>
              <a:rPr lang="ru-RU" sz="1400" dirty="0" err="1"/>
              <a:t>г.г</a:t>
            </a:r>
            <a:r>
              <a:rPr lang="ru-RU" sz="1400" dirty="0"/>
              <a:t>.)» (Москва, 1900; 2-е вид.— «На службе обществу», Москва, 1902), «На </a:t>
            </a:r>
            <a:r>
              <a:rPr lang="ru-RU" sz="1400" dirty="0" err="1"/>
              <a:t>грані</a:t>
            </a:r>
            <a:r>
              <a:rPr lang="ru-RU" sz="1400" dirty="0"/>
              <a:t> ХХ </a:t>
            </a:r>
            <a:r>
              <a:rPr lang="ru-RU" sz="1400" dirty="0" err="1"/>
              <a:t>століття</a:t>
            </a:r>
            <a:r>
              <a:rPr lang="ru-RU" sz="1400" dirty="0"/>
              <a:t>» (К., 1911), «</a:t>
            </a:r>
            <a:r>
              <a:rPr lang="ru-RU" sz="1400" dirty="0" err="1"/>
              <a:t>Діти</a:t>
            </a:r>
            <a:r>
              <a:rPr lang="ru-RU" sz="1400" dirty="0"/>
              <a:t> </a:t>
            </a:r>
            <a:r>
              <a:rPr lang="ru-RU" sz="1400" dirty="0" err="1"/>
              <a:t>землі</a:t>
            </a:r>
            <a:r>
              <a:rPr lang="ru-RU" sz="1400" dirty="0"/>
              <a:t>» ([Б. м.], 1914); </a:t>
            </a:r>
            <a:r>
              <a:rPr lang="ru-RU" sz="1400" dirty="0" err="1"/>
              <a:t>нарису</a:t>
            </a:r>
            <a:r>
              <a:rPr lang="ru-RU" sz="1400" dirty="0"/>
              <a:t> «</a:t>
            </a:r>
            <a:r>
              <a:rPr lang="ru-RU" sz="1400" dirty="0" err="1"/>
              <a:t>Козацкий</a:t>
            </a:r>
            <a:r>
              <a:rPr lang="ru-RU" sz="1400" dirty="0"/>
              <a:t> </a:t>
            </a:r>
            <a:r>
              <a:rPr lang="ru-RU" sz="1400" dirty="0" err="1"/>
              <a:t>батько</a:t>
            </a:r>
            <a:r>
              <a:rPr lang="ru-RU" sz="1400" dirty="0"/>
              <a:t> Палий: Очерк из истории старой </a:t>
            </a:r>
            <a:r>
              <a:rPr lang="ru-RU" sz="1400" dirty="0" err="1"/>
              <a:t>козацкой</a:t>
            </a:r>
            <a:r>
              <a:rPr lang="ru-RU" sz="1400" dirty="0"/>
              <a:t> Украины», К., 1900). За книгу «Борцы за землю и правду» (К., 1908)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заарештований</a:t>
            </a:r>
            <a:r>
              <a:rPr lang="ru-RU" sz="1400" dirty="0"/>
              <a:t> і на </a:t>
            </a:r>
            <a:r>
              <a:rPr lang="ru-RU" sz="1400" dirty="0" err="1"/>
              <a:t>декілька</a:t>
            </a:r>
            <a:r>
              <a:rPr lang="ru-RU" sz="1400" dirty="0"/>
              <a:t> </a:t>
            </a:r>
            <a:r>
              <a:rPr lang="ru-RU" sz="1400" dirty="0" err="1"/>
              <a:t>місяців</a:t>
            </a:r>
            <a:r>
              <a:rPr lang="ru-RU" sz="1400" dirty="0"/>
              <a:t> </a:t>
            </a:r>
            <a:r>
              <a:rPr lang="ru-RU" sz="1400" dirty="0" err="1"/>
              <a:t>увʼязнений</a:t>
            </a:r>
            <a:r>
              <a:rPr lang="ru-RU" sz="1400" dirty="0"/>
              <a:t>. У </a:t>
            </a:r>
            <a:r>
              <a:rPr lang="ru-RU" sz="1400" dirty="0" err="1"/>
              <a:t>березні</a:t>
            </a:r>
            <a:r>
              <a:rPr lang="ru-RU" sz="1400" dirty="0"/>
              <a:t> 1917 став членом УЦР, у </a:t>
            </a:r>
            <a:r>
              <a:rPr lang="ru-RU" sz="1400" dirty="0" err="1"/>
              <a:t>травні</a:t>
            </a:r>
            <a:r>
              <a:rPr lang="ru-RU" sz="1400" dirty="0"/>
              <a:t>–</a:t>
            </a:r>
            <a:r>
              <a:rPr lang="ru-RU" sz="1400" dirty="0" err="1"/>
              <a:t>червні</a:t>
            </a:r>
            <a:r>
              <a:rPr lang="ru-RU" sz="1400" dirty="0"/>
              <a:t> того ж року на 1-му </a:t>
            </a:r>
            <a:r>
              <a:rPr lang="ru-RU" sz="1400" dirty="0" err="1"/>
              <a:t>Всеукраїнському</a:t>
            </a:r>
            <a:r>
              <a:rPr lang="ru-RU" sz="1400" dirty="0"/>
              <a:t> </a:t>
            </a:r>
            <a:r>
              <a:rPr lang="ru-RU" sz="1400" dirty="0" err="1"/>
              <a:t>селянському</a:t>
            </a:r>
            <a:r>
              <a:rPr lang="ru-RU" sz="1400" dirty="0"/>
              <a:t> </a:t>
            </a:r>
            <a:r>
              <a:rPr lang="ru-RU" sz="1400" dirty="0" err="1"/>
              <a:t>зʼїзді</a:t>
            </a:r>
            <a:r>
              <a:rPr lang="ru-RU" sz="1400" dirty="0"/>
              <a:t> </a:t>
            </a:r>
            <a:r>
              <a:rPr lang="ru-RU" sz="1400" dirty="0" err="1"/>
              <a:t>обраний</a:t>
            </a:r>
            <a:r>
              <a:rPr lang="ru-RU" sz="1400" dirty="0"/>
              <a:t> членом ЦК і </a:t>
            </a:r>
            <a:r>
              <a:rPr lang="ru-RU" sz="1400" dirty="0" err="1"/>
              <a:t>товаришем</a:t>
            </a:r>
            <a:r>
              <a:rPr lang="ru-RU" sz="1400" dirty="0"/>
              <a:t> (</a:t>
            </a:r>
            <a:r>
              <a:rPr lang="ru-RU" sz="1400" dirty="0" err="1"/>
              <a:t>заст</a:t>
            </a:r>
            <a:r>
              <a:rPr lang="ru-RU" sz="1400" dirty="0"/>
              <a:t>.) </a:t>
            </a:r>
            <a:r>
              <a:rPr lang="ru-RU" sz="1400" dirty="0" err="1"/>
              <a:t>голови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селянської</a:t>
            </a:r>
            <a:r>
              <a:rPr lang="ru-RU" sz="1400" dirty="0"/>
              <a:t> </a:t>
            </a:r>
            <a:r>
              <a:rPr lang="ru-RU" sz="1400" dirty="0" err="1"/>
              <a:t>спілки</a:t>
            </a:r>
            <a:r>
              <a:rPr lang="ru-RU" sz="1400" dirty="0"/>
              <a:t>. 1918 став </a:t>
            </a:r>
            <a:r>
              <a:rPr lang="ru-RU" sz="1400" dirty="0" err="1"/>
              <a:t>співорганізатором</a:t>
            </a:r>
            <a:r>
              <a:rPr lang="ru-RU" sz="1400" dirty="0"/>
              <a:t> Центрального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сільськогосподарського</a:t>
            </a:r>
            <a:r>
              <a:rPr lang="ru-RU" sz="1400" dirty="0"/>
              <a:t> кооперативного союзу в </a:t>
            </a:r>
            <a:r>
              <a:rPr lang="ru-RU" sz="1400" dirty="0" err="1"/>
              <a:t>Києві</a:t>
            </a:r>
            <a:r>
              <a:rPr lang="ru-RU" sz="1400" dirty="0"/>
              <a:t>. </a:t>
            </a:r>
            <a:r>
              <a:rPr lang="ru-RU" sz="1400" dirty="0" err="1"/>
              <a:t>Від</a:t>
            </a:r>
            <a:r>
              <a:rPr lang="ru-RU" sz="1400" dirty="0"/>
              <a:t> 1919 мешкав у </a:t>
            </a:r>
            <a:r>
              <a:rPr lang="ru-RU" sz="1400" dirty="0" err="1"/>
              <a:t>Конотопському</a:t>
            </a:r>
            <a:r>
              <a:rPr lang="ru-RU" sz="1400" dirty="0"/>
              <a:t>  </a:t>
            </a:r>
            <a:r>
              <a:rPr lang="ru-RU" sz="1400" dirty="0" err="1"/>
              <a:t>повіті</a:t>
            </a:r>
            <a:r>
              <a:rPr lang="ru-RU" sz="1400" dirty="0"/>
              <a:t>, 1921 </a:t>
            </a:r>
            <a:r>
              <a:rPr lang="ru-RU" sz="1400" dirty="0" err="1"/>
              <a:t>домігся</a:t>
            </a:r>
            <a:r>
              <a:rPr lang="ru-RU" sz="1400" dirty="0"/>
              <a:t> </a:t>
            </a:r>
            <a:r>
              <a:rPr lang="ru-RU" sz="1400" dirty="0" err="1"/>
              <a:t>відкриття</a:t>
            </a:r>
            <a:r>
              <a:rPr lang="ru-RU" sz="1400" dirty="0"/>
              <a:t> у с. </a:t>
            </a:r>
            <a:r>
              <a:rPr lang="ru-RU" sz="1400" dirty="0" err="1"/>
              <a:t>Тиниця</a:t>
            </a:r>
            <a:r>
              <a:rPr lang="ru-RU" sz="1400" dirty="0"/>
              <a:t> (</a:t>
            </a:r>
            <a:r>
              <a:rPr lang="ru-RU" sz="1400" dirty="0" err="1"/>
              <a:t>нині</a:t>
            </a:r>
            <a:r>
              <a:rPr lang="ru-RU" sz="1400" dirty="0"/>
              <a:t> </a:t>
            </a:r>
            <a:r>
              <a:rPr lang="ru-RU" sz="1400" dirty="0" err="1"/>
              <a:t>Ніжинського</a:t>
            </a:r>
            <a:r>
              <a:rPr lang="ru-RU" sz="1400" dirty="0"/>
              <a:t> р-ну </a:t>
            </a:r>
            <a:r>
              <a:rPr lang="ru-RU" sz="1400" dirty="0" err="1"/>
              <a:t>Чернігівської</a:t>
            </a:r>
            <a:r>
              <a:rPr lang="ru-RU" sz="1400" dirty="0"/>
              <a:t> обл.) </a:t>
            </a:r>
            <a:r>
              <a:rPr lang="ru-RU" sz="1400" dirty="0" err="1"/>
              <a:t>новаторської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сільськогосподарської</a:t>
            </a:r>
            <a:r>
              <a:rPr lang="ru-RU" sz="1400" dirty="0"/>
              <a:t>  </a:t>
            </a:r>
            <a:r>
              <a:rPr lang="ru-RU" sz="1400" dirty="0" err="1"/>
              <a:t>школи</a:t>
            </a:r>
            <a:r>
              <a:rPr lang="ru-RU" sz="1400" dirty="0"/>
              <a:t> і став </a:t>
            </a:r>
            <a:r>
              <a:rPr lang="ru-RU" sz="1400" dirty="0" err="1"/>
              <a:t>її</a:t>
            </a:r>
            <a:r>
              <a:rPr lang="ru-RU" sz="1400" dirty="0"/>
              <a:t> першим директором (активно залучав </a:t>
            </a:r>
            <a:r>
              <a:rPr lang="ru-RU" sz="1400" dirty="0" err="1"/>
              <a:t>дітей</a:t>
            </a:r>
            <a:r>
              <a:rPr lang="ru-RU" sz="1400" dirty="0"/>
              <a:t> до </a:t>
            </a:r>
            <a:r>
              <a:rPr lang="ru-RU" sz="1400" dirty="0" err="1"/>
              <a:t>освіти</a:t>
            </a:r>
            <a:r>
              <a:rPr lang="ru-RU" sz="1400" dirty="0"/>
              <a:t>). </a:t>
            </a:r>
            <a:r>
              <a:rPr lang="ru-RU" sz="1400" dirty="0" err="1"/>
              <a:t>Наприкінці</a:t>
            </a:r>
            <a:r>
              <a:rPr lang="ru-RU" sz="1400" dirty="0"/>
              <a:t> 1920-х </a:t>
            </a:r>
            <a:r>
              <a:rPr lang="ru-RU" sz="1400" dirty="0" err="1"/>
              <a:t>рр</a:t>
            </a:r>
            <a:r>
              <a:rPr lang="ru-RU" sz="1400" dirty="0"/>
              <a:t>. </a:t>
            </a:r>
            <a:r>
              <a:rPr lang="ru-RU" sz="1400" dirty="0" err="1"/>
              <a:t>звільнений</a:t>
            </a:r>
            <a:r>
              <a:rPr lang="ru-RU" sz="1400" dirty="0"/>
              <a:t> з посади, </a:t>
            </a:r>
            <a:r>
              <a:rPr lang="ru-RU" sz="1400" dirty="0" err="1"/>
              <a:t>учителював</a:t>
            </a:r>
            <a:r>
              <a:rPr lang="ru-RU" sz="1400" dirty="0"/>
              <a:t> у </a:t>
            </a:r>
            <a:r>
              <a:rPr lang="ru-RU" sz="1400" dirty="0" err="1"/>
              <a:t>Конотопі</a:t>
            </a:r>
            <a:r>
              <a:rPr lang="ru-RU" sz="1400" dirty="0"/>
              <a:t> та </a:t>
            </a:r>
            <a:r>
              <a:rPr lang="ru-RU" sz="1400" dirty="0" err="1"/>
              <a:t>Гирявці</a:t>
            </a:r>
            <a:r>
              <a:rPr lang="ru-RU" sz="1400" dirty="0"/>
              <a:t>. Автор </a:t>
            </a:r>
            <a:r>
              <a:rPr lang="ru-RU" sz="1400" dirty="0" err="1"/>
              <a:t>статті</a:t>
            </a:r>
            <a:r>
              <a:rPr lang="ru-RU" sz="1400" dirty="0"/>
              <a:t> «З уст народу про Тараса Шевченка. </a:t>
            </a:r>
            <a:r>
              <a:rPr lang="ru-RU" sz="1400" dirty="0" err="1"/>
              <a:t>Спогади</a:t>
            </a:r>
            <a:r>
              <a:rPr lang="ru-RU" sz="1400" dirty="0"/>
              <a:t> </a:t>
            </a:r>
            <a:r>
              <a:rPr lang="ru-RU" sz="1400" dirty="0" err="1"/>
              <a:t>вісімдесятника</a:t>
            </a:r>
            <a:r>
              <a:rPr lang="ru-RU" sz="1400" dirty="0"/>
              <a:t>» // «</a:t>
            </a:r>
            <a:r>
              <a:rPr lang="ru-RU" sz="1400" dirty="0" err="1"/>
              <a:t>Літературний</a:t>
            </a:r>
            <a:r>
              <a:rPr lang="ru-RU" sz="1400" dirty="0"/>
              <a:t> журнал», 1939, № 7.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B1E55C-6F56-443C-B542-00F745D7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30" y="94634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6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2447</Words>
  <Application>Microsoft Office PowerPoint</Application>
  <PresentationFormat>Широкоэкранный</PresentationFormat>
  <Paragraphs>83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266</cp:revision>
  <dcterms:created xsi:type="dcterms:W3CDTF">2025-01-31T12:27:54Z</dcterms:created>
  <dcterms:modified xsi:type="dcterms:W3CDTF">2026-06-09T08:08:44Z</dcterms:modified>
</cp:coreProperties>
</file>